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7"/>
  </p:notesMasterIdLst>
  <p:sldIdLst>
    <p:sldId id="567" r:id="rId2"/>
    <p:sldId id="431" r:id="rId3"/>
    <p:sldId id="262" r:id="rId4"/>
    <p:sldId id="432" r:id="rId5"/>
    <p:sldId id="277" r:id="rId6"/>
    <p:sldId id="570" r:id="rId7"/>
    <p:sldId id="369" r:id="rId8"/>
    <p:sldId id="578" r:id="rId9"/>
    <p:sldId id="574" r:id="rId10"/>
    <p:sldId id="583" r:id="rId11"/>
    <p:sldId id="586" r:id="rId12"/>
    <p:sldId id="585" r:id="rId13"/>
    <p:sldId id="391" r:id="rId14"/>
    <p:sldId id="491" r:id="rId15"/>
    <p:sldId id="442" r:id="rId16"/>
    <p:sldId id="493" r:id="rId17"/>
    <p:sldId id="600" r:id="rId18"/>
    <p:sldId id="547" r:id="rId19"/>
    <p:sldId id="529" r:id="rId20"/>
    <p:sldId id="530" r:id="rId21"/>
    <p:sldId id="538" r:id="rId22"/>
    <p:sldId id="541" r:id="rId23"/>
    <p:sldId id="602" r:id="rId24"/>
    <p:sldId id="450" r:id="rId25"/>
    <p:sldId id="451" r:id="rId26"/>
    <p:sldId id="452" r:id="rId27"/>
    <p:sldId id="455" r:id="rId28"/>
    <p:sldId id="463" r:id="rId29"/>
    <p:sldId id="406" r:id="rId30"/>
    <p:sldId id="467" r:id="rId31"/>
    <p:sldId id="598" r:id="rId32"/>
    <p:sldId id="476" r:id="rId33"/>
    <p:sldId id="597" r:id="rId34"/>
    <p:sldId id="558" r:id="rId35"/>
    <p:sldId id="59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4A43031-B5BB-4F59-BCF6-1658319A1535}">
          <p14:sldIdLst>
            <p14:sldId id="567"/>
          </p14:sldIdLst>
        </p14:section>
        <p14:section name="Motivation" id="{859DC6FF-1B81-4023-911A-D896F8F90186}">
          <p14:sldIdLst>
            <p14:sldId id="431"/>
            <p14:sldId id="262"/>
            <p14:sldId id="432"/>
            <p14:sldId id="277"/>
            <p14:sldId id="570"/>
            <p14:sldId id="369"/>
            <p14:sldId id="578"/>
            <p14:sldId id="574"/>
          </p14:sldIdLst>
        </p14:section>
        <p14:section name="Background" id="{BF3DB168-BCA0-4291-AB34-9B4DDECAE2D9}">
          <p14:sldIdLst>
            <p14:sldId id="583"/>
            <p14:sldId id="586"/>
            <p14:sldId id="585"/>
            <p14:sldId id="391"/>
            <p14:sldId id="491"/>
            <p14:sldId id="442"/>
          </p14:sldIdLst>
        </p14:section>
        <p14:section name="User Study" id="{15EA24E1-9708-443B-9D1F-9A923A45EBAB}">
          <p14:sldIdLst>
            <p14:sldId id="493"/>
            <p14:sldId id="600"/>
            <p14:sldId id="547"/>
            <p14:sldId id="529"/>
            <p14:sldId id="530"/>
            <p14:sldId id="538"/>
            <p14:sldId id="541"/>
            <p14:sldId id="602"/>
            <p14:sldId id="450"/>
            <p14:sldId id="451"/>
            <p14:sldId id="452"/>
            <p14:sldId id="455"/>
            <p14:sldId id="463"/>
            <p14:sldId id="406"/>
          </p14:sldIdLst>
        </p14:section>
        <p14:section name="Results" id="{9B84E4D7-CB55-40D3-8F1D-A25AD0A3BADA}">
          <p14:sldIdLst>
            <p14:sldId id="467"/>
            <p14:sldId id="598"/>
            <p14:sldId id="476"/>
            <p14:sldId id="597"/>
          </p14:sldIdLst>
        </p14:section>
        <p14:section name="Outro" id="{83DA381B-6BB4-4617-844F-209460B9F516}">
          <p14:sldIdLst>
            <p14:sldId id="558"/>
            <p14:sldId id="5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VanNostrand" initials="PV" lastIdx="1" clrIdx="0">
    <p:extLst>
      <p:ext uri="{19B8F6BF-5375-455C-9EA6-DF929625EA0E}">
        <p15:presenceInfo xmlns:p15="http://schemas.microsoft.com/office/powerpoint/2012/main" userId="0ec671568a4579f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B050"/>
    <a:srgbClr val="9DA6AB"/>
    <a:srgbClr val="F6DADD"/>
    <a:srgbClr val="FF6600"/>
    <a:srgbClr val="FFFFFF"/>
    <a:srgbClr val="16C60C"/>
    <a:srgbClr val="D0F4CE"/>
    <a:srgbClr val="DDEEFF"/>
    <a:srgbClr val="FFE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77" autoAdjust="0"/>
    <p:restoredTop sz="84532" autoAdjust="0"/>
  </p:normalViewPr>
  <p:slideViewPr>
    <p:cSldViewPr snapToGrid="0" snapToObjects="1" showGuides="1">
      <p:cViewPr varScale="1">
        <p:scale>
          <a:sx n="94" d="100"/>
          <a:sy n="94" d="100"/>
        </p:scale>
        <p:origin x="103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0239D73C-AF14-7643-8BC7-209F4FB10DDF}" type="datetimeFigureOut">
              <a:rPr lang="en-US" smtClean="0"/>
              <a:pPr/>
              <a:t>5/31/2024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F52A25F9-16D3-E64A-8639-7B020C319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973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954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Numeric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008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Numeric region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37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Numeric region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664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Numeric region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148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24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383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487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217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0988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343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person by Bob Smith from the Noun Project</a:t>
            </a:r>
          </a:p>
          <a:p>
            <a:r>
              <a:rPr lang="en-US" dirty="0"/>
              <a:t>Bank by Kantor </a:t>
            </a:r>
            <a:r>
              <a:rPr lang="en-US" dirty="0" err="1"/>
              <a:t>Tegalsari</a:t>
            </a:r>
            <a:r>
              <a:rPr lang="en-US" dirty="0"/>
              <a:t> from the Noun Project</a:t>
            </a:r>
          </a:p>
          <a:p>
            <a:r>
              <a:rPr lang="en-US" dirty="0"/>
              <a:t>House by b </a:t>
            </a:r>
            <a:r>
              <a:rPr lang="en-US" dirty="0" err="1"/>
              <a:t>farias</a:t>
            </a:r>
            <a:r>
              <a:rPr lang="en-US" dirty="0"/>
              <a:t> from the Noun Project</a:t>
            </a:r>
          </a:p>
          <a:p>
            <a:r>
              <a:rPr lang="en-US" dirty="0"/>
              <a:t>Money by Rainbow Designs from the Noun Project</a:t>
            </a:r>
          </a:p>
          <a:p>
            <a:r>
              <a:rPr lang="en-US" dirty="0"/>
              <a:t>credit cart by Larea from the Noun Project</a:t>
            </a:r>
          </a:p>
          <a:p>
            <a:r>
              <a:rPr lang="en-US" dirty="0"/>
              <a:t>Income by Kantor </a:t>
            </a:r>
            <a:r>
              <a:rPr lang="en-US" dirty="0" err="1"/>
              <a:t>Tegalsari</a:t>
            </a:r>
            <a:r>
              <a:rPr lang="en-US" dirty="0"/>
              <a:t> from the Noun Project</a:t>
            </a:r>
          </a:p>
          <a:p>
            <a:r>
              <a:rPr lang="en-US" dirty="0"/>
              <a:t>bill by SD (design) from the Noun Project</a:t>
            </a:r>
          </a:p>
          <a:p>
            <a:r>
              <a:rPr lang="en-US" dirty="0"/>
              <a:t>safe by </a:t>
            </a:r>
            <a:r>
              <a:rPr lang="en-US" dirty="0" err="1"/>
              <a:t>Vasily</a:t>
            </a:r>
            <a:r>
              <a:rPr lang="en-US" dirty="0"/>
              <a:t> </a:t>
            </a:r>
            <a:r>
              <a:rPr lang="en-US" dirty="0" err="1"/>
              <a:t>Gedzun</a:t>
            </a:r>
            <a:r>
              <a:rPr lang="en-US" dirty="0"/>
              <a:t> from the Noun Project</a:t>
            </a:r>
          </a:p>
          <a:p>
            <a:r>
              <a:rPr lang="en-US" dirty="0"/>
              <a:t>Shrug by Kimi Lewis from the Noun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8047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Smallest group 39 largest group 43</a:t>
            </a:r>
          </a:p>
          <a:p>
            <a:endParaRPr lang="en-US" dirty="0"/>
          </a:p>
          <a:p>
            <a:r>
              <a:rPr lang="en-US" dirty="0"/>
              <a:t>https://www.flaticon.com/free-icon/team_11454277</a:t>
            </a:r>
          </a:p>
          <a:p>
            <a:r>
              <a:rPr lang="en-US" dirty="0"/>
              <a:t>https://www.flaticon.com/free-icon/age_5229570</a:t>
            </a:r>
          </a:p>
          <a:p>
            <a:r>
              <a:rPr lang="en-US" dirty="0"/>
              <a:t>https://www.flaticon.com/free-icon/map_5866208</a:t>
            </a:r>
          </a:p>
          <a:p>
            <a:r>
              <a:rPr lang="en-US" dirty="0"/>
              <a:t>https://www.flaticon.com/free-icon/money_2704332</a:t>
            </a:r>
          </a:p>
          <a:p>
            <a:r>
              <a:rPr lang="en-US" dirty="0"/>
              <a:t>https://www.flaticon.com/free-icon/dollars_7630510</a:t>
            </a:r>
          </a:p>
          <a:p>
            <a:r>
              <a:rPr lang="en-US" dirty="0"/>
              <a:t>https://www.flaticon.com/free-icon/clock_2997300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0936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2850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7425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9107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915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person by Bob Smith from the Noun Project</a:t>
            </a:r>
          </a:p>
          <a:p>
            <a:r>
              <a:rPr lang="en-US" dirty="0"/>
              <a:t>Bank by Kantor </a:t>
            </a:r>
            <a:r>
              <a:rPr lang="en-US" dirty="0" err="1"/>
              <a:t>Tegalsari</a:t>
            </a:r>
            <a:r>
              <a:rPr lang="en-US" dirty="0"/>
              <a:t> from the Noun Project</a:t>
            </a:r>
          </a:p>
          <a:p>
            <a:r>
              <a:rPr lang="en-US" dirty="0"/>
              <a:t>House by b </a:t>
            </a:r>
            <a:r>
              <a:rPr lang="en-US" dirty="0" err="1"/>
              <a:t>farias</a:t>
            </a:r>
            <a:r>
              <a:rPr lang="en-US" dirty="0"/>
              <a:t> from the Noun Project</a:t>
            </a:r>
          </a:p>
          <a:p>
            <a:r>
              <a:rPr lang="en-US" dirty="0"/>
              <a:t>Money by Rainbow Designs from the Noun Project</a:t>
            </a:r>
          </a:p>
          <a:p>
            <a:r>
              <a:rPr lang="en-US" dirty="0"/>
              <a:t>credit cart by Larea from the Noun Project</a:t>
            </a:r>
          </a:p>
          <a:p>
            <a:r>
              <a:rPr lang="en-US" dirty="0"/>
              <a:t>Income by Kantor </a:t>
            </a:r>
            <a:r>
              <a:rPr lang="en-US" dirty="0" err="1"/>
              <a:t>Tegalsari</a:t>
            </a:r>
            <a:r>
              <a:rPr lang="en-US" dirty="0"/>
              <a:t> from the Noun Project</a:t>
            </a:r>
          </a:p>
          <a:p>
            <a:r>
              <a:rPr lang="en-US" dirty="0"/>
              <a:t>bill by SD (design) from the Noun Project</a:t>
            </a:r>
          </a:p>
          <a:p>
            <a:r>
              <a:rPr lang="en-US" dirty="0"/>
              <a:t>safe by </a:t>
            </a:r>
            <a:r>
              <a:rPr lang="en-US" dirty="0" err="1"/>
              <a:t>Vasily</a:t>
            </a:r>
            <a:r>
              <a:rPr lang="en-US" dirty="0"/>
              <a:t> </a:t>
            </a:r>
            <a:r>
              <a:rPr lang="en-US" dirty="0" err="1"/>
              <a:t>Gedzun</a:t>
            </a:r>
            <a:r>
              <a:rPr lang="en-US" dirty="0"/>
              <a:t> from the Noun Project</a:t>
            </a:r>
          </a:p>
          <a:p>
            <a:r>
              <a:rPr lang="en-US" dirty="0"/>
              <a:t>Shrug by Kimi Lewis from the Noun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02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46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034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694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560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latin typeface="Georgia" panose="02040502050405020303" pitchFamily="18" charset="0"/>
              </a:rPr>
              <a:t>Explainable AI (XAI) systems are intended to self-explain the reasoning... However, scholars from different disciplines focus on different objectives ... poses challenges for identifying appropriate design and evaluation methodology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latin typeface="Georgia" panose="02040502050405020303" pitchFamily="18" charset="0"/>
              </a:rPr>
              <a:t>- </a:t>
            </a:r>
            <a:r>
              <a:rPr lang="en-US" sz="1200" dirty="0" err="1">
                <a:latin typeface="Georgia" panose="02040502050405020303" pitchFamily="18" charset="0"/>
              </a:rPr>
              <a:t>Mohesni</a:t>
            </a:r>
            <a:r>
              <a:rPr lang="en-US" sz="1200" dirty="0">
                <a:latin typeface="Georgia" panose="02040502050405020303" pitchFamily="18" charset="0"/>
              </a:rPr>
              <a:t> 2021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136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Numeric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698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22ED4A-2E99-4432-A765-E8990BCB9C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182" y="2693986"/>
            <a:ext cx="4260818" cy="41722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EB1DEC-A1FE-449D-98B9-8BA3CC68D8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5853480"/>
            <a:ext cx="2239232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4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613847-6053-FF4A-A422-D886A866F5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C6EF38F-8DF7-3941-B22C-502232E4CB0B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098566" y="927100"/>
            <a:ext cx="7093434" cy="5930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182880"/>
            <a:ext cx="8493760" cy="5909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1371600"/>
            <a:ext cx="4248912" cy="3968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8C17C1-D75E-7F4A-895D-15D9E2D1D38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16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182880"/>
            <a:ext cx="7243572" cy="5909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1371600"/>
            <a:ext cx="4248912" cy="396824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CAA554F-B37C-9E47-B5E4-82235D4EC6CD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114631" y="934720"/>
            <a:ext cx="7077369" cy="30646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F5FDDA2-E7AF-294B-ACDF-BDB5997277BC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5114631" y="3998296"/>
            <a:ext cx="360252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2499D1A-BF4E-8444-BF94-86863CA11648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8701089" y="3998296"/>
            <a:ext cx="349091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F90DAFF-101D-E948-A7EE-D57686CEB2D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851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947F2-B572-1341-97A2-03F799FC1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21EA68-2B0A-7648-9710-0081FFDD7D68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0" y="927100"/>
            <a:ext cx="12192000" cy="5930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C2F5B-0BEC-1B48-AF19-F70CBF88DDD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458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182880"/>
            <a:ext cx="7007860" cy="5909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1371600"/>
            <a:ext cx="4248912" cy="396824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7B782143-2792-E14B-AE51-0FFA9028EB8A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161935" y="1976285"/>
            <a:ext cx="6325152" cy="39673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FBFC18-7AE9-1C44-9039-61F804A6140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494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Sim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81468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>
            <a:noAutofit/>
          </a:bodyPr>
          <a:lstStyle>
            <a:lvl1pPr marL="0" indent="0" algn="l">
              <a:buNone/>
              <a:defRPr sz="2800" b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B2F890-27DB-4405-8667-4AC246576C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182" y="2693986"/>
            <a:ext cx="4260818" cy="417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2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182880"/>
            <a:ext cx="6951472" cy="59093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1371600"/>
            <a:ext cx="6951472" cy="3968249"/>
          </a:xfrm>
        </p:spPr>
        <p:txBody>
          <a:bodyPr/>
          <a:lstStyle>
            <a:lvl1pPr>
              <a:buClr>
                <a:srgbClr val="A6192E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A6192E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A6192E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A6192E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A6192E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420E5-CF10-E744-8836-DA131F3DFE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40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0" y="2514600"/>
            <a:ext cx="5486400" cy="1828800"/>
          </a:xfrm>
        </p:spPr>
        <p:txBody>
          <a:bodyPr anchor="ctr"/>
          <a:lstStyle>
            <a:lvl1pPr marL="0" indent="0" algn="ctr">
              <a:buClr>
                <a:srgbClr val="A6192E"/>
              </a:buClr>
              <a:buNone/>
              <a:defRPr sz="3200">
                <a:solidFill>
                  <a:srgbClr val="000000"/>
                </a:solidFill>
              </a:defRPr>
            </a:lvl1pPr>
            <a:lvl2pPr>
              <a:buClr>
                <a:srgbClr val="A6192E"/>
              </a:buClr>
              <a:defRPr/>
            </a:lvl2pPr>
            <a:lvl3pPr>
              <a:buClr>
                <a:srgbClr val="A6192E"/>
              </a:buClr>
              <a:defRPr/>
            </a:lvl3pPr>
            <a:lvl4pPr>
              <a:buClr>
                <a:srgbClr val="A6192E"/>
              </a:buClr>
              <a:defRPr/>
            </a:lvl4pPr>
            <a:lvl5pPr>
              <a:buClr>
                <a:srgbClr val="A6192E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420E5-CF10-E744-8836-DA131F3DFE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632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182880"/>
            <a:ext cx="6951472" cy="5909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1371600"/>
            <a:ext cx="6951472" cy="396824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51F46-BA21-2546-AE85-93B56EC061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219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52B2E-D090-724F-8681-FBE0CDA2F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182880"/>
            <a:ext cx="10515600" cy="5909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59530-982F-0F4F-B296-9DB2F44D8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928" y="1371600"/>
            <a:ext cx="4500372" cy="39486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367C6-4AC8-9C47-BDFA-A5613CF90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0200" y="1371600"/>
            <a:ext cx="4498848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A3F1F-FF47-0844-82BA-F475FCD0AA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46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5C5C1-32E2-374C-809B-D54BEC11E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182880"/>
            <a:ext cx="10515600" cy="59093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8817A-73B4-F340-8D0E-FB813E55F7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6928" y="1371600"/>
            <a:ext cx="5138928" cy="393192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 cap="all" baseline="0">
                <a:solidFill>
                  <a:srgbClr val="AC2B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26641-0094-3D49-865E-3DB9ECAC4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928" y="1828800"/>
            <a:ext cx="5140515" cy="3535744"/>
          </a:xfrm>
        </p:spPr>
        <p:txBody>
          <a:bodyPr/>
          <a:lstStyle>
            <a:lvl1pPr marL="285750" indent="-285750">
              <a:buClr>
                <a:srgbClr val="AC2B37"/>
              </a:buClr>
              <a:buSzPct val="120000"/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E11705-25F9-194A-9D2F-C9FEEA3A574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371600"/>
            <a:ext cx="5138928" cy="379078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 cap="all" baseline="0">
                <a:solidFill>
                  <a:srgbClr val="AC2B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978716-6004-6344-B5D2-C780B062C9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28800"/>
            <a:ext cx="5138928" cy="3538728"/>
          </a:xfrm>
        </p:spPr>
        <p:txBody>
          <a:bodyPr/>
          <a:lstStyle>
            <a:lvl1pPr marL="285750" indent="-285750">
              <a:buClr>
                <a:srgbClr val="AC2B37"/>
              </a:buClr>
              <a:buSzPct val="120000"/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A91F9-8796-3D42-B75E-9C7F7D9B73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44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A2439-3BDA-DB47-AA02-5590274D4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A2EBF7-C6C5-4541-B47E-7FB413A3DF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53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1614BA-85C5-BA49-A402-F7BCCCDB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182880"/>
            <a:ext cx="10919460" cy="59093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66ADF-AEA5-DC4B-841D-168372B89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928" y="1371600"/>
            <a:ext cx="10515600" cy="4743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4790E-48FE-324B-A4AD-34E3A7792E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3997" y="6356350"/>
            <a:ext cx="4613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EB53C135-CEC6-A548-8917-8F7FEB8235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83A8088-106B-4610-A18C-0D57051DBAA7}"/>
              </a:ext>
            </a:extLst>
          </p:cNvPr>
          <p:cNvSpPr txBox="1">
            <a:spLocks/>
          </p:cNvSpPr>
          <p:nvPr userDrawn="1"/>
        </p:nvSpPr>
        <p:spPr>
          <a:xfrm>
            <a:off x="266700" y="6356349"/>
            <a:ext cx="288747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Peter VanNostrand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010E1F-ADD9-4FCD-8131-0DD87001F6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/>
          <a:srcRect l="2123" t="29126" r="65953" b="29450"/>
          <a:stretch/>
        </p:blipFill>
        <p:spPr>
          <a:xfrm>
            <a:off x="156521" y="62144"/>
            <a:ext cx="820814" cy="8229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83C37-2AEE-4FCA-8CAB-342A651AE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21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E5C750F6-BFEF-452E-8C94-CB4D678FD4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191A7FF-CC44-0313-720A-357FDC43B2A1}"/>
              </a:ext>
            </a:extLst>
          </p:cNvPr>
          <p:cNvSpPr txBox="1">
            <a:spLocks/>
          </p:cNvSpPr>
          <p:nvPr userDrawn="1"/>
        </p:nvSpPr>
        <p:spPr>
          <a:xfrm>
            <a:off x="4652264" y="6356348"/>
            <a:ext cx="288747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petervannostrand.github.io</a:t>
            </a:r>
          </a:p>
        </p:txBody>
      </p:sp>
    </p:spTree>
    <p:extLst>
      <p:ext uri="{BB962C8B-B14F-4D97-AF65-F5344CB8AC3E}">
        <p14:creationId xmlns:p14="http://schemas.microsoft.com/office/powerpoint/2010/main" val="293797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9" r:id="rId2"/>
    <p:sldLayoutId id="2147483663" r:id="rId3"/>
    <p:sldLayoutId id="2147483650" r:id="rId4"/>
    <p:sldLayoutId id="2147483668" r:id="rId5"/>
    <p:sldLayoutId id="2147483664" r:id="rId6"/>
    <p:sldLayoutId id="2147483652" r:id="rId7"/>
    <p:sldLayoutId id="2147483653" r:id="rId8"/>
    <p:sldLayoutId id="2147483654" r:id="rId9"/>
    <p:sldLayoutId id="2147483655" r:id="rId10"/>
    <p:sldLayoutId id="2147483665" r:id="rId11"/>
    <p:sldLayoutId id="2147483666" r:id="rId12"/>
    <p:sldLayoutId id="2147483660" r:id="rId13"/>
    <p:sldLayoutId id="2147483667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3" Type="http://schemas.openxmlformats.org/officeDocument/2006/relationships/image" Target="../media/image30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11" Type="http://schemas.openxmlformats.org/officeDocument/2006/relationships/image" Target="../media/image34.png"/><Relationship Id="rId5" Type="http://schemas.openxmlformats.org/officeDocument/2006/relationships/image" Target="../media/image260.png"/><Relationship Id="rId10" Type="http://schemas.openxmlformats.org/officeDocument/2006/relationships/image" Target="../media/image33.png"/><Relationship Id="rId4" Type="http://schemas.openxmlformats.org/officeDocument/2006/relationships/image" Target="../media/image25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5" Type="http://schemas.openxmlformats.org/officeDocument/2006/relationships/image" Target="../media/image380.png"/><Relationship Id="rId4" Type="http://schemas.openxmlformats.org/officeDocument/2006/relationships/image" Target="../media/image37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png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560.png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68B3A6-4EAB-45C5-B16C-59A755FCB55B}"/>
              </a:ext>
            </a:extLst>
          </p:cNvPr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D265D2-F859-5B41-75F0-AE05E3AAF537}"/>
              </a:ext>
            </a:extLst>
          </p:cNvPr>
          <p:cNvSpPr/>
          <p:nvPr/>
        </p:nvSpPr>
        <p:spPr>
          <a:xfrm>
            <a:off x="0" y="5577840"/>
            <a:ext cx="12192000" cy="128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0D979F1-E95E-AA81-4E03-2A2B7E6686CE}"/>
              </a:ext>
            </a:extLst>
          </p:cNvPr>
          <p:cNvSpPr/>
          <p:nvPr/>
        </p:nvSpPr>
        <p:spPr>
          <a:xfrm>
            <a:off x="0" y="1280160"/>
            <a:ext cx="12192000" cy="914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FA357BD-DAA5-C865-9668-887E19AD194B}"/>
              </a:ext>
            </a:extLst>
          </p:cNvPr>
          <p:cNvSpPr/>
          <p:nvPr/>
        </p:nvSpPr>
        <p:spPr>
          <a:xfrm>
            <a:off x="0" y="5486400"/>
            <a:ext cx="12192000" cy="914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9D6631B-7D25-54AA-DE2D-2FE11A63CBF1}"/>
              </a:ext>
            </a:extLst>
          </p:cNvPr>
          <p:cNvSpPr/>
          <p:nvPr/>
        </p:nvSpPr>
        <p:spPr>
          <a:xfrm>
            <a:off x="0" y="1371600"/>
            <a:ext cx="12192000" cy="411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70B063-A199-22B3-F50A-00FA0B71BFF2}"/>
              </a:ext>
            </a:extLst>
          </p:cNvPr>
          <p:cNvSpPr txBox="1"/>
          <p:nvPr/>
        </p:nvSpPr>
        <p:spPr>
          <a:xfrm>
            <a:off x="8138889" y="3742126"/>
            <a:ext cx="3507008" cy="919298"/>
          </a:xfrm>
          <a:prstGeom prst="rect">
            <a:avLst/>
          </a:prstGeom>
          <a:noFill/>
        </p:spPr>
        <p:txBody>
          <a:bodyPr vert="horz" wrap="square" lIns="0" tIns="0" rIns="0" bIns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ACM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FAccT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2024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June 3</a:t>
            </a:r>
            <a:r>
              <a:rPr lang="en-US" sz="2400" baseline="30000" dirty="0">
                <a:solidFill>
                  <a:schemeClr val="bg1"/>
                </a:solidFill>
                <a:latin typeface="+mj-lt"/>
              </a:rPr>
              <a:t>d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– 6</a:t>
            </a:r>
            <a:r>
              <a:rPr lang="en-US" sz="2400" baseline="30000" dirty="0">
                <a:solidFill>
                  <a:schemeClr val="bg1"/>
                </a:solidFill>
                <a:latin typeface="+mj-lt"/>
              </a:rPr>
              <a:t>th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E946DA-7189-D3F3-5FFA-BC2D3E04155B}"/>
              </a:ext>
            </a:extLst>
          </p:cNvPr>
          <p:cNvCxnSpPr>
            <a:cxnSpLocks/>
          </p:cNvCxnSpPr>
          <p:nvPr/>
        </p:nvCxnSpPr>
        <p:spPr>
          <a:xfrm>
            <a:off x="7893050" y="2035682"/>
            <a:ext cx="0" cy="2786636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1DB3CB1-F299-A0CE-C54A-012AB1468681}"/>
              </a:ext>
            </a:extLst>
          </p:cNvPr>
          <p:cNvSpPr txBox="1">
            <a:spLocks/>
          </p:cNvSpPr>
          <p:nvPr/>
        </p:nvSpPr>
        <p:spPr>
          <a:xfrm>
            <a:off x="262165" y="3747024"/>
            <a:ext cx="7385047" cy="914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sz="2800" b="0" i="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6858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latin typeface="+mj-lt"/>
              </a:rPr>
              <a:t>Examining the Effects of Counterfactual Explanation Type and Presentation on Lay User Understanding</a:t>
            </a:r>
            <a:endParaRPr lang="de-DE" sz="2400" dirty="0">
              <a:latin typeface="+mj-lt"/>
            </a:endParaRP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4877A60-0735-B82F-5B07-B012C8B33B6E}"/>
              </a:ext>
            </a:extLst>
          </p:cNvPr>
          <p:cNvSpPr txBox="1">
            <a:spLocks/>
          </p:cNvSpPr>
          <p:nvPr/>
        </p:nvSpPr>
        <p:spPr>
          <a:xfrm>
            <a:off x="262165" y="2187646"/>
            <a:ext cx="7385047" cy="1371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sz="2800" b="0" i="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6858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4000" b="1" cap="all" dirty="0">
                <a:latin typeface="+mj-lt"/>
              </a:rPr>
              <a:t>Actionable Recourse for Automated Decisions</a:t>
            </a:r>
            <a:endParaRPr lang="de-DE" sz="4000" b="1" dirty="0">
              <a:latin typeface="+mj-lt"/>
            </a:endParaRP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7124E7E-E58A-3BFB-F9C2-87A760EBF8CB}"/>
              </a:ext>
            </a:extLst>
          </p:cNvPr>
          <p:cNvSpPr txBox="1">
            <a:spLocks/>
          </p:cNvSpPr>
          <p:nvPr/>
        </p:nvSpPr>
        <p:spPr>
          <a:xfrm>
            <a:off x="8138888" y="2187646"/>
            <a:ext cx="3507010" cy="13716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sz="2800" b="0" i="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6858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2400" u="sng" dirty="0">
                <a:latin typeface="+mj-lt"/>
              </a:rPr>
              <a:t>Peter VanNostrand</a:t>
            </a:r>
            <a:r>
              <a:rPr lang="de-DE" sz="2400" dirty="0">
                <a:latin typeface="+mj-lt"/>
              </a:rPr>
              <a:t>, Dennis Hofmann, Lei Ma, and Elke Rundensteiner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730B92D-9A5C-757F-6BBE-0E63BE59921B}"/>
              </a:ext>
            </a:extLst>
          </p:cNvPr>
          <p:cNvGrpSpPr/>
          <p:nvPr/>
        </p:nvGrpSpPr>
        <p:grpSpPr>
          <a:xfrm>
            <a:off x="4645712" y="5737860"/>
            <a:ext cx="3001500" cy="960120"/>
            <a:chOff x="4645712" y="5737860"/>
            <a:chExt cx="3001500" cy="960120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5C6F614C-95A2-BFB3-A7B2-D268F4D54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11207" y="5760720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BD5B387E-AF5D-D257-FA62-5C978AE8B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645712" y="5737860"/>
              <a:ext cx="958291" cy="960120"/>
            </a:xfrm>
            <a:prstGeom prst="rect">
              <a:avLst/>
            </a:prstGeom>
          </p:spPr>
        </p:pic>
        <p:pic>
          <p:nvPicPr>
            <p:cNvPr id="22" name="Picture 21" descr="A logo of a university&#10;&#10;Description automatically generated">
              <a:extLst>
                <a:ext uri="{FF2B5EF4-FFF2-40B4-BE49-F238E27FC236}">
                  <a16:creationId xmlns:a16="http://schemas.microsoft.com/office/drawing/2014/main" id="{BE7E9C5A-FDE7-1F3D-92B1-3AA83C060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32812" y="5760720"/>
              <a:ext cx="914400" cy="914400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189E00A-1C9F-DC9E-A1BD-7E6A731AF96C}"/>
              </a:ext>
            </a:extLst>
          </p:cNvPr>
          <p:cNvSpPr txBox="1"/>
          <p:nvPr/>
        </p:nvSpPr>
        <p:spPr>
          <a:xfrm>
            <a:off x="8138889" y="5760720"/>
            <a:ext cx="4017638" cy="914400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en-US" sz="1600" dirty="0">
                <a:solidFill>
                  <a:schemeClr val="bg1">
                    <a:lumMod val="65000"/>
                  </a:schemeClr>
                </a:solidFill>
                <a:latin typeface="+mj-lt"/>
                <a:ea typeface="Arial" charset="0"/>
              </a:rPr>
              <a:t>Peter VanNostrand | PhD Candidate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sz="1600" dirty="0">
                <a:solidFill>
                  <a:schemeClr val="bg1">
                    <a:lumMod val="65000"/>
                  </a:schemeClr>
                </a:solidFill>
                <a:latin typeface="+mj-lt"/>
                <a:ea typeface="Arial" charset="0"/>
              </a:rPr>
              <a:t>Worcester Polytechnic Institute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sz="1600" dirty="0">
                <a:solidFill>
                  <a:schemeClr val="bg1">
                    <a:lumMod val="65000"/>
                  </a:schemeClr>
                </a:solidFill>
                <a:latin typeface="+mj-lt"/>
                <a:ea typeface="Arial" charset="0"/>
              </a:rPr>
              <a:t>petervannostrand.github.io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548F7C5-66AD-D944-1A0E-EA3E80A3FD74}"/>
              </a:ext>
            </a:extLst>
          </p:cNvPr>
          <p:cNvCxnSpPr>
            <a:cxnSpLocks/>
          </p:cNvCxnSpPr>
          <p:nvPr/>
        </p:nvCxnSpPr>
        <p:spPr>
          <a:xfrm>
            <a:off x="-4993" y="-333375"/>
            <a:ext cx="12161520" cy="0"/>
          </a:xfrm>
          <a:prstGeom prst="line">
            <a:avLst/>
          </a:prstGeom>
          <a:ln w="190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90886D5-81A8-62DA-7F8A-5EF143BA2B3E}"/>
              </a:ext>
            </a:extLst>
          </p:cNvPr>
          <p:cNvCxnSpPr>
            <a:cxnSpLocks/>
          </p:cNvCxnSpPr>
          <p:nvPr/>
        </p:nvCxnSpPr>
        <p:spPr>
          <a:xfrm>
            <a:off x="262165" y="7442200"/>
            <a:ext cx="12188952" cy="0"/>
          </a:xfrm>
          <a:prstGeom prst="line">
            <a:avLst/>
          </a:prstGeom>
          <a:ln w="190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856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F82E1-85A6-E8EB-7D7E-B3304DF26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Counterfactual Explanation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54A2B7-38B2-BB00-1E7A-6444B2AC63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ADE355A-E57F-2273-6437-11694A952A78}"/>
              </a:ext>
            </a:extLst>
          </p:cNvPr>
          <p:cNvGrpSpPr/>
          <p:nvPr/>
        </p:nvGrpSpPr>
        <p:grpSpPr>
          <a:xfrm>
            <a:off x="1698494" y="1695941"/>
            <a:ext cx="3047885" cy="3064182"/>
            <a:chOff x="1698494" y="1695941"/>
            <a:chExt cx="3047885" cy="3064182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19F1960-666A-0753-E06D-57471C0EBDBC}"/>
                </a:ext>
              </a:extLst>
            </p:cNvPr>
            <p:cNvSpPr/>
            <p:nvPr/>
          </p:nvSpPr>
          <p:spPr>
            <a:xfrm>
              <a:off x="1698600" y="1695941"/>
              <a:ext cx="3047779" cy="3064182"/>
            </a:xfrm>
            <a:custGeom>
              <a:avLst/>
              <a:gdLst>
                <a:gd name="connsiteX0" fmla="*/ 0 w 3047779"/>
                <a:gd name="connsiteY0" fmla="*/ 0 h 3064182"/>
                <a:gd name="connsiteX1" fmla="*/ 3047780 w 3047779"/>
                <a:gd name="connsiteY1" fmla="*/ 0 h 3064182"/>
                <a:gd name="connsiteX2" fmla="*/ 3047780 w 3047779"/>
                <a:gd name="connsiteY2" fmla="*/ 3064182 h 3064182"/>
                <a:gd name="connsiteX3" fmla="*/ 0 w 3047779"/>
                <a:gd name="connsiteY3" fmla="*/ 3064182 h 306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7779" h="3064182">
                  <a:moveTo>
                    <a:pt x="0" y="0"/>
                  </a:moveTo>
                  <a:lnTo>
                    <a:pt x="3047780" y="0"/>
                  </a:lnTo>
                  <a:lnTo>
                    <a:pt x="3047780" y="3064182"/>
                  </a:lnTo>
                  <a:lnTo>
                    <a:pt x="0" y="3064182"/>
                  </a:lnTo>
                  <a:close/>
                </a:path>
              </a:pathLst>
            </a:custGeom>
            <a:solidFill>
              <a:srgbClr val="F7C9D0"/>
            </a:solidFill>
            <a:ln w="105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C51D99C-5470-5694-670C-95902EEE435F}"/>
                </a:ext>
              </a:extLst>
            </p:cNvPr>
            <p:cNvSpPr/>
            <p:nvPr/>
          </p:nvSpPr>
          <p:spPr>
            <a:xfrm>
              <a:off x="1698494" y="2726158"/>
              <a:ext cx="3047885" cy="2033965"/>
            </a:xfrm>
            <a:custGeom>
              <a:avLst/>
              <a:gdLst>
                <a:gd name="connsiteX0" fmla="*/ 3039526 w 3047885"/>
                <a:gd name="connsiteY0" fmla="*/ 273238 h 2033965"/>
                <a:gd name="connsiteX1" fmla="*/ 1242182 w 3047885"/>
                <a:gd name="connsiteY1" fmla="*/ 31955 h 2033965"/>
                <a:gd name="connsiteX2" fmla="*/ 924599 w 3047885"/>
                <a:gd name="connsiteY2" fmla="*/ 590715 h 2033965"/>
                <a:gd name="connsiteX3" fmla="*/ 745436 w 3047885"/>
                <a:gd name="connsiteY3" fmla="*/ 1329590 h 2033965"/>
                <a:gd name="connsiteX4" fmla="*/ 8360 w 3047885"/>
                <a:gd name="connsiteY4" fmla="*/ 1765697 h 2033965"/>
                <a:gd name="connsiteX5" fmla="*/ 0 w 3047885"/>
                <a:gd name="connsiteY5" fmla="*/ 1800408 h 2033965"/>
                <a:gd name="connsiteX6" fmla="*/ 0 w 3047885"/>
                <a:gd name="connsiteY6" fmla="*/ 2033965 h 2033965"/>
                <a:gd name="connsiteX7" fmla="*/ 3047886 w 3047885"/>
                <a:gd name="connsiteY7" fmla="*/ 2033965 h 2033965"/>
                <a:gd name="connsiteX8" fmla="*/ 3047886 w 3047885"/>
                <a:gd name="connsiteY8" fmla="*/ 272285 h 2033965"/>
                <a:gd name="connsiteX9" fmla="*/ 3039526 w 3047885"/>
                <a:gd name="connsiteY9" fmla="*/ 273238 h 2033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47885" h="2033965">
                  <a:moveTo>
                    <a:pt x="3039526" y="273238"/>
                  </a:moveTo>
                  <a:cubicBezTo>
                    <a:pt x="2121805" y="447744"/>
                    <a:pt x="1769406" y="-140223"/>
                    <a:pt x="1242182" y="31955"/>
                  </a:cubicBezTo>
                  <a:cubicBezTo>
                    <a:pt x="1088735" y="97567"/>
                    <a:pt x="938462" y="358639"/>
                    <a:pt x="924599" y="590715"/>
                  </a:cubicBezTo>
                  <a:cubicBezTo>
                    <a:pt x="914017" y="782259"/>
                    <a:pt x="1362612" y="1218050"/>
                    <a:pt x="745436" y="1329590"/>
                  </a:cubicBezTo>
                  <a:cubicBezTo>
                    <a:pt x="350495" y="1421976"/>
                    <a:pt x="95243" y="1618176"/>
                    <a:pt x="8360" y="1765697"/>
                  </a:cubicBezTo>
                  <a:lnTo>
                    <a:pt x="0" y="1800408"/>
                  </a:lnTo>
                  <a:lnTo>
                    <a:pt x="0" y="2033965"/>
                  </a:lnTo>
                  <a:lnTo>
                    <a:pt x="3047886" y="2033965"/>
                  </a:lnTo>
                  <a:lnTo>
                    <a:pt x="3047886" y="272285"/>
                  </a:lnTo>
                  <a:lnTo>
                    <a:pt x="3039526" y="273238"/>
                  </a:lnTo>
                  <a:close/>
                </a:path>
              </a:pathLst>
            </a:custGeom>
            <a:solidFill>
              <a:srgbClr val="9DC5E9"/>
            </a:solidFill>
            <a:ln w="105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67F463D-5F50-34B5-4AA8-DCE1CD158110}"/>
                </a:ext>
              </a:extLst>
            </p:cNvPr>
            <p:cNvSpPr/>
            <p:nvPr/>
          </p:nvSpPr>
          <p:spPr>
            <a:xfrm>
              <a:off x="1706854" y="2726158"/>
              <a:ext cx="3031165" cy="1765697"/>
            </a:xfrm>
            <a:custGeom>
              <a:avLst/>
              <a:gdLst>
                <a:gd name="connsiteX0" fmla="*/ 3031165 w 3031165"/>
                <a:gd name="connsiteY0" fmla="*/ 273238 h 1765697"/>
                <a:gd name="connsiteX1" fmla="*/ 1233822 w 3031165"/>
                <a:gd name="connsiteY1" fmla="*/ 31955 h 1765697"/>
                <a:gd name="connsiteX2" fmla="*/ 916239 w 3031165"/>
                <a:gd name="connsiteY2" fmla="*/ 590715 h 1765697"/>
                <a:gd name="connsiteX3" fmla="*/ 737076 w 3031165"/>
                <a:gd name="connsiteY3" fmla="*/ 1329590 h 1765697"/>
                <a:gd name="connsiteX4" fmla="*/ 0 w 3031165"/>
                <a:gd name="connsiteY4" fmla="*/ 1765697 h 176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1165" h="1765697">
                  <a:moveTo>
                    <a:pt x="3031165" y="273238"/>
                  </a:moveTo>
                  <a:cubicBezTo>
                    <a:pt x="2113445" y="447744"/>
                    <a:pt x="1761045" y="-140223"/>
                    <a:pt x="1233822" y="31955"/>
                  </a:cubicBezTo>
                  <a:cubicBezTo>
                    <a:pt x="1080375" y="97567"/>
                    <a:pt x="930102" y="358639"/>
                    <a:pt x="916239" y="590715"/>
                  </a:cubicBezTo>
                  <a:cubicBezTo>
                    <a:pt x="905656" y="782259"/>
                    <a:pt x="1354251" y="1218050"/>
                    <a:pt x="737076" y="1329590"/>
                  </a:cubicBezTo>
                  <a:cubicBezTo>
                    <a:pt x="342134" y="1421976"/>
                    <a:pt x="86883" y="1618176"/>
                    <a:pt x="0" y="1765697"/>
                  </a:cubicBezTo>
                </a:path>
              </a:pathLst>
            </a:custGeom>
            <a:noFill/>
            <a:ln w="7913" cap="flat">
              <a:solidFill>
                <a:srgbClr val="000000"/>
              </a:solidFill>
              <a:custDash>
                <a:ds d="0" sp="0"/>
                <a:ds d="300000" sp="15000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B5C9E25-17F7-AA31-92F0-32F03AFA07ED}"/>
                </a:ext>
              </a:extLst>
            </p:cNvPr>
            <p:cNvSpPr/>
            <p:nvPr/>
          </p:nvSpPr>
          <p:spPr>
            <a:xfrm>
              <a:off x="1698600" y="1695941"/>
              <a:ext cx="3047779" cy="3064182"/>
            </a:xfrm>
            <a:custGeom>
              <a:avLst/>
              <a:gdLst>
                <a:gd name="connsiteX0" fmla="*/ 0 w 3047779"/>
                <a:gd name="connsiteY0" fmla="*/ 0 h 3064182"/>
                <a:gd name="connsiteX1" fmla="*/ 3047780 w 3047779"/>
                <a:gd name="connsiteY1" fmla="*/ 0 h 3064182"/>
                <a:gd name="connsiteX2" fmla="*/ 3047780 w 3047779"/>
                <a:gd name="connsiteY2" fmla="*/ 3064182 h 3064182"/>
                <a:gd name="connsiteX3" fmla="*/ 0 w 3047779"/>
                <a:gd name="connsiteY3" fmla="*/ 3064182 h 306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7779" h="3064182">
                  <a:moveTo>
                    <a:pt x="0" y="0"/>
                  </a:moveTo>
                  <a:lnTo>
                    <a:pt x="3047780" y="0"/>
                  </a:lnTo>
                  <a:lnTo>
                    <a:pt x="3047780" y="3064182"/>
                  </a:lnTo>
                  <a:lnTo>
                    <a:pt x="0" y="3064182"/>
                  </a:lnTo>
                  <a:close/>
                </a:path>
              </a:pathLst>
            </a:custGeom>
            <a:noFill/>
            <a:ln w="2110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6A52FE7-2E54-1ED6-6E38-D5A0A6D56026}"/>
                  </a:ext>
                </a:extLst>
              </p:cNvPr>
              <p:cNvSpPr txBox="1"/>
              <p:nvPr/>
            </p:nvSpPr>
            <p:spPr>
              <a:xfrm>
                <a:off x="2403954" y="2413164"/>
                <a:ext cx="453401" cy="492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6A52FE7-2E54-1ED6-6E38-D5A0A6D56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954" y="2413164"/>
                <a:ext cx="453401" cy="4926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8735D959-1164-C402-5CA0-FF24B930965E}"/>
              </a:ext>
            </a:extLst>
          </p:cNvPr>
          <p:cNvSpPr/>
          <p:nvPr/>
        </p:nvSpPr>
        <p:spPr>
          <a:xfrm>
            <a:off x="2420796" y="2879353"/>
            <a:ext cx="146369" cy="146369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B17D057-C609-E8A8-E8FD-31C682003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695199"/>
              </p:ext>
            </p:extLst>
          </p:nvPr>
        </p:nvGraphicFramePr>
        <p:xfrm>
          <a:off x="1302693" y="5089780"/>
          <a:ext cx="383790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471">
                  <a:extLst>
                    <a:ext uri="{9D8B030D-6E8A-4147-A177-3AD203B41FA5}">
                      <a16:colId xmlns:a16="http://schemas.microsoft.com/office/drawing/2014/main" val="2214848338"/>
                    </a:ext>
                  </a:extLst>
                </a:gridCol>
                <a:gridCol w="892345">
                  <a:extLst>
                    <a:ext uri="{9D8B030D-6E8A-4147-A177-3AD203B41FA5}">
                      <a16:colId xmlns:a16="http://schemas.microsoft.com/office/drawing/2014/main" val="2661832152"/>
                    </a:ext>
                  </a:extLst>
                </a:gridCol>
                <a:gridCol w="1066936">
                  <a:extLst>
                    <a:ext uri="{9D8B030D-6E8A-4147-A177-3AD203B41FA5}">
                      <a16:colId xmlns:a16="http://schemas.microsoft.com/office/drawing/2014/main" val="96945634"/>
                    </a:ext>
                  </a:extLst>
                </a:gridCol>
                <a:gridCol w="834149">
                  <a:extLst>
                    <a:ext uri="{9D8B030D-6E8A-4147-A177-3AD203B41FA5}">
                      <a16:colId xmlns:a16="http://schemas.microsoft.com/office/drawing/2014/main" val="2380480809"/>
                    </a:ext>
                  </a:extLst>
                </a:gridCol>
              </a:tblGrid>
              <a:tr h="3358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Income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Rent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Savings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Debt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766240"/>
                  </a:ext>
                </a:extLst>
              </a:tr>
              <a:tr h="3358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$2,000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$1,500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$4,000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$850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183786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14CA29A-898B-2708-C22C-AE1A386D6153}"/>
                  </a:ext>
                </a:extLst>
              </p:cNvPr>
              <p:cNvSpPr txBox="1"/>
              <p:nvPr/>
            </p:nvSpPr>
            <p:spPr>
              <a:xfrm>
                <a:off x="822392" y="5186642"/>
                <a:ext cx="5468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14CA29A-898B-2708-C22C-AE1A386D6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92" y="5186642"/>
                <a:ext cx="54684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8DA9F9C-6DD2-0C7D-92DE-0AED5F5D952F}"/>
              </a:ext>
            </a:extLst>
          </p:cNvPr>
          <p:cNvSpPr txBox="1"/>
          <p:nvPr/>
        </p:nvSpPr>
        <p:spPr>
          <a:xfrm>
            <a:off x="1052168" y="1233755"/>
            <a:ext cx="433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Counterfactual Example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390245C-1D05-6FBE-672D-55D4E4457527}"/>
              </a:ext>
            </a:extLst>
          </p:cNvPr>
          <p:cNvGrpSpPr/>
          <p:nvPr/>
        </p:nvGrpSpPr>
        <p:grpSpPr>
          <a:xfrm>
            <a:off x="126952" y="2882537"/>
            <a:ext cx="1377489" cy="812246"/>
            <a:chOff x="126952" y="2882537"/>
            <a:chExt cx="1377489" cy="8122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9DFB12D-2CD9-C603-7797-F62E0DC5A3CC}"/>
                </a:ext>
              </a:extLst>
            </p:cNvPr>
            <p:cNvSpPr/>
            <p:nvPr/>
          </p:nvSpPr>
          <p:spPr>
            <a:xfrm>
              <a:off x="126952" y="2882537"/>
              <a:ext cx="1360647" cy="810975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76BB7D7-2EC3-E442-5600-900FE473BDD8}"/>
                </a:ext>
              </a:extLst>
            </p:cNvPr>
            <p:cNvSpPr txBox="1"/>
            <p:nvPr/>
          </p:nvSpPr>
          <p:spPr>
            <a:xfrm>
              <a:off x="452730" y="2883808"/>
              <a:ext cx="10517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Reject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A16B1F9-9A53-F685-CE18-CD3DE10047D1}"/>
                </a:ext>
              </a:extLst>
            </p:cNvPr>
            <p:cNvSpPr/>
            <p:nvPr/>
          </p:nvSpPr>
          <p:spPr>
            <a:xfrm>
              <a:off x="209504" y="2988727"/>
              <a:ext cx="231270" cy="231270"/>
            </a:xfrm>
            <a:prstGeom prst="rect">
              <a:avLst/>
            </a:prstGeom>
            <a:solidFill>
              <a:srgbClr val="F7C9D0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4593753-1BD0-F33B-21D0-F0E27E0E70D6}"/>
                </a:ext>
              </a:extLst>
            </p:cNvPr>
            <p:cNvSpPr txBox="1"/>
            <p:nvPr/>
          </p:nvSpPr>
          <p:spPr>
            <a:xfrm>
              <a:off x="473750" y="3294673"/>
              <a:ext cx="1013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Accept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D6746D2-20D1-2FC7-E273-B44CD42BA710}"/>
                </a:ext>
              </a:extLst>
            </p:cNvPr>
            <p:cNvSpPr/>
            <p:nvPr/>
          </p:nvSpPr>
          <p:spPr>
            <a:xfrm>
              <a:off x="209504" y="3399592"/>
              <a:ext cx="231270" cy="231270"/>
            </a:xfrm>
            <a:prstGeom prst="rect">
              <a:avLst/>
            </a:prstGeom>
            <a:solidFill>
              <a:srgbClr val="9DC5E9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8550CA09-DB87-1A4B-1C05-B57BB9E2811B}"/>
              </a:ext>
            </a:extLst>
          </p:cNvPr>
          <p:cNvSpPr txBox="1"/>
          <p:nvPr/>
        </p:nvSpPr>
        <p:spPr>
          <a:xfrm>
            <a:off x="1302693" y="4755009"/>
            <a:ext cx="38379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REJECTED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0E7D007-6392-16F3-91C4-FB5BA6BA5745}"/>
              </a:ext>
            </a:extLst>
          </p:cNvPr>
          <p:cNvCxnSpPr>
            <a:cxnSpLocks/>
            <a:endCxn id="55" idx="1"/>
          </p:cNvCxnSpPr>
          <p:nvPr/>
        </p:nvCxnSpPr>
        <p:spPr>
          <a:xfrm>
            <a:off x="2545729" y="3004286"/>
            <a:ext cx="557164" cy="338369"/>
          </a:xfrm>
          <a:prstGeom prst="straightConnector1">
            <a:avLst/>
          </a:prstGeom>
          <a:ln w="38100">
            <a:solidFill>
              <a:srgbClr val="0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1751E70-4A89-D1AC-D7D9-C3B3968DEB5D}"/>
                  </a:ext>
                </a:extLst>
              </p:cNvPr>
              <p:cNvSpPr txBox="1"/>
              <p:nvPr/>
            </p:nvSpPr>
            <p:spPr>
              <a:xfrm>
                <a:off x="3197640" y="3242707"/>
                <a:ext cx="453401" cy="492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1751E70-4A89-D1AC-D7D9-C3B3968DE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640" y="3242707"/>
                <a:ext cx="453401" cy="492663"/>
              </a:xfrm>
              <a:prstGeom prst="rect">
                <a:avLst/>
              </a:prstGeom>
              <a:blipFill>
                <a:blip r:embed="rId5"/>
                <a:stretch>
                  <a:fillRect l="-5405" r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>
            <a:extLst>
              <a:ext uri="{FF2B5EF4-FFF2-40B4-BE49-F238E27FC236}">
                <a16:creationId xmlns:a16="http://schemas.microsoft.com/office/drawing/2014/main" id="{C8A81E23-0A6C-BF73-BE06-6A8AD1B4B9EB}"/>
              </a:ext>
            </a:extLst>
          </p:cNvPr>
          <p:cNvSpPr/>
          <p:nvPr/>
        </p:nvSpPr>
        <p:spPr>
          <a:xfrm>
            <a:off x="3081458" y="3321220"/>
            <a:ext cx="146369" cy="146369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60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3" grpId="0"/>
      <p:bldP spid="14" grpId="0"/>
      <p:bldP spid="49" grpId="0"/>
      <p:bldP spid="54" grpId="0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F82E1-85A6-E8EB-7D7E-B3304DF26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Counterfactual Explanation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54A2B7-38B2-BB00-1E7A-6444B2AC63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D19F1960-666A-0753-E06D-57471C0EBDBC}"/>
              </a:ext>
            </a:extLst>
          </p:cNvPr>
          <p:cNvSpPr/>
          <p:nvPr/>
        </p:nvSpPr>
        <p:spPr>
          <a:xfrm>
            <a:off x="1698600" y="1695941"/>
            <a:ext cx="3047779" cy="3064182"/>
          </a:xfrm>
          <a:custGeom>
            <a:avLst/>
            <a:gdLst>
              <a:gd name="connsiteX0" fmla="*/ 0 w 3047779"/>
              <a:gd name="connsiteY0" fmla="*/ 0 h 3064182"/>
              <a:gd name="connsiteX1" fmla="*/ 3047780 w 3047779"/>
              <a:gd name="connsiteY1" fmla="*/ 0 h 3064182"/>
              <a:gd name="connsiteX2" fmla="*/ 3047780 w 3047779"/>
              <a:gd name="connsiteY2" fmla="*/ 3064182 h 3064182"/>
              <a:gd name="connsiteX3" fmla="*/ 0 w 3047779"/>
              <a:gd name="connsiteY3" fmla="*/ 3064182 h 306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7779" h="3064182">
                <a:moveTo>
                  <a:pt x="0" y="0"/>
                </a:moveTo>
                <a:lnTo>
                  <a:pt x="3047780" y="0"/>
                </a:lnTo>
                <a:lnTo>
                  <a:pt x="3047780" y="3064182"/>
                </a:lnTo>
                <a:lnTo>
                  <a:pt x="0" y="3064182"/>
                </a:lnTo>
                <a:close/>
              </a:path>
            </a:pathLst>
          </a:custGeom>
          <a:solidFill>
            <a:srgbClr val="F7C9D0"/>
          </a:solidFill>
          <a:ln w="105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EC51D99C-5470-5694-670C-95902EEE435F}"/>
              </a:ext>
            </a:extLst>
          </p:cNvPr>
          <p:cNvSpPr/>
          <p:nvPr/>
        </p:nvSpPr>
        <p:spPr>
          <a:xfrm>
            <a:off x="1698494" y="2726158"/>
            <a:ext cx="3047885" cy="2033965"/>
          </a:xfrm>
          <a:custGeom>
            <a:avLst/>
            <a:gdLst>
              <a:gd name="connsiteX0" fmla="*/ 3039526 w 3047885"/>
              <a:gd name="connsiteY0" fmla="*/ 273238 h 2033965"/>
              <a:gd name="connsiteX1" fmla="*/ 1242182 w 3047885"/>
              <a:gd name="connsiteY1" fmla="*/ 31955 h 2033965"/>
              <a:gd name="connsiteX2" fmla="*/ 924599 w 3047885"/>
              <a:gd name="connsiteY2" fmla="*/ 590715 h 2033965"/>
              <a:gd name="connsiteX3" fmla="*/ 745436 w 3047885"/>
              <a:gd name="connsiteY3" fmla="*/ 1329590 h 2033965"/>
              <a:gd name="connsiteX4" fmla="*/ 8360 w 3047885"/>
              <a:gd name="connsiteY4" fmla="*/ 1765697 h 2033965"/>
              <a:gd name="connsiteX5" fmla="*/ 0 w 3047885"/>
              <a:gd name="connsiteY5" fmla="*/ 1800408 h 2033965"/>
              <a:gd name="connsiteX6" fmla="*/ 0 w 3047885"/>
              <a:gd name="connsiteY6" fmla="*/ 2033965 h 2033965"/>
              <a:gd name="connsiteX7" fmla="*/ 3047886 w 3047885"/>
              <a:gd name="connsiteY7" fmla="*/ 2033965 h 2033965"/>
              <a:gd name="connsiteX8" fmla="*/ 3047886 w 3047885"/>
              <a:gd name="connsiteY8" fmla="*/ 272285 h 2033965"/>
              <a:gd name="connsiteX9" fmla="*/ 3039526 w 3047885"/>
              <a:gd name="connsiteY9" fmla="*/ 273238 h 203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7885" h="2033965">
                <a:moveTo>
                  <a:pt x="3039526" y="273238"/>
                </a:moveTo>
                <a:cubicBezTo>
                  <a:pt x="2121805" y="447744"/>
                  <a:pt x="1769406" y="-140223"/>
                  <a:pt x="1242182" y="31955"/>
                </a:cubicBezTo>
                <a:cubicBezTo>
                  <a:pt x="1088735" y="97567"/>
                  <a:pt x="938462" y="358639"/>
                  <a:pt x="924599" y="590715"/>
                </a:cubicBezTo>
                <a:cubicBezTo>
                  <a:pt x="914017" y="782259"/>
                  <a:pt x="1362612" y="1218050"/>
                  <a:pt x="745436" y="1329590"/>
                </a:cubicBezTo>
                <a:cubicBezTo>
                  <a:pt x="350495" y="1421976"/>
                  <a:pt x="95243" y="1618176"/>
                  <a:pt x="8360" y="1765697"/>
                </a:cubicBezTo>
                <a:lnTo>
                  <a:pt x="0" y="1800408"/>
                </a:lnTo>
                <a:lnTo>
                  <a:pt x="0" y="2033965"/>
                </a:lnTo>
                <a:lnTo>
                  <a:pt x="3047886" y="2033965"/>
                </a:lnTo>
                <a:lnTo>
                  <a:pt x="3047886" y="272285"/>
                </a:lnTo>
                <a:lnTo>
                  <a:pt x="3039526" y="273238"/>
                </a:lnTo>
                <a:close/>
              </a:path>
            </a:pathLst>
          </a:custGeom>
          <a:solidFill>
            <a:srgbClr val="9DC5E9"/>
          </a:solidFill>
          <a:ln w="105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767F463D-5F50-34B5-4AA8-DCE1CD158110}"/>
              </a:ext>
            </a:extLst>
          </p:cNvPr>
          <p:cNvSpPr/>
          <p:nvPr/>
        </p:nvSpPr>
        <p:spPr>
          <a:xfrm>
            <a:off x="1706854" y="2726158"/>
            <a:ext cx="3031165" cy="1765697"/>
          </a:xfrm>
          <a:custGeom>
            <a:avLst/>
            <a:gdLst>
              <a:gd name="connsiteX0" fmla="*/ 3031165 w 3031165"/>
              <a:gd name="connsiteY0" fmla="*/ 273238 h 1765697"/>
              <a:gd name="connsiteX1" fmla="*/ 1233822 w 3031165"/>
              <a:gd name="connsiteY1" fmla="*/ 31955 h 1765697"/>
              <a:gd name="connsiteX2" fmla="*/ 916239 w 3031165"/>
              <a:gd name="connsiteY2" fmla="*/ 590715 h 1765697"/>
              <a:gd name="connsiteX3" fmla="*/ 737076 w 3031165"/>
              <a:gd name="connsiteY3" fmla="*/ 1329590 h 1765697"/>
              <a:gd name="connsiteX4" fmla="*/ 0 w 3031165"/>
              <a:gd name="connsiteY4" fmla="*/ 1765697 h 176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1165" h="1765697">
                <a:moveTo>
                  <a:pt x="3031165" y="273238"/>
                </a:moveTo>
                <a:cubicBezTo>
                  <a:pt x="2113445" y="447744"/>
                  <a:pt x="1761045" y="-140223"/>
                  <a:pt x="1233822" y="31955"/>
                </a:cubicBezTo>
                <a:cubicBezTo>
                  <a:pt x="1080375" y="97567"/>
                  <a:pt x="930102" y="358639"/>
                  <a:pt x="916239" y="590715"/>
                </a:cubicBezTo>
                <a:cubicBezTo>
                  <a:pt x="905656" y="782259"/>
                  <a:pt x="1354251" y="1218050"/>
                  <a:pt x="737076" y="1329590"/>
                </a:cubicBezTo>
                <a:cubicBezTo>
                  <a:pt x="342134" y="1421976"/>
                  <a:pt x="86883" y="1618176"/>
                  <a:pt x="0" y="1765697"/>
                </a:cubicBezTo>
              </a:path>
            </a:pathLst>
          </a:custGeom>
          <a:noFill/>
          <a:ln w="7913" cap="flat">
            <a:solidFill>
              <a:srgbClr val="000000"/>
            </a:solidFill>
            <a:custDash>
              <a:ds d="0" sp="0"/>
              <a:ds d="300000" sp="15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6B5C9E25-17F7-AA31-92F0-32F03AFA07ED}"/>
              </a:ext>
            </a:extLst>
          </p:cNvPr>
          <p:cNvSpPr/>
          <p:nvPr/>
        </p:nvSpPr>
        <p:spPr>
          <a:xfrm>
            <a:off x="1698600" y="1695941"/>
            <a:ext cx="3047779" cy="3064182"/>
          </a:xfrm>
          <a:custGeom>
            <a:avLst/>
            <a:gdLst>
              <a:gd name="connsiteX0" fmla="*/ 0 w 3047779"/>
              <a:gd name="connsiteY0" fmla="*/ 0 h 3064182"/>
              <a:gd name="connsiteX1" fmla="*/ 3047780 w 3047779"/>
              <a:gd name="connsiteY1" fmla="*/ 0 h 3064182"/>
              <a:gd name="connsiteX2" fmla="*/ 3047780 w 3047779"/>
              <a:gd name="connsiteY2" fmla="*/ 3064182 h 3064182"/>
              <a:gd name="connsiteX3" fmla="*/ 0 w 3047779"/>
              <a:gd name="connsiteY3" fmla="*/ 3064182 h 306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7779" h="3064182">
                <a:moveTo>
                  <a:pt x="0" y="0"/>
                </a:moveTo>
                <a:lnTo>
                  <a:pt x="3047780" y="0"/>
                </a:lnTo>
                <a:lnTo>
                  <a:pt x="3047780" y="3064182"/>
                </a:lnTo>
                <a:lnTo>
                  <a:pt x="0" y="3064182"/>
                </a:lnTo>
                <a:close/>
              </a:path>
            </a:pathLst>
          </a:custGeom>
          <a:noFill/>
          <a:ln w="21103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6A52FE7-2E54-1ED6-6E38-D5A0A6D56026}"/>
                  </a:ext>
                </a:extLst>
              </p:cNvPr>
              <p:cNvSpPr txBox="1"/>
              <p:nvPr/>
            </p:nvSpPr>
            <p:spPr>
              <a:xfrm>
                <a:off x="2403954" y="2413164"/>
                <a:ext cx="453401" cy="492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6A52FE7-2E54-1ED6-6E38-D5A0A6D56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954" y="2413164"/>
                <a:ext cx="453401" cy="4926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8735D959-1164-C402-5CA0-FF24B930965E}"/>
              </a:ext>
            </a:extLst>
          </p:cNvPr>
          <p:cNvSpPr/>
          <p:nvPr/>
        </p:nvSpPr>
        <p:spPr>
          <a:xfrm>
            <a:off x="2420796" y="2879353"/>
            <a:ext cx="146369" cy="146369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10CB003-7F25-63E6-2C91-1D9915BCE23D}"/>
              </a:ext>
            </a:extLst>
          </p:cNvPr>
          <p:cNvCxnSpPr>
            <a:cxnSpLocks/>
            <a:stCxn id="8" idx="5"/>
            <a:endCxn id="11" idx="1"/>
          </p:cNvCxnSpPr>
          <p:nvPr/>
        </p:nvCxnSpPr>
        <p:spPr>
          <a:xfrm>
            <a:off x="2545729" y="3004286"/>
            <a:ext cx="557164" cy="338369"/>
          </a:xfrm>
          <a:prstGeom prst="straightConnector1">
            <a:avLst/>
          </a:prstGeom>
          <a:ln w="38100">
            <a:solidFill>
              <a:srgbClr val="0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036895-E6E8-9149-B600-638B6B06A29B}"/>
                  </a:ext>
                </a:extLst>
              </p:cNvPr>
              <p:cNvSpPr txBox="1"/>
              <p:nvPr/>
            </p:nvSpPr>
            <p:spPr>
              <a:xfrm>
                <a:off x="3197640" y="3242707"/>
                <a:ext cx="453401" cy="492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036895-E6E8-9149-B600-638B6B06A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640" y="3242707"/>
                <a:ext cx="453401" cy="492663"/>
              </a:xfrm>
              <a:prstGeom prst="rect">
                <a:avLst/>
              </a:prstGeom>
              <a:blipFill>
                <a:blip r:embed="rId3"/>
                <a:stretch>
                  <a:fillRect l="-5405" r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8ED8436E-CA93-0EAD-6988-4660D4A39756}"/>
              </a:ext>
            </a:extLst>
          </p:cNvPr>
          <p:cNvSpPr/>
          <p:nvPr/>
        </p:nvSpPr>
        <p:spPr>
          <a:xfrm>
            <a:off x="3081458" y="3321220"/>
            <a:ext cx="146369" cy="146369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B17D057-C609-E8A8-E8FD-31C682003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885055"/>
              </p:ext>
            </p:extLst>
          </p:nvPr>
        </p:nvGraphicFramePr>
        <p:xfrm>
          <a:off x="1302693" y="5089780"/>
          <a:ext cx="383790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471">
                  <a:extLst>
                    <a:ext uri="{9D8B030D-6E8A-4147-A177-3AD203B41FA5}">
                      <a16:colId xmlns:a16="http://schemas.microsoft.com/office/drawing/2014/main" val="2214848338"/>
                    </a:ext>
                  </a:extLst>
                </a:gridCol>
                <a:gridCol w="892345">
                  <a:extLst>
                    <a:ext uri="{9D8B030D-6E8A-4147-A177-3AD203B41FA5}">
                      <a16:colId xmlns:a16="http://schemas.microsoft.com/office/drawing/2014/main" val="2661832152"/>
                    </a:ext>
                  </a:extLst>
                </a:gridCol>
                <a:gridCol w="1066936">
                  <a:extLst>
                    <a:ext uri="{9D8B030D-6E8A-4147-A177-3AD203B41FA5}">
                      <a16:colId xmlns:a16="http://schemas.microsoft.com/office/drawing/2014/main" val="96945634"/>
                    </a:ext>
                  </a:extLst>
                </a:gridCol>
                <a:gridCol w="834149">
                  <a:extLst>
                    <a:ext uri="{9D8B030D-6E8A-4147-A177-3AD203B41FA5}">
                      <a16:colId xmlns:a16="http://schemas.microsoft.com/office/drawing/2014/main" val="2380480809"/>
                    </a:ext>
                  </a:extLst>
                </a:gridCol>
              </a:tblGrid>
              <a:tr h="3358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Income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Rent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Savings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Debt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766240"/>
                  </a:ext>
                </a:extLst>
              </a:tr>
              <a:tr h="3358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5"/>
                          </a:solidFill>
                        </a:rPr>
                        <a:t>$4,000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$1,500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5"/>
                          </a:solidFill>
                        </a:rPr>
                        <a:t>$6,000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$850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183786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14CA29A-898B-2708-C22C-AE1A386D6153}"/>
                  </a:ext>
                </a:extLst>
              </p:cNvPr>
              <p:cNvSpPr txBox="1"/>
              <p:nvPr/>
            </p:nvSpPr>
            <p:spPr>
              <a:xfrm>
                <a:off x="822392" y="5186642"/>
                <a:ext cx="5468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14CA29A-898B-2708-C22C-AE1A386D6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92" y="5186642"/>
                <a:ext cx="54684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8DA9F9C-6DD2-0C7D-92DE-0AED5F5D952F}"/>
              </a:ext>
            </a:extLst>
          </p:cNvPr>
          <p:cNvSpPr txBox="1"/>
          <p:nvPr/>
        </p:nvSpPr>
        <p:spPr>
          <a:xfrm>
            <a:off x="1052168" y="1233755"/>
            <a:ext cx="433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Counterfactual Example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135A7C-1871-7ED9-21A4-220EDD936F89}"/>
              </a:ext>
            </a:extLst>
          </p:cNvPr>
          <p:cNvGrpSpPr/>
          <p:nvPr/>
        </p:nvGrpSpPr>
        <p:grpSpPr>
          <a:xfrm>
            <a:off x="126952" y="2882537"/>
            <a:ext cx="1377489" cy="812246"/>
            <a:chOff x="126952" y="2882537"/>
            <a:chExt cx="1377489" cy="8122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E262DE-31D2-A3D7-A146-A4A0AE644131}"/>
                </a:ext>
              </a:extLst>
            </p:cNvPr>
            <p:cNvSpPr/>
            <p:nvPr/>
          </p:nvSpPr>
          <p:spPr>
            <a:xfrm>
              <a:off x="126952" y="2882537"/>
              <a:ext cx="1360647" cy="810975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E041995-3148-4866-6DEE-6168CF4BCEBD}"/>
                </a:ext>
              </a:extLst>
            </p:cNvPr>
            <p:cNvSpPr txBox="1"/>
            <p:nvPr/>
          </p:nvSpPr>
          <p:spPr>
            <a:xfrm>
              <a:off x="452730" y="2883808"/>
              <a:ext cx="10517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Reject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789DCC5-A486-AC1E-9F69-4DEABD58D6C8}"/>
                </a:ext>
              </a:extLst>
            </p:cNvPr>
            <p:cNvSpPr/>
            <p:nvPr/>
          </p:nvSpPr>
          <p:spPr>
            <a:xfrm>
              <a:off x="209504" y="2988727"/>
              <a:ext cx="231270" cy="231270"/>
            </a:xfrm>
            <a:prstGeom prst="rect">
              <a:avLst/>
            </a:prstGeom>
            <a:solidFill>
              <a:srgbClr val="F7C9D0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B381C19-2A3D-2062-46C5-E740F4C042AF}"/>
                </a:ext>
              </a:extLst>
            </p:cNvPr>
            <p:cNvSpPr txBox="1"/>
            <p:nvPr/>
          </p:nvSpPr>
          <p:spPr>
            <a:xfrm>
              <a:off x="473750" y="3294673"/>
              <a:ext cx="1013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Accept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F43CD49-9C0C-3B73-A62F-8FA79FAA1109}"/>
                </a:ext>
              </a:extLst>
            </p:cNvPr>
            <p:cNvSpPr/>
            <p:nvPr/>
          </p:nvSpPr>
          <p:spPr>
            <a:xfrm>
              <a:off x="209504" y="3399592"/>
              <a:ext cx="231270" cy="231270"/>
            </a:xfrm>
            <a:prstGeom prst="rect">
              <a:avLst/>
            </a:prstGeom>
            <a:solidFill>
              <a:srgbClr val="9DC5E9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B0C12D1B-66D7-4463-2CEF-4FCD755EA444}"/>
              </a:ext>
            </a:extLst>
          </p:cNvPr>
          <p:cNvSpPr txBox="1"/>
          <p:nvPr/>
        </p:nvSpPr>
        <p:spPr>
          <a:xfrm>
            <a:off x="1302693" y="4755009"/>
            <a:ext cx="38379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ACCEPTED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F408D19-857C-2CDD-C765-B6BC359A2B40}"/>
              </a:ext>
            </a:extLst>
          </p:cNvPr>
          <p:cNvSpPr txBox="1"/>
          <p:nvPr/>
        </p:nvSpPr>
        <p:spPr>
          <a:xfrm>
            <a:off x="6074912" y="2850307"/>
            <a:ext cx="15921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Simple</a:t>
            </a:r>
          </a:p>
        </p:txBody>
      </p:sp>
      <p:pic>
        <p:nvPicPr>
          <p:cNvPr id="62" name="Picture 61" descr="A white check mark in a green circle&#10;&#10;Description automatically generated">
            <a:extLst>
              <a:ext uri="{FF2B5EF4-FFF2-40B4-BE49-F238E27FC236}">
                <a16:creationId xmlns:a16="http://schemas.microsoft.com/office/drawing/2014/main" id="{34DAC53F-E247-AA63-6ACD-E8A7ED42F9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1365" y="2899366"/>
            <a:ext cx="363547" cy="363547"/>
          </a:xfrm>
          <a:prstGeom prst="rect">
            <a:avLst/>
          </a:prstGeom>
        </p:spPr>
      </p:pic>
      <p:pic>
        <p:nvPicPr>
          <p:cNvPr id="63" name="Picture 62" descr="A white x in a red circle&#10;&#10;Description automatically generated">
            <a:extLst>
              <a:ext uri="{FF2B5EF4-FFF2-40B4-BE49-F238E27FC236}">
                <a16:creationId xmlns:a16="http://schemas.microsoft.com/office/drawing/2014/main" id="{D759A946-8A07-BD99-1B06-01F91EAAA1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1365" y="3356320"/>
            <a:ext cx="363547" cy="363547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744FF352-CF74-4992-9C69-29096FE28EE5}"/>
              </a:ext>
            </a:extLst>
          </p:cNvPr>
          <p:cNvSpPr txBox="1"/>
          <p:nvPr/>
        </p:nvSpPr>
        <p:spPr>
          <a:xfrm>
            <a:off x="6112623" y="3307261"/>
            <a:ext cx="16917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Restrictive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D8C03FC-4446-8FE8-0A83-B96687921168}"/>
              </a:ext>
            </a:extLst>
          </p:cNvPr>
          <p:cNvGrpSpPr>
            <a:grpSpLocks noChangeAspect="1"/>
          </p:cNvGrpSpPr>
          <p:nvPr/>
        </p:nvGrpSpPr>
        <p:grpSpPr>
          <a:xfrm>
            <a:off x="6594275" y="5155787"/>
            <a:ext cx="385438" cy="457200"/>
            <a:chOff x="25352863" y="11746075"/>
            <a:chExt cx="616701" cy="731520"/>
          </a:xfrm>
        </p:grpSpPr>
        <p:sp>
          <p:nvSpPr>
            <p:cNvPr id="50" name="Oval 200">
              <a:extLst>
                <a:ext uri="{FF2B5EF4-FFF2-40B4-BE49-F238E27FC236}">
                  <a16:creationId xmlns:a16="http://schemas.microsoft.com/office/drawing/2014/main" id="{3CD9F72C-ECDE-B4A2-EB4A-6AC0596FBDDF}"/>
                </a:ext>
              </a:extLst>
            </p:cNvPr>
            <p:cNvSpPr/>
            <p:nvPr/>
          </p:nvSpPr>
          <p:spPr>
            <a:xfrm>
              <a:off x="25400881" y="12025260"/>
              <a:ext cx="516162" cy="421857"/>
            </a:xfrm>
            <a:custGeom>
              <a:avLst/>
              <a:gdLst>
                <a:gd name="connsiteX0" fmla="*/ 0 w 473869"/>
                <a:gd name="connsiteY0" fmla="*/ 140520 h 281040"/>
                <a:gd name="connsiteX1" fmla="*/ 236935 w 473869"/>
                <a:gd name="connsiteY1" fmla="*/ 0 h 281040"/>
                <a:gd name="connsiteX2" fmla="*/ 473870 w 473869"/>
                <a:gd name="connsiteY2" fmla="*/ 140520 h 281040"/>
                <a:gd name="connsiteX3" fmla="*/ 236935 w 473869"/>
                <a:gd name="connsiteY3" fmla="*/ 281040 h 281040"/>
                <a:gd name="connsiteX4" fmla="*/ 0 w 473869"/>
                <a:gd name="connsiteY4" fmla="*/ 140520 h 281040"/>
                <a:gd name="connsiteX0" fmla="*/ 10 w 473880"/>
                <a:gd name="connsiteY0" fmla="*/ 226245 h 366765"/>
                <a:gd name="connsiteX1" fmla="*/ 229801 w 473880"/>
                <a:gd name="connsiteY1" fmla="*/ 0 h 366765"/>
                <a:gd name="connsiteX2" fmla="*/ 473880 w 473880"/>
                <a:gd name="connsiteY2" fmla="*/ 226245 h 366765"/>
                <a:gd name="connsiteX3" fmla="*/ 236945 w 473880"/>
                <a:gd name="connsiteY3" fmla="*/ 366765 h 366765"/>
                <a:gd name="connsiteX4" fmla="*/ 10 w 473880"/>
                <a:gd name="connsiteY4" fmla="*/ 226245 h 366765"/>
                <a:gd name="connsiteX0" fmla="*/ 28 w 473898"/>
                <a:gd name="connsiteY0" fmla="*/ 226245 h 419152"/>
                <a:gd name="connsiteX1" fmla="*/ 229819 w 473898"/>
                <a:gd name="connsiteY1" fmla="*/ 0 h 419152"/>
                <a:gd name="connsiteX2" fmla="*/ 473898 w 473898"/>
                <a:gd name="connsiteY2" fmla="*/ 226245 h 419152"/>
                <a:gd name="connsiteX3" fmla="*/ 241726 w 473898"/>
                <a:gd name="connsiteY3" fmla="*/ 419152 h 419152"/>
                <a:gd name="connsiteX4" fmla="*/ 28 w 473898"/>
                <a:gd name="connsiteY4" fmla="*/ 226245 h 419152"/>
                <a:gd name="connsiteX0" fmla="*/ 18964 w 516162"/>
                <a:gd name="connsiteY0" fmla="*/ 226245 h 421857"/>
                <a:gd name="connsiteX1" fmla="*/ 248755 w 516162"/>
                <a:gd name="connsiteY1" fmla="*/ 0 h 421857"/>
                <a:gd name="connsiteX2" fmla="*/ 492834 w 516162"/>
                <a:gd name="connsiteY2" fmla="*/ 226245 h 421857"/>
                <a:gd name="connsiteX3" fmla="*/ 260662 w 516162"/>
                <a:gd name="connsiteY3" fmla="*/ 419152 h 421857"/>
                <a:gd name="connsiteX4" fmla="*/ 18964 w 516162"/>
                <a:gd name="connsiteY4" fmla="*/ 226245 h 42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162" h="421857">
                  <a:moveTo>
                    <a:pt x="18964" y="226245"/>
                  </a:moveTo>
                  <a:cubicBezTo>
                    <a:pt x="16980" y="156386"/>
                    <a:pt x="117899" y="0"/>
                    <a:pt x="248755" y="0"/>
                  </a:cubicBezTo>
                  <a:cubicBezTo>
                    <a:pt x="379611" y="0"/>
                    <a:pt x="492834" y="148638"/>
                    <a:pt x="492834" y="226245"/>
                  </a:cubicBezTo>
                  <a:cubicBezTo>
                    <a:pt x="492834" y="303852"/>
                    <a:pt x="624881" y="442965"/>
                    <a:pt x="260662" y="419152"/>
                  </a:cubicBezTo>
                  <a:cubicBezTo>
                    <a:pt x="-103557" y="395339"/>
                    <a:pt x="20948" y="296104"/>
                    <a:pt x="18964" y="22624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1" name="Content Placeholder 92">
              <a:extLst>
                <a:ext uri="{FF2B5EF4-FFF2-40B4-BE49-F238E27FC236}">
                  <a16:creationId xmlns:a16="http://schemas.microsoft.com/office/drawing/2014/main" id="{2AC03A50-702D-4157-B20D-6C1B42C12D6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5352863" y="11746075"/>
              <a:ext cx="616701" cy="731520"/>
              <a:chOff x="2026030" y="12980555"/>
              <a:chExt cx="539841" cy="640350"/>
            </a:xfrm>
            <a:solidFill>
              <a:srgbClr val="000000"/>
            </a:solidFill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D47817B-46A1-FC9C-E11B-3B6B72EEACEB}"/>
                  </a:ext>
                </a:extLst>
              </p:cNvPr>
              <p:cNvSpPr/>
              <p:nvPr/>
            </p:nvSpPr>
            <p:spPr>
              <a:xfrm>
                <a:off x="2026030" y="13188766"/>
                <a:ext cx="539841" cy="432139"/>
              </a:xfrm>
              <a:custGeom>
                <a:avLst/>
                <a:gdLst>
                  <a:gd name="connsiteX0" fmla="*/ 539504 w 539841"/>
                  <a:gd name="connsiteY0" fmla="*/ 310763 h 432139"/>
                  <a:gd name="connsiteX1" fmla="*/ 534060 w 539841"/>
                  <a:gd name="connsiteY1" fmla="*/ 273905 h 432139"/>
                  <a:gd name="connsiteX2" fmla="*/ 379854 w 539841"/>
                  <a:gd name="connsiteY2" fmla="*/ 4792 h 432139"/>
                  <a:gd name="connsiteX3" fmla="*/ 367864 w 539841"/>
                  <a:gd name="connsiteY3" fmla="*/ 394 h 432139"/>
                  <a:gd name="connsiteX4" fmla="*/ 175751 w 539841"/>
                  <a:gd name="connsiteY4" fmla="*/ 6 h 432139"/>
                  <a:gd name="connsiteX5" fmla="*/ 157151 w 539841"/>
                  <a:gd name="connsiteY5" fmla="*/ 7182 h 432139"/>
                  <a:gd name="connsiteX6" fmla="*/ 872 w 539841"/>
                  <a:gd name="connsiteY6" fmla="*/ 306627 h 432139"/>
                  <a:gd name="connsiteX7" fmla="*/ 47735 w 539841"/>
                  <a:gd name="connsiteY7" fmla="*/ 406270 h 432139"/>
                  <a:gd name="connsiteX8" fmla="*/ 112941 w 539841"/>
                  <a:gd name="connsiteY8" fmla="*/ 425669 h 432139"/>
                  <a:gd name="connsiteX9" fmla="*/ 266430 w 539841"/>
                  <a:gd name="connsiteY9" fmla="*/ 432137 h 432139"/>
                  <a:gd name="connsiteX10" fmla="*/ 386538 w 539841"/>
                  <a:gd name="connsiteY10" fmla="*/ 428321 h 432139"/>
                  <a:gd name="connsiteX11" fmla="*/ 462048 w 539841"/>
                  <a:gd name="connsiteY11" fmla="*/ 419463 h 432139"/>
                  <a:gd name="connsiteX12" fmla="*/ 539502 w 539841"/>
                  <a:gd name="connsiteY12" fmla="*/ 310768 h 432139"/>
                  <a:gd name="connsiteX13" fmla="*/ 443445 w 539841"/>
                  <a:gd name="connsiteY13" fmla="*/ 357576 h 432139"/>
                  <a:gd name="connsiteX14" fmla="*/ 390618 w 539841"/>
                  <a:gd name="connsiteY14" fmla="*/ 363458 h 432139"/>
                  <a:gd name="connsiteX15" fmla="*/ 384134 w 539841"/>
                  <a:gd name="connsiteY15" fmla="*/ 363458 h 432139"/>
                  <a:gd name="connsiteX16" fmla="*/ 302660 w 539841"/>
                  <a:gd name="connsiteY16" fmla="*/ 366110 h 432139"/>
                  <a:gd name="connsiteX17" fmla="*/ 266947 w 539841"/>
                  <a:gd name="connsiteY17" fmla="*/ 367142 h 432139"/>
                  <a:gd name="connsiteX18" fmla="*/ 226631 w 539841"/>
                  <a:gd name="connsiteY18" fmla="*/ 365722 h 432139"/>
                  <a:gd name="connsiteX19" fmla="*/ 116443 w 539841"/>
                  <a:gd name="connsiteY19" fmla="*/ 361193 h 432139"/>
                  <a:gd name="connsiteX20" fmla="*/ 116443 w 539841"/>
                  <a:gd name="connsiteY20" fmla="*/ 361198 h 432139"/>
                  <a:gd name="connsiteX21" fmla="*/ 81701 w 539841"/>
                  <a:gd name="connsiteY21" fmla="*/ 351109 h 432139"/>
                  <a:gd name="connsiteX22" fmla="*/ 65239 w 539841"/>
                  <a:gd name="connsiteY22" fmla="*/ 314056 h 432139"/>
                  <a:gd name="connsiteX23" fmla="*/ 65234 w 539841"/>
                  <a:gd name="connsiteY23" fmla="*/ 314061 h 432139"/>
                  <a:gd name="connsiteX24" fmla="*/ 189810 w 539841"/>
                  <a:gd name="connsiteY24" fmla="*/ 64727 h 432139"/>
                  <a:gd name="connsiteX25" fmla="*/ 275886 w 539841"/>
                  <a:gd name="connsiteY25" fmla="*/ 64727 h 432139"/>
                  <a:gd name="connsiteX26" fmla="*/ 349650 w 539841"/>
                  <a:gd name="connsiteY26" fmla="*/ 64727 h 432139"/>
                  <a:gd name="connsiteX27" fmla="*/ 470603 w 539841"/>
                  <a:gd name="connsiteY27" fmla="*/ 285472 h 432139"/>
                  <a:gd name="connsiteX28" fmla="*/ 471513 w 539841"/>
                  <a:gd name="connsiteY28" fmla="*/ 290257 h 432139"/>
                  <a:gd name="connsiteX29" fmla="*/ 471509 w 539841"/>
                  <a:gd name="connsiteY29" fmla="*/ 290257 h 432139"/>
                  <a:gd name="connsiteX30" fmla="*/ 475076 w 539841"/>
                  <a:gd name="connsiteY30" fmla="*/ 314374 h 432139"/>
                  <a:gd name="connsiteX31" fmla="*/ 443445 w 539841"/>
                  <a:gd name="connsiteY31" fmla="*/ 357569 h 43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39841" h="432139">
                    <a:moveTo>
                      <a:pt x="539504" y="310763"/>
                    </a:moveTo>
                    <a:cubicBezTo>
                      <a:pt x="538460" y="298374"/>
                      <a:pt x="536642" y="286064"/>
                      <a:pt x="534060" y="273905"/>
                    </a:cubicBezTo>
                    <a:cubicBezTo>
                      <a:pt x="514420" y="166054"/>
                      <a:pt x="461725" y="76957"/>
                      <a:pt x="379854" y="4792"/>
                    </a:cubicBezTo>
                    <a:cubicBezTo>
                      <a:pt x="376467" y="2019"/>
                      <a:pt x="372245" y="471"/>
                      <a:pt x="367864" y="394"/>
                    </a:cubicBezTo>
                    <a:cubicBezTo>
                      <a:pt x="303825" y="394"/>
                      <a:pt x="239781" y="394"/>
                      <a:pt x="175751" y="6"/>
                    </a:cubicBezTo>
                    <a:cubicBezTo>
                      <a:pt x="168838" y="-174"/>
                      <a:pt x="162142" y="2410"/>
                      <a:pt x="157151" y="7182"/>
                    </a:cubicBezTo>
                    <a:cubicBezTo>
                      <a:pt x="67380" y="87425"/>
                      <a:pt x="14553" y="187191"/>
                      <a:pt x="872" y="306627"/>
                    </a:cubicBezTo>
                    <a:cubicBezTo>
                      <a:pt x="-4251" y="348266"/>
                      <a:pt x="10398" y="383442"/>
                      <a:pt x="47735" y="406270"/>
                    </a:cubicBezTo>
                    <a:cubicBezTo>
                      <a:pt x="67502" y="418069"/>
                      <a:pt x="89918" y="424739"/>
                      <a:pt x="112941" y="425669"/>
                    </a:cubicBezTo>
                    <a:cubicBezTo>
                      <a:pt x="165311" y="428384"/>
                      <a:pt x="217685" y="429936"/>
                      <a:pt x="266430" y="432137"/>
                    </a:cubicBezTo>
                    <a:cubicBezTo>
                      <a:pt x="308948" y="430843"/>
                      <a:pt x="347776" y="429941"/>
                      <a:pt x="386538" y="428321"/>
                    </a:cubicBezTo>
                    <a:cubicBezTo>
                      <a:pt x="411880" y="427289"/>
                      <a:pt x="437290" y="426901"/>
                      <a:pt x="462048" y="419463"/>
                    </a:cubicBezTo>
                    <a:cubicBezTo>
                      <a:pt x="514287" y="403681"/>
                      <a:pt x="542549" y="365014"/>
                      <a:pt x="539502" y="310768"/>
                    </a:cubicBezTo>
                    <a:close/>
                    <a:moveTo>
                      <a:pt x="443445" y="357576"/>
                    </a:moveTo>
                    <a:cubicBezTo>
                      <a:pt x="426129" y="361608"/>
                      <a:pt x="408396" y="363584"/>
                      <a:pt x="390618" y="363458"/>
                    </a:cubicBezTo>
                    <a:lnTo>
                      <a:pt x="384134" y="363458"/>
                    </a:lnTo>
                    <a:cubicBezTo>
                      <a:pt x="357558" y="364558"/>
                      <a:pt x="330918" y="365334"/>
                      <a:pt x="302660" y="366110"/>
                    </a:cubicBezTo>
                    <a:lnTo>
                      <a:pt x="266947" y="367142"/>
                    </a:lnTo>
                    <a:lnTo>
                      <a:pt x="226631" y="365722"/>
                    </a:lnTo>
                    <a:cubicBezTo>
                      <a:pt x="190660" y="364428"/>
                      <a:pt x="153454" y="363070"/>
                      <a:pt x="116443" y="361193"/>
                    </a:cubicBezTo>
                    <a:lnTo>
                      <a:pt x="116443" y="361198"/>
                    </a:lnTo>
                    <a:cubicBezTo>
                      <a:pt x="104200" y="360765"/>
                      <a:pt x="92259" y="357301"/>
                      <a:pt x="81701" y="351109"/>
                    </a:cubicBezTo>
                    <a:cubicBezTo>
                      <a:pt x="69449" y="343671"/>
                      <a:pt x="62839" y="335268"/>
                      <a:pt x="65239" y="314056"/>
                    </a:cubicBezTo>
                    <a:lnTo>
                      <a:pt x="65234" y="314061"/>
                    </a:lnTo>
                    <a:cubicBezTo>
                      <a:pt x="74771" y="218541"/>
                      <a:pt x="119092" y="129826"/>
                      <a:pt x="189810" y="64727"/>
                    </a:cubicBezTo>
                    <a:lnTo>
                      <a:pt x="275886" y="64727"/>
                    </a:lnTo>
                    <a:lnTo>
                      <a:pt x="349650" y="64727"/>
                    </a:lnTo>
                    <a:cubicBezTo>
                      <a:pt x="413265" y="122992"/>
                      <a:pt x="455787" y="200606"/>
                      <a:pt x="470603" y="285472"/>
                    </a:cubicBezTo>
                    <a:lnTo>
                      <a:pt x="471513" y="290257"/>
                    </a:lnTo>
                    <a:lnTo>
                      <a:pt x="471509" y="290257"/>
                    </a:lnTo>
                    <a:cubicBezTo>
                      <a:pt x="473172" y="298218"/>
                      <a:pt x="474361" y="306273"/>
                      <a:pt x="475076" y="314374"/>
                    </a:cubicBezTo>
                    <a:cubicBezTo>
                      <a:pt x="475852" y="334228"/>
                      <a:pt x="470992" y="349099"/>
                      <a:pt x="443445" y="3575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D8E227BA-E0DB-340C-3E2A-CAF2CB52DA7C}"/>
                  </a:ext>
                </a:extLst>
              </p:cNvPr>
              <p:cNvSpPr/>
              <p:nvPr/>
            </p:nvSpPr>
            <p:spPr>
              <a:xfrm>
                <a:off x="2129637" y="12980555"/>
                <a:ext cx="333331" cy="121661"/>
              </a:xfrm>
              <a:custGeom>
                <a:avLst/>
                <a:gdLst>
                  <a:gd name="connsiteX0" fmla="*/ 58790 w 333331"/>
                  <a:gd name="connsiteY0" fmla="*/ 118266 h 121661"/>
                  <a:gd name="connsiteX1" fmla="*/ 70003 w 333331"/>
                  <a:gd name="connsiteY1" fmla="*/ 121631 h 121661"/>
                  <a:gd name="connsiteX2" fmla="*/ 215967 w 333331"/>
                  <a:gd name="connsiteY2" fmla="*/ 121631 h 121661"/>
                  <a:gd name="connsiteX3" fmla="*/ 261990 w 333331"/>
                  <a:gd name="connsiteY3" fmla="*/ 121631 h 121661"/>
                  <a:gd name="connsiteX4" fmla="*/ 261985 w 333331"/>
                  <a:gd name="connsiteY4" fmla="*/ 121631 h 121661"/>
                  <a:gd name="connsiteX5" fmla="*/ 277542 w 333331"/>
                  <a:gd name="connsiteY5" fmla="*/ 115164 h 121661"/>
                  <a:gd name="connsiteX6" fmla="*/ 312348 w 333331"/>
                  <a:gd name="connsiteY6" fmla="*/ 75400 h 121661"/>
                  <a:gd name="connsiteX7" fmla="*/ 331342 w 333331"/>
                  <a:gd name="connsiteY7" fmla="*/ 39060 h 121661"/>
                  <a:gd name="connsiteX8" fmla="*/ 307099 w 333331"/>
                  <a:gd name="connsiteY8" fmla="*/ 1687 h 121661"/>
                  <a:gd name="connsiteX9" fmla="*/ 294977 w 333331"/>
                  <a:gd name="connsiteY9" fmla="*/ 650 h 121661"/>
                  <a:gd name="connsiteX10" fmla="*/ 254596 w 333331"/>
                  <a:gd name="connsiteY10" fmla="*/ 9702 h 121661"/>
                  <a:gd name="connsiteX11" fmla="*/ 185045 w 333331"/>
                  <a:gd name="connsiteY11" fmla="*/ 38866 h 121661"/>
                  <a:gd name="connsiteX12" fmla="*/ 167159 w 333331"/>
                  <a:gd name="connsiteY12" fmla="*/ 42808 h 121661"/>
                  <a:gd name="connsiteX13" fmla="*/ 149010 w 333331"/>
                  <a:gd name="connsiteY13" fmla="*/ 38866 h 121661"/>
                  <a:gd name="connsiteX14" fmla="*/ 69739 w 333331"/>
                  <a:gd name="connsiteY14" fmla="*/ 6536 h 121661"/>
                  <a:gd name="connsiteX15" fmla="*/ 39402 w 333331"/>
                  <a:gd name="connsiteY15" fmla="*/ 68 h 121661"/>
                  <a:gd name="connsiteX16" fmla="*/ 33958 w 333331"/>
                  <a:gd name="connsiteY16" fmla="*/ 68 h 121661"/>
                  <a:gd name="connsiteX17" fmla="*/ 2263 w 333331"/>
                  <a:gd name="connsiteY17" fmla="*/ 44423 h 121661"/>
                  <a:gd name="connsiteX18" fmla="*/ 2263 w 333331"/>
                  <a:gd name="connsiteY18" fmla="*/ 44427 h 121661"/>
                  <a:gd name="connsiteX19" fmla="*/ 58784 w 333331"/>
                  <a:gd name="connsiteY19" fmla="*/ 118265 h 12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3331" h="121661">
                    <a:moveTo>
                      <a:pt x="58790" y="118266"/>
                    </a:moveTo>
                    <a:cubicBezTo>
                      <a:pt x="62127" y="120445"/>
                      <a:pt x="66019" y="121609"/>
                      <a:pt x="70003" y="121631"/>
                    </a:cubicBezTo>
                    <a:lnTo>
                      <a:pt x="215967" y="121631"/>
                    </a:lnTo>
                    <a:lnTo>
                      <a:pt x="261990" y="121631"/>
                    </a:lnTo>
                    <a:lnTo>
                      <a:pt x="261985" y="121631"/>
                    </a:lnTo>
                    <a:cubicBezTo>
                      <a:pt x="267886" y="121947"/>
                      <a:pt x="273609" y="119565"/>
                      <a:pt x="277542" y="115164"/>
                    </a:cubicBezTo>
                    <a:cubicBezTo>
                      <a:pt x="289868" y="102557"/>
                      <a:pt x="301488" y="89279"/>
                      <a:pt x="312348" y="75400"/>
                    </a:cubicBezTo>
                    <a:cubicBezTo>
                      <a:pt x="320445" y="64291"/>
                      <a:pt x="326847" y="52041"/>
                      <a:pt x="331342" y="39060"/>
                    </a:cubicBezTo>
                    <a:cubicBezTo>
                      <a:pt x="337825" y="20179"/>
                      <a:pt x="326933" y="5115"/>
                      <a:pt x="307099" y="1687"/>
                    </a:cubicBezTo>
                    <a:cubicBezTo>
                      <a:pt x="303098" y="993"/>
                      <a:pt x="299042" y="645"/>
                      <a:pt x="294977" y="650"/>
                    </a:cubicBezTo>
                    <a:cubicBezTo>
                      <a:pt x="281073" y="1173"/>
                      <a:pt x="267388" y="4240"/>
                      <a:pt x="254596" y="9702"/>
                    </a:cubicBezTo>
                    <a:cubicBezTo>
                      <a:pt x="231132" y="18754"/>
                      <a:pt x="208123" y="29101"/>
                      <a:pt x="185045" y="38866"/>
                    </a:cubicBezTo>
                    <a:cubicBezTo>
                      <a:pt x="179426" y="41410"/>
                      <a:pt x="173331" y="42754"/>
                      <a:pt x="167159" y="42808"/>
                    </a:cubicBezTo>
                    <a:cubicBezTo>
                      <a:pt x="160902" y="42759"/>
                      <a:pt x="154722" y="41415"/>
                      <a:pt x="149010" y="38866"/>
                    </a:cubicBezTo>
                    <a:cubicBezTo>
                      <a:pt x="123087" y="27550"/>
                      <a:pt x="96315" y="17009"/>
                      <a:pt x="69739" y="6536"/>
                    </a:cubicBezTo>
                    <a:cubicBezTo>
                      <a:pt x="60118" y="2517"/>
                      <a:pt x="49832" y="325"/>
                      <a:pt x="39402" y="68"/>
                    </a:cubicBezTo>
                    <a:cubicBezTo>
                      <a:pt x="37589" y="-26"/>
                      <a:pt x="35772" y="-26"/>
                      <a:pt x="33958" y="68"/>
                    </a:cubicBezTo>
                    <a:cubicBezTo>
                      <a:pt x="8033" y="2590"/>
                      <a:pt x="-6033" y="19467"/>
                      <a:pt x="2263" y="44423"/>
                    </a:cubicBezTo>
                    <a:lnTo>
                      <a:pt x="2263" y="44427"/>
                    </a:lnTo>
                    <a:cubicBezTo>
                      <a:pt x="12582" y="74498"/>
                      <a:pt x="32421" y="100414"/>
                      <a:pt x="58784" y="11826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522D8B7F-B231-27DA-AB35-CA7360622340}"/>
                  </a:ext>
                </a:extLst>
              </p:cNvPr>
              <p:cNvSpPr/>
              <p:nvPr/>
            </p:nvSpPr>
            <p:spPr>
              <a:xfrm>
                <a:off x="2186161" y="13129285"/>
                <a:ext cx="218946" cy="29223"/>
              </a:xfrm>
              <a:custGeom>
                <a:avLst/>
                <a:gdLst>
                  <a:gd name="connsiteX0" fmla="*/ 90544 w 218946"/>
                  <a:gd name="connsiteY0" fmla="*/ 65 h 29223"/>
                  <a:gd name="connsiteX1" fmla="*/ 27477 w 218946"/>
                  <a:gd name="connsiteY1" fmla="*/ 65 h 29223"/>
                  <a:gd name="connsiteX2" fmla="*/ 14126 w 218946"/>
                  <a:gd name="connsiteY2" fmla="*/ 65 h 29223"/>
                  <a:gd name="connsiteX3" fmla="*/ 14121 w 218946"/>
                  <a:gd name="connsiteY3" fmla="*/ 65 h 29223"/>
                  <a:gd name="connsiteX4" fmla="*/ 3071 w 218946"/>
                  <a:gd name="connsiteY4" fmla="*/ 5284 h 29223"/>
                  <a:gd name="connsiteX5" fmla="*/ 187 w 218946"/>
                  <a:gd name="connsiteY5" fmla="*/ 17137 h 29223"/>
                  <a:gd name="connsiteX6" fmla="*/ 16780 w 218946"/>
                  <a:gd name="connsiteY6" fmla="*/ 29099 h 29223"/>
                  <a:gd name="connsiteX7" fmla="*/ 202735 w 218946"/>
                  <a:gd name="connsiteY7" fmla="*/ 29099 h 29223"/>
                  <a:gd name="connsiteX8" fmla="*/ 214305 w 218946"/>
                  <a:gd name="connsiteY8" fmla="*/ 25120 h 29223"/>
                  <a:gd name="connsiteX9" fmla="*/ 218809 w 218946"/>
                  <a:gd name="connsiteY9" fmla="*/ 13772 h 29223"/>
                  <a:gd name="connsiteX10" fmla="*/ 201438 w 218946"/>
                  <a:gd name="connsiteY10" fmla="*/ -3 h 2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8946" h="29223">
                    <a:moveTo>
                      <a:pt x="90544" y="65"/>
                    </a:moveTo>
                    <a:lnTo>
                      <a:pt x="27477" y="65"/>
                    </a:lnTo>
                    <a:lnTo>
                      <a:pt x="14126" y="65"/>
                    </a:lnTo>
                    <a:lnTo>
                      <a:pt x="14121" y="65"/>
                    </a:lnTo>
                    <a:cubicBezTo>
                      <a:pt x="9840" y="51"/>
                      <a:pt x="5780" y="1968"/>
                      <a:pt x="3071" y="5284"/>
                    </a:cubicBezTo>
                    <a:cubicBezTo>
                      <a:pt x="367" y="8599"/>
                      <a:pt x="-695" y="12951"/>
                      <a:pt x="187" y="17137"/>
                    </a:cubicBezTo>
                    <a:cubicBezTo>
                      <a:pt x="1697" y="24864"/>
                      <a:pt x="8953" y="30096"/>
                      <a:pt x="16780" y="29099"/>
                    </a:cubicBezTo>
                    <a:lnTo>
                      <a:pt x="202735" y="29099"/>
                    </a:lnTo>
                    <a:cubicBezTo>
                      <a:pt x="206990" y="29518"/>
                      <a:pt x="211212" y="28065"/>
                      <a:pt x="214305" y="25120"/>
                    </a:cubicBezTo>
                    <a:cubicBezTo>
                      <a:pt x="217393" y="22174"/>
                      <a:pt x="219039" y="18030"/>
                      <a:pt x="218809" y="13772"/>
                    </a:cubicBezTo>
                    <a:cubicBezTo>
                      <a:pt x="218809" y="5045"/>
                      <a:pt x="212325" y="-3"/>
                      <a:pt x="201438" y="-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0AFCFCB1-BC86-5EB1-2737-4C0D6CB50AB3}"/>
                </a:ext>
              </a:extLst>
            </p:cNvPr>
            <p:cNvGrpSpPr/>
            <p:nvPr/>
          </p:nvGrpSpPr>
          <p:grpSpPr>
            <a:xfrm>
              <a:off x="25541739" y="12192614"/>
              <a:ext cx="273002" cy="167446"/>
              <a:chOff x="25541739" y="12192614"/>
              <a:chExt cx="273002" cy="167446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7F518A2-5BB7-D554-868D-7DC1B589F5F8}"/>
                  </a:ext>
                </a:extLst>
              </p:cNvPr>
              <p:cNvSpPr/>
              <p:nvPr/>
            </p:nvSpPr>
            <p:spPr>
              <a:xfrm rot="18900000">
                <a:off x="25543238" y="12193585"/>
                <a:ext cx="271503" cy="91440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4D46741-97BF-7DD4-89F4-F6C716EE2589}"/>
                  </a:ext>
                </a:extLst>
              </p:cNvPr>
              <p:cNvSpPr/>
              <p:nvPr/>
            </p:nvSpPr>
            <p:spPr>
              <a:xfrm rot="2700000" flipH="1">
                <a:off x="25503736" y="12230617"/>
                <a:ext cx="167446" cy="91440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D8305785-1A76-8B12-A7A3-B1DEE2A0DDDF}"/>
              </a:ext>
            </a:extLst>
          </p:cNvPr>
          <p:cNvSpPr txBox="1"/>
          <p:nvPr/>
        </p:nvSpPr>
        <p:spPr>
          <a:xfrm>
            <a:off x="6895922" y="5087286"/>
            <a:ext cx="1397170" cy="594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dirty="0">
                <a:solidFill>
                  <a:srgbClr val="005BBB"/>
                </a:solidFill>
              </a:rPr>
              <a:t>$6,000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2822F0-2BED-ACF9-75DD-13E3C140C7BD}"/>
              </a:ext>
            </a:extLst>
          </p:cNvPr>
          <p:cNvSpPr txBox="1"/>
          <p:nvPr/>
        </p:nvSpPr>
        <p:spPr>
          <a:xfrm>
            <a:off x="6895923" y="4533447"/>
            <a:ext cx="1397170" cy="594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$6,001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2D1DF20-7990-F5BF-0311-F10443DA7E1A}"/>
              </a:ext>
            </a:extLst>
          </p:cNvPr>
          <p:cNvGrpSpPr>
            <a:grpSpLocks noChangeAspect="1"/>
          </p:cNvGrpSpPr>
          <p:nvPr/>
        </p:nvGrpSpPr>
        <p:grpSpPr>
          <a:xfrm>
            <a:off x="6586969" y="4601948"/>
            <a:ext cx="382844" cy="457200"/>
            <a:chOff x="19242425" y="11256519"/>
            <a:chExt cx="616702" cy="736477"/>
          </a:xfrm>
        </p:grpSpPr>
        <p:sp>
          <p:nvSpPr>
            <p:cNvPr id="65" name="Oval 200">
              <a:extLst>
                <a:ext uri="{FF2B5EF4-FFF2-40B4-BE49-F238E27FC236}">
                  <a16:creationId xmlns:a16="http://schemas.microsoft.com/office/drawing/2014/main" id="{7099AF06-D142-437A-0A19-294432D79006}"/>
                </a:ext>
              </a:extLst>
            </p:cNvPr>
            <p:cNvSpPr/>
            <p:nvPr/>
          </p:nvSpPr>
          <p:spPr>
            <a:xfrm>
              <a:off x="19290444" y="11535704"/>
              <a:ext cx="516162" cy="421857"/>
            </a:xfrm>
            <a:custGeom>
              <a:avLst/>
              <a:gdLst>
                <a:gd name="connsiteX0" fmla="*/ 0 w 473869"/>
                <a:gd name="connsiteY0" fmla="*/ 140520 h 281040"/>
                <a:gd name="connsiteX1" fmla="*/ 236935 w 473869"/>
                <a:gd name="connsiteY1" fmla="*/ 0 h 281040"/>
                <a:gd name="connsiteX2" fmla="*/ 473870 w 473869"/>
                <a:gd name="connsiteY2" fmla="*/ 140520 h 281040"/>
                <a:gd name="connsiteX3" fmla="*/ 236935 w 473869"/>
                <a:gd name="connsiteY3" fmla="*/ 281040 h 281040"/>
                <a:gd name="connsiteX4" fmla="*/ 0 w 473869"/>
                <a:gd name="connsiteY4" fmla="*/ 140520 h 281040"/>
                <a:gd name="connsiteX0" fmla="*/ 10 w 473880"/>
                <a:gd name="connsiteY0" fmla="*/ 226245 h 366765"/>
                <a:gd name="connsiteX1" fmla="*/ 229801 w 473880"/>
                <a:gd name="connsiteY1" fmla="*/ 0 h 366765"/>
                <a:gd name="connsiteX2" fmla="*/ 473880 w 473880"/>
                <a:gd name="connsiteY2" fmla="*/ 226245 h 366765"/>
                <a:gd name="connsiteX3" fmla="*/ 236945 w 473880"/>
                <a:gd name="connsiteY3" fmla="*/ 366765 h 366765"/>
                <a:gd name="connsiteX4" fmla="*/ 10 w 473880"/>
                <a:gd name="connsiteY4" fmla="*/ 226245 h 366765"/>
                <a:gd name="connsiteX0" fmla="*/ 28 w 473898"/>
                <a:gd name="connsiteY0" fmla="*/ 226245 h 419152"/>
                <a:gd name="connsiteX1" fmla="*/ 229819 w 473898"/>
                <a:gd name="connsiteY1" fmla="*/ 0 h 419152"/>
                <a:gd name="connsiteX2" fmla="*/ 473898 w 473898"/>
                <a:gd name="connsiteY2" fmla="*/ 226245 h 419152"/>
                <a:gd name="connsiteX3" fmla="*/ 241726 w 473898"/>
                <a:gd name="connsiteY3" fmla="*/ 419152 h 419152"/>
                <a:gd name="connsiteX4" fmla="*/ 28 w 473898"/>
                <a:gd name="connsiteY4" fmla="*/ 226245 h 419152"/>
                <a:gd name="connsiteX0" fmla="*/ 18964 w 516162"/>
                <a:gd name="connsiteY0" fmla="*/ 226245 h 421857"/>
                <a:gd name="connsiteX1" fmla="*/ 248755 w 516162"/>
                <a:gd name="connsiteY1" fmla="*/ 0 h 421857"/>
                <a:gd name="connsiteX2" fmla="*/ 492834 w 516162"/>
                <a:gd name="connsiteY2" fmla="*/ 226245 h 421857"/>
                <a:gd name="connsiteX3" fmla="*/ 260662 w 516162"/>
                <a:gd name="connsiteY3" fmla="*/ 419152 h 421857"/>
                <a:gd name="connsiteX4" fmla="*/ 18964 w 516162"/>
                <a:gd name="connsiteY4" fmla="*/ 226245 h 42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162" h="421857">
                  <a:moveTo>
                    <a:pt x="18964" y="226245"/>
                  </a:moveTo>
                  <a:cubicBezTo>
                    <a:pt x="16980" y="156386"/>
                    <a:pt x="117899" y="0"/>
                    <a:pt x="248755" y="0"/>
                  </a:cubicBezTo>
                  <a:cubicBezTo>
                    <a:pt x="379611" y="0"/>
                    <a:pt x="492834" y="148638"/>
                    <a:pt x="492834" y="226245"/>
                  </a:cubicBezTo>
                  <a:cubicBezTo>
                    <a:pt x="492834" y="303852"/>
                    <a:pt x="624881" y="442965"/>
                    <a:pt x="260662" y="419152"/>
                  </a:cubicBezTo>
                  <a:cubicBezTo>
                    <a:pt x="-103557" y="395339"/>
                    <a:pt x="20948" y="296104"/>
                    <a:pt x="18964" y="22624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pSp>
          <p:nvGrpSpPr>
            <p:cNvPr id="66" name="Content Placeholder 92">
              <a:extLst>
                <a:ext uri="{FF2B5EF4-FFF2-40B4-BE49-F238E27FC236}">
                  <a16:creationId xmlns:a16="http://schemas.microsoft.com/office/drawing/2014/main" id="{312DD5EC-89EC-56EA-112E-34A01EA00E4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242426" y="11256519"/>
              <a:ext cx="616701" cy="731520"/>
              <a:chOff x="2026030" y="12980555"/>
              <a:chExt cx="539841" cy="640350"/>
            </a:xfrm>
            <a:solidFill>
              <a:srgbClr val="000000"/>
            </a:solidFill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C490C9A-3784-25A8-D3FA-E29E8BA74939}"/>
                  </a:ext>
                </a:extLst>
              </p:cNvPr>
              <p:cNvSpPr/>
              <p:nvPr/>
            </p:nvSpPr>
            <p:spPr>
              <a:xfrm>
                <a:off x="2026030" y="13188766"/>
                <a:ext cx="539841" cy="432139"/>
              </a:xfrm>
              <a:custGeom>
                <a:avLst/>
                <a:gdLst>
                  <a:gd name="connsiteX0" fmla="*/ 539504 w 539841"/>
                  <a:gd name="connsiteY0" fmla="*/ 310763 h 432139"/>
                  <a:gd name="connsiteX1" fmla="*/ 534060 w 539841"/>
                  <a:gd name="connsiteY1" fmla="*/ 273905 h 432139"/>
                  <a:gd name="connsiteX2" fmla="*/ 379854 w 539841"/>
                  <a:gd name="connsiteY2" fmla="*/ 4792 h 432139"/>
                  <a:gd name="connsiteX3" fmla="*/ 367864 w 539841"/>
                  <a:gd name="connsiteY3" fmla="*/ 394 h 432139"/>
                  <a:gd name="connsiteX4" fmla="*/ 175751 w 539841"/>
                  <a:gd name="connsiteY4" fmla="*/ 6 h 432139"/>
                  <a:gd name="connsiteX5" fmla="*/ 157151 w 539841"/>
                  <a:gd name="connsiteY5" fmla="*/ 7182 h 432139"/>
                  <a:gd name="connsiteX6" fmla="*/ 872 w 539841"/>
                  <a:gd name="connsiteY6" fmla="*/ 306627 h 432139"/>
                  <a:gd name="connsiteX7" fmla="*/ 47735 w 539841"/>
                  <a:gd name="connsiteY7" fmla="*/ 406270 h 432139"/>
                  <a:gd name="connsiteX8" fmla="*/ 112941 w 539841"/>
                  <a:gd name="connsiteY8" fmla="*/ 425669 h 432139"/>
                  <a:gd name="connsiteX9" fmla="*/ 266430 w 539841"/>
                  <a:gd name="connsiteY9" fmla="*/ 432137 h 432139"/>
                  <a:gd name="connsiteX10" fmla="*/ 386538 w 539841"/>
                  <a:gd name="connsiteY10" fmla="*/ 428321 h 432139"/>
                  <a:gd name="connsiteX11" fmla="*/ 462048 w 539841"/>
                  <a:gd name="connsiteY11" fmla="*/ 419463 h 432139"/>
                  <a:gd name="connsiteX12" fmla="*/ 539502 w 539841"/>
                  <a:gd name="connsiteY12" fmla="*/ 310768 h 432139"/>
                  <a:gd name="connsiteX13" fmla="*/ 443445 w 539841"/>
                  <a:gd name="connsiteY13" fmla="*/ 357576 h 432139"/>
                  <a:gd name="connsiteX14" fmla="*/ 390618 w 539841"/>
                  <a:gd name="connsiteY14" fmla="*/ 363458 h 432139"/>
                  <a:gd name="connsiteX15" fmla="*/ 384134 w 539841"/>
                  <a:gd name="connsiteY15" fmla="*/ 363458 h 432139"/>
                  <a:gd name="connsiteX16" fmla="*/ 302660 w 539841"/>
                  <a:gd name="connsiteY16" fmla="*/ 366110 h 432139"/>
                  <a:gd name="connsiteX17" fmla="*/ 266947 w 539841"/>
                  <a:gd name="connsiteY17" fmla="*/ 367142 h 432139"/>
                  <a:gd name="connsiteX18" fmla="*/ 226631 w 539841"/>
                  <a:gd name="connsiteY18" fmla="*/ 365722 h 432139"/>
                  <a:gd name="connsiteX19" fmla="*/ 116443 w 539841"/>
                  <a:gd name="connsiteY19" fmla="*/ 361193 h 432139"/>
                  <a:gd name="connsiteX20" fmla="*/ 116443 w 539841"/>
                  <a:gd name="connsiteY20" fmla="*/ 361198 h 432139"/>
                  <a:gd name="connsiteX21" fmla="*/ 81701 w 539841"/>
                  <a:gd name="connsiteY21" fmla="*/ 351109 h 432139"/>
                  <a:gd name="connsiteX22" fmla="*/ 65239 w 539841"/>
                  <a:gd name="connsiteY22" fmla="*/ 314056 h 432139"/>
                  <a:gd name="connsiteX23" fmla="*/ 65234 w 539841"/>
                  <a:gd name="connsiteY23" fmla="*/ 314061 h 432139"/>
                  <a:gd name="connsiteX24" fmla="*/ 189810 w 539841"/>
                  <a:gd name="connsiteY24" fmla="*/ 64727 h 432139"/>
                  <a:gd name="connsiteX25" fmla="*/ 275886 w 539841"/>
                  <a:gd name="connsiteY25" fmla="*/ 64727 h 432139"/>
                  <a:gd name="connsiteX26" fmla="*/ 349650 w 539841"/>
                  <a:gd name="connsiteY26" fmla="*/ 64727 h 432139"/>
                  <a:gd name="connsiteX27" fmla="*/ 470603 w 539841"/>
                  <a:gd name="connsiteY27" fmla="*/ 285472 h 432139"/>
                  <a:gd name="connsiteX28" fmla="*/ 471513 w 539841"/>
                  <a:gd name="connsiteY28" fmla="*/ 290257 h 432139"/>
                  <a:gd name="connsiteX29" fmla="*/ 471509 w 539841"/>
                  <a:gd name="connsiteY29" fmla="*/ 290257 h 432139"/>
                  <a:gd name="connsiteX30" fmla="*/ 475076 w 539841"/>
                  <a:gd name="connsiteY30" fmla="*/ 314374 h 432139"/>
                  <a:gd name="connsiteX31" fmla="*/ 443445 w 539841"/>
                  <a:gd name="connsiteY31" fmla="*/ 357569 h 43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39841" h="432139">
                    <a:moveTo>
                      <a:pt x="539504" y="310763"/>
                    </a:moveTo>
                    <a:cubicBezTo>
                      <a:pt x="538460" y="298374"/>
                      <a:pt x="536642" y="286064"/>
                      <a:pt x="534060" y="273905"/>
                    </a:cubicBezTo>
                    <a:cubicBezTo>
                      <a:pt x="514420" y="166054"/>
                      <a:pt x="461725" y="76957"/>
                      <a:pt x="379854" y="4792"/>
                    </a:cubicBezTo>
                    <a:cubicBezTo>
                      <a:pt x="376467" y="2019"/>
                      <a:pt x="372245" y="471"/>
                      <a:pt x="367864" y="394"/>
                    </a:cubicBezTo>
                    <a:cubicBezTo>
                      <a:pt x="303825" y="394"/>
                      <a:pt x="239781" y="394"/>
                      <a:pt x="175751" y="6"/>
                    </a:cubicBezTo>
                    <a:cubicBezTo>
                      <a:pt x="168838" y="-174"/>
                      <a:pt x="162142" y="2410"/>
                      <a:pt x="157151" y="7182"/>
                    </a:cubicBezTo>
                    <a:cubicBezTo>
                      <a:pt x="67380" y="87425"/>
                      <a:pt x="14553" y="187191"/>
                      <a:pt x="872" y="306627"/>
                    </a:cubicBezTo>
                    <a:cubicBezTo>
                      <a:pt x="-4251" y="348266"/>
                      <a:pt x="10398" y="383442"/>
                      <a:pt x="47735" y="406270"/>
                    </a:cubicBezTo>
                    <a:cubicBezTo>
                      <a:pt x="67502" y="418069"/>
                      <a:pt x="89918" y="424739"/>
                      <a:pt x="112941" y="425669"/>
                    </a:cubicBezTo>
                    <a:cubicBezTo>
                      <a:pt x="165311" y="428384"/>
                      <a:pt x="217685" y="429936"/>
                      <a:pt x="266430" y="432137"/>
                    </a:cubicBezTo>
                    <a:cubicBezTo>
                      <a:pt x="308948" y="430843"/>
                      <a:pt x="347776" y="429941"/>
                      <a:pt x="386538" y="428321"/>
                    </a:cubicBezTo>
                    <a:cubicBezTo>
                      <a:pt x="411880" y="427289"/>
                      <a:pt x="437290" y="426901"/>
                      <a:pt x="462048" y="419463"/>
                    </a:cubicBezTo>
                    <a:cubicBezTo>
                      <a:pt x="514287" y="403681"/>
                      <a:pt x="542549" y="365014"/>
                      <a:pt x="539502" y="310768"/>
                    </a:cubicBezTo>
                    <a:close/>
                    <a:moveTo>
                      <a:pt x="443445" y="357576"/>
                    </a:moveTo>
                    <a:cubicBezTo>
                      <a:pt x="426129" y="361608"/>
                      <a:pt x="408396" y="363584"/>
                      <a:pt x="390618" y="363458"/>
                    </a:cubicBezTo>
                    <a:lnTo>
                      <a:pt x="384134" y="363458"/>
                    </a:lnTo>
                    <a:cubicBezTo>
                      <a:pt x="357558" y="364558"/>
                      <a:pt x="330918" y="365334"/>
                      <a:pt x="302660" y="366110"/>
                    </a:cubicBezTo>
                    <a:lnTo>
                      <a:pt x="266947" y="367142"/>
                    </a:lnTo>
                    <a:lnTo>
                      <a:pt x="226631" y="365722"/>
                    </a:lnTo>
                    <a:cubicBezTo>
                      <a:pt x="190660" y="364428"/>
                      <a:pt x="153454" y="363070"/>
                      <a:pt x="116443" y="361193"/>
                    </a:cubicBezTo>
                    <a:lnTo>
                      <a:pt x="116443" y="361198"/>
                    </a:lnTo>
                    <a:cubicBezTo>
                      <a:pt x="104200" y="360765"/>
                      <a:pt x="92259" y="357301"/>
                      <a:pt x="81701" y="351109"/>
                    </a:cubicBezTo>
                    <a:cubicBezTo>
                      <a:pt x="69449" y="343671"/>
                      <a:pt x="62839" y="335268"/>
                      <a:pt x="65239" y="314056"/>
                    </a:cubicBezTo>
                    <a:lnTo>
                      <a:pt x="65234" y="314061"/>
                    </a:lnTo>
                    <a:cubicBezTo>
                      <a:pt x="74771" y="218541"/>
                      <a:pt x="119092" y="129826"/>
                      <a:pt x="189810" y="64727"/>
                    </a:cubicBezTo>
                    <a:lnTo>
                      <a:pt x="275886" y="64727"/>
                    </a:lnTo>
                    <a:lnTo>
                      <a:pt x="349650" y="64727"/>
                    </a:lnTo>
                    <a:cubicBezTo>
                      <a:pt x="413265" y="122992"/>
                      <a:pt x="455787" y="200606"/>
                      <a:pt x="470603" y="285472"/>
                    </a:cubicBezTo>
                    <a:lnTo>
                      <a:pt x="471513" y="290257"/>
                    </a:lnTo>
                    <a:lnTo>
                      <a:pt x="471509" y="290257"/>
                    </a:lnTo>
                    <a:cubicBezTo>
                      <a:pt x="473172" y="298218"/>
                      <a:pt x="474361" y="306273"/>
                      <a:pt x="475076" y="314374"/>
                    </a:cubicBezTo>
                    <a:cubicBezTo>
                      <a:pt x="475852" y="334228"/>
                      <a:pt x="470992" y="349099"/>
                      <a:pt x="443445" y="3575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00" dirty="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C083F9C6-0EE8-0702-FE4C-B56A1984FEEF}"/>
                  </a:ext>
                </a:extLst>
              </p:cNvPr>
              <p:cNvSpPr/>
              <p:nvPr/>
            </p:nvSpPr>
            <p:spPr>
              <a:xfrm>
                <a:off x="2129637" y="12980555"/>
                <a:ext cx="333331" cy="121661"/>
              </a:xfrm>
              <a:custGeom>
                <a:avLst/>
                <a:gdLst>
                  <a:gd name="connsiteX0" fmla="*/ 58790 w 333331"/>
                  <a:gd name="connsiteY0" fmla="*/ 118266 h 121661"/>
                  <a:gd name="connsiteX1" fmla="*/ 70003 w 333331"/>
                  <a:gd name="connsiteY1" fmla="*/ 121631 h 121661"/>
                  <a:gd name="connsiteX2" fmla="*/ 215967 w 333331"/>
                  <a:gd name="connsiteY2" fmla="*/ 121631 h 121661"/>
                  <a:gd name="connsiteX3" fmla="*/ 261990 w 333331"/>
                  <a:gd name="connsiteY3" fmla="*/ 121631 h 121661"/>
                  <a:gd name="connsiteX4" fmla="*/ 261985 w 333331"/>
                  <a:gd name="connsiteY4" fmla="*/ 121631 h 121661"/>
                  <a:gd name="connsiteX5" fmla="*/ 277542 w 333331"/>
                  <a:gd name="connsiteY5" fmla="*/ 115164 h 121661"/>
                  <a:gd name="connsiteX6" fmla="*/ 312348 w 333331"/>
                  <a:gd name="connsiteY6" fmla="*/ 75400 h 121661"/>
                  <a:gd name="connsiteX7" fmla="*/ 331342 w 333331"/>
                  <a:gd name="connsiteY7" fmla="*/ 39060 h 121661"/>
                  <a:gd name="connsiteX8" fmla="*/ 307099 w 333331"/>
                  <a:gd name="connsiteY8" fmla="*/ 1687 h 121661"/>
                  <a:gd name="connsiteX9" fmla="*/ 294977 w 333331"/>
                  <a:gd name="connsiteY9" fmla="*/ 650 h 121661"/>
                  <a:gd name="connsiteX10" fmla="*/ 254596 w 333331"/>
                  <a:gd name="connsiteY10" fmla="*/ 9702 h 121661"/>
                  <a:gd name="connsiteX11" fmla="*/ 185045 w 333331"/>
                  <a:gd name="connsiteY11" fmla="*/ 38866 h 121661"/>
                  <a:gd name="connsiteX12" fmla="*/ 167159 w 333331"/>
                  <a:gd name="connsiteY12" fmla="*/ 42808 h 121661"/>
                  <a:gd name="connsiteX13" fmla="*/ 149010 w 333331"/>
                  <a:gd name="connsiteY13" fmla="*/ 38866 h 121661"/>
                  <a:gd name="connsiteX14" fmla="*/ 69739 w 333331"/>
                  <a:gd name="connsiteY14" fmla="*/ 6536 h 121661"/>
                  <a:gd name="connsiteX15" fmla="*/ 39402 w 333331"/>
                  <a:gd name="connsiteY15" fmla="*/ 68 h 121661"/>
                  <a:gd name="connsiteX16" fmla="*/ 33958 w 333331"/>
                  <a:gd name="connsiteY16" fmla="*/ 68 h 121661"/>
                  <a:gd name="connsiteX17" fmla="*/ 2263 w 333331"/>
                  <a:gd name="connsiteY17" fmla="*/ 44423 h 121661"/>
                  <a:gd name="connsiteX18" fmla="*/ 2263 w 333331"/>
                  <a:gd name="connsiteY18" fmla="*/ 44427 h 121661"/>
                  <a:gd name="connsiteX19" fmla="*/ 58784 w 333331"/>
                  <a:gd name="connsiteY19" fmla="*/ 118265 h 12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3331" h="121661">
                    <a:moveTo>
                      <a:pt x="58790" y="118266"/>
                    </a:moveTo>
                    <a:cubicBezTo>
                      <a:pt x="62127" y="120445"/>
                      <a:pt x="66019" y="121609"/>
                      <a:pt x="70003" y="121631"/>
                    </a:cubicBezTo>
                    <a:lnTo>
                      <a:pt x="215967" y="121631"/>
                    </a:lnTo>
                    <a:lnTo>
                      <a:pt x="261990" y="121631"/>
                    </a:lnTo>
                    <a:lnTo>
                      <a:pt x="261985" y="121631"/>
                    </a:lnTo>
                    <a:cubicBezTo>
                      <a:pt x="267886" y="121947"/>
                      <a:pt x="273609" y="119565"/>
                      <a:pt x="277542" y="115164"/>
                    </a:cubicBezTo>
                    <a:cubicBezTo>
                      <a:pt x="289868" y="102557"/>
                      <a:pt x="301488" y="89279"/>
                      <a:pt x="312348" y="75400"/>
                    </a:cubicBezTo>
                    <a:cubicBezTo>
                      <a:pt x="320445" y="64291"/>
                      <a:pt x="326847" y="52041"/>
                      <a:pt x="331342" y="39060"/>
                    </a:cubicBezTo>
                    <a:cubicBezTo>
                      <a:pt x="337825" y="20179"/>
                      <a:pt x="326933" y="5115"/>
                      <a:pt x="307099" y="1687"/>
                    </a:cubicBezTo>
                    <a:cubicBezTo>
                      <a:pt x="303098" y="993"/>
                      <a:pt x="299042" y="645"/>
                      <a:pt x="294977" y="650"/>
                    </a:cubicBezTo>
                    <a:cubicBezTo>
                      <a:pt x="281073" y="1173"/>
                      <a:pt x="267388" y="4240"/>
                      <a:pt x="254596" y="9702"/>
                    </a:cubicBezTo>
                    <a:cubicBezTo>
                      <a:pt x="231132" y="18754"/>
                      <a:pt x="208123" y="29101"/>
                      <a:pt x="185045" y="38866"/>
                    </a:cubicBezTo>
                    <a:cubicBezTo>
                      <a:pt x="179426" y="41410"/>
                      <a:pt x="173331" y="42754"/>
                      <a:pt x="167159" y="42808"/>
                    </a:cubicBezTo>
                    <a:cubicBezTo>
                      <a:pt x="160902" y="42759"/>
                      <a:pt x="154722" y="41415"/>
                      <a:pt x="149010" y="38866"/>
                    </a:cubicBezTo>
                    <a:cubicBezTo>
                      <a:pt x="123087" y="27550"/>
                      <a:pt x="96315" y="17009"/>
                      <a:pt x="69739" y="6536"/>
                    </a:cubicBezTo>
                    <a:cubicBezTo>
                      <a:pt x="60118" y="2517"/>
                      <a:pt x="49832" y="325"/>
                      <a:pt x="39402" y="68"/>
                    </a:cubicBezTo>
                    <a:cubicBezTo>
                      <a:pt x="37589" y="-26"/>
                      <a:pt x="35772" y="-26"/>
                      <a:pt x="33958" y="68"/>
                    </a:cubicBezTo>
                    <a:cubicBezTo>
                      <a:pt x="8033" y="2590"/>
                      <a:pt x="-6033" y="19467"/>
                      <a:pt x="2263" y="44423"/>
                    </a:cubicBezTo>
                    <a:lnTo>
                      <a:pt x="2263" y="44427"/>
                    </a:lnTo>
                    <a:cubicBezTo>
                      <a:pt x="12582" y="74498"/>
                      <a:pt x="32421" y="100414"/>
                      <a:pt x="58784" y="11826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00" dirty="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2DB74AE5-87F0-2137-7F2E-31002B2F070F}"/>
                  </a:ext>
                </a:extLst>
              </p:cNvPr>
              <p:cNvSpPr/>
              <p:nvPr/>
            </p:nvSpPr>
            <p:spPr>
              <a:xfrm>
                <a:off x="2186161" y="13129285"/>
                <a:ext cx="218946" cy="29223"/>
              </a:xfrm>
              <a:custGeom>
                <a:avLst/>
                <a:gdLst>
                  <a:gd name="connsiteX0" fmla="*/ 90544 w 218946"/>
                  <a:gd name="connsiteY0" fmla="*/ 65 h 29223"/>
                  <a:gd name="connsiteX1" fmla="*/ 27477 w 218946"/>
                  <a:gd name="connsiteY1" fmla="*/ 65 h 29223"/>
                  <a:gd name="connsiteX2" fmla="*/ 14126 w 218946"/>
                  <a:gd name="connsiteY2" fmla="*/ 65 h 29223"/>
                  <a:gd name="connsiteX3" fmla="*/ 14121 w 218946"/>
                  <a:gd name="connsiteY3" fmla="*/ 65 h 29223"/>
                  <a:gd name="connsiteX4" fmla="*/ 3071 w 218946"/>
                  <a:gd name="connsiteY4" fmla="*/ 5284 h 29223"/>
                  <a:gd name="connsiteX5" fmla="*/ 187 w 218946"/>
                  <a:gd name="connsiteY5" fmla="*/ 17137 h 29223"/>
                  <a:gd name="connsiteX6" fmla="*/ 16780 w 218946"/>
                  <a:gd name="connsiteY6" fmla="*/ 29099 h 29223"/>
                  <a:gd name="connsiteX7" fmla="*/ 202735 w 218946"/>
                  <a:gd name="connsiteY7" fmla="*/ 29099 h 29223"/>
                  <a:gd name="connsiteX8" fmla="*/ 214305 w 218946"/>
                  <a:gd name="connsiteY8" fmla="*/ 25120 h 29223"/>
                  <a:gd name="connsiteX9" fmla="*/ 218809 w 218946"/>
                  <a:gd name="connsiteY9" fmla="*/ 13772 h 29223"/>
                  <a:gd name="connsiteX10" fmla="*/ 201438 w 218946"/>
                  <a:gd name="connsiteY10" fmla="*/ -3 h 2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8946" h="29223">
                    <a:moveTo>
                      <a:pt x="90544" y="65"/>
                    </a:moveTo>
                    <a:lnTo>
                      <a:pt x="27477" y="65"/>
                    </a:lnTo>
                    <a:lnTo>
                      <a:pt x="14126" y="65"/>
                    </a:lnTo>
                    <a:lnTo>
                      <a:pt x="14121" y="65"/>
                    </a:lnTo>
                    <a:cubicBezTo>
                      <a:pt x="9840" y="51"/>
                      <a:pt x="5780" y="1968"/>
                      <a:pt x="3071" y="5284"/>
                    </a:cubicBezTo>
                    <a:cubicBezTo>
                      <a:pt x="367" y="8599"/>
                      <a:pt x="-695" y="12951"/>
                      <a:pt x="187" y="17137"/>
                    </a:cubicBezTo>
                    <a:cubicBezTo>
                      <a:pt x="1697" y="24864"/>
                      <a:pt x="8953" y="30096"/>
                      <a:pt x="16780" y="29099"/>
                    </a:cubicBezTo>
                    <a:lnTo>
                      <a:pt x="202735" y="29099"/>
                    </a:lnTo>
                    <a:cubicBezTo>
                      <a:pt x="206990" y="29518"/>
                      <a:pt x="211212" y="28065"/>
                      <a:pt x="214305" y="25120"/>
                    </a:cubicBezTo>
                    <a:cubicBezTo>
                      <a:pt x="217393" y="22174"/>
                      <a:pt x="219039" y="18030"/>
                      <a:pt x="218809" y="13772"/>
                    </a:cubicBezTo>
                    <a:cubicBezTo>
                      <a:pt x="218809" y="5045"/>
                      <a:pt x="212325" y="-3"/>
                      <a:pt x="201438" y="-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00" dirty="0"/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85033C8-C676-C909-B3D8-8149A418D381}"/>
                </a:ext>
              </a:extLst>
            </p:cNvPr>
            <p:cNvSpPr txBox="1"/>
            <p:nvPr/>
          </p:nvSpPr>
          <p:spPr>
            <a:xfrm>
              <a:off x="19242425" y="11499331"/>
              <a:ext cx="616701" cy="493665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bg1">
                      <a:lumMod val="50000"/>
                    </a:schemeClr>
                  </a:solidFill>
                </a:rPr>
                <a:t>?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8E8CA53F-199A-913B-BBB4-43B665A548FB}"/>
              </a:ext>
            </a:extLst>
          </p:cNvPr>
          <p:cNvSpPr txBox="1"/>
          <p:nvPr/>
        </p:nvSpPr>
        <p:spPr>
          <a:xfrm>
            <a:off x="6895923" y="5661329"/>
            <a:ext cx="1397170" cy="594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$5,999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D065B57-D351-BE75-338E-CFAC6A3CC797}"/>
              </a:ext>
            </a:extLst>
          </p:cNvPr>
          <p:cNvGrpSpPr>
            <a:grpSpLocks noChangeAspect="1"/>
          </p:cNvGrpSpPr>
          <p:nvPr/>
        </p:nvGrpSpPr>
        <p:grpSpPr>
          <a:xfrm>
            <a:off x="6594274" y="5729830"/>
            <a:ext cx="382844" cy="457200"/>
            <a:chOff x="19242425" y="11256519"/>
            <a:chExt cx="616702" cy="736477"/>
          </a:xfrm>
        </p:grpSpPr>
        <p:sp>
          <p:nvSpPr>
            <p:cNvPr id="74" name="Oval 200">
              <a:extLst>
                <a:ext uri="{FF2B5EF4-FFF2-40B4-BE49-F238E27FC236}">
                  <a16:creationId xmlns:a16="http://schemas.microsoft.com/office/drawing/2014/main" id="{41932FE5-DD7A-4266-4D89-3FDC988BC105}"/>
                </a:ext>
              </a:extLst>
            </p:cNvPr>
            <p:cNvSpPr/>
            <p:nvPr/>
          </p:nvSpPr>
          <p:spPr>
            <a:xfrm>
              <a:off x="19290444" y="11535704"/>
              <a:ext cx="516162" cy="421857"/>
            </a:xfrm>
            <a:custGeom>
              <a:avLst/>
              <a:gdLst>
                <a:gd name="connsiteX0" fmla="*/ 0 w 473869"/>
                <a:gd name="connsiteY0" fmla="*/ 140520 h 281040"/>
                <a:gd name="connsiteX1" fmla="*/ 236935 w 473869"/>
                <a:gd name="connsiteY1" fmla="*/ 0 h 281040"/>
                <a:gd name="connsiteX2" fmla="*/ 473870 w 473869"/>
                <a:gd name="connsiteY2" fmla="*/ 140520 h 281040"/>
                <a:gd name="connsiteX3" fmla="*/ 236935 w 473869"/>
                <a:gd name="connsiteY3" fmla="*/ 281040 h 281040"/>
                <a:gd name="connsiteX4" fmla="*/ 0 w 473869"/>
                <a:gd name="connsiteY4" fmla="*/ 140520 h 281040"/>
                <a:gd name="connsiteX0" fmla="*/ 10 w 473880"/>
                <a:gd name="connsiteY0" fmla="*/ 226245 h 366765"/>
                <a:gd name="connsiteX1" fmla="*/ 229801 w 473880"/>
                <a:gd name="connsiteY1" fmla="*/ 0 h 366765"/>
                <a:gd name="connsiteX2" fmla="*/ 473880 w 473880"/>
                <a:gd name="connsiteY2" fmla="*/ 226245 h 366765"/>
                <a:gd name="connsiteX3" fmla="*/ 236945 w 473880"/>
                <a:gd name="connsiteY3" fmla="*/ 366765 h 366765"/>
                <a:gd name="connsiteX4" fmla="*/ 10 w 473880"/>
                <a:gd name="connsiteY4" fmla="*/ 226245 h 366765"/>
                <a:gd name="connsiteX0" fmla="*/ 28 w 473898"/>
                <a:gd name="connsiteY0" fmla="*/ 226245 h 419152"/>
                <a:gd name="connsiteX1" fmla="*/ 229819 w 473898"/>
                <a:gd name="connsiteY1" fmla="*/ 0 h 419152"/>
                <a:gd name="connsiteX2" fmla="*/ 473898 w 473898"/>
                <a:gd name="connsiteY2" fmla="*/ 226245 h 419152"/>
                <a:gd name="connsiteX3" fmla="*/ 241726 w 473898"/>
                <a:gd name="connsiteY3" fmla="*/ 419152 h 419152"/>
                <a:gd name="connsiteX4" fmla="*/ 28 w 473898"/>
                <a:gd name="connsiteY4" fmla="*/ 226245 h 419152"/>
                <a:gd name="connsiteX0" fmla="*/ 18964 w 516162"/>
                <a:gd name="connsiteY0" fmla="*/ 226245 h 421857"/>
                <a:gd name="connsiteX1" fmla="*/ 248755 w 516162"/>
                <a:gd name="connsiteY1" fmla="*/ 0 h 421857"/>
                <a:gd name="connsiteX2" fmla="*/ 492834 w 516162"/>
                <a:gd name="connsiteY2" fmla="*/ 226245 h 421857"/>
                <a:gd name="connsiteX3" fmla="*/ 260662 w 516162"/>
                <a:gd name="connsiteY3" fmla="*/ 419152 h 421857"/>
                <a:gd name="connsiteX4" fmla="*/ 18964 w 516162"/>
                <a:gd name="connsiteY4" fmla="*/ 226245 h 42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162" h="421857">
                  <a:moveTo>
                    <a:pt x="18964" y="226245"/>
                  </a:moveTo>
                  <a:cubicBezTo>
                    <a:pt x="16980" y="156386"/>
                    <a:pt x="117899" y="0"/>
                    <a:pt x="248755" y="0"/>
                  </a:cubicBezTo>
                  <a:cubicBezTo>
                    <a:pt x="379611" y="0"/>
                    <a:pt x="492834" y="148638"/>
                    <a:pt x="492834" y="226245"/>
                  </a:cubicBezTo>
                  <a:cubicBezTo>
                    <a:pt x="492834" y="303852"/>
                    <a:pt x="624881" y="442965"/>
                    <a:pt x="260662" y="419152"/>
                  </a:cubicBezTo>
                  <a:cubicBezTo>
                    <a:pt x="-103557" y="395339"/>
                    <a:pt x="20948" y="296104"/>
                    <a:pt x="18964" y="22624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pSp>
          <p:nvGrpSpPr>
            <p:cNvPr id="75" name="Content Placeholder 92">
              <a:extLst>
                <a:ext uri="{FF2B5EF4-FFF2-40B4-BE49-F238E27FC236}">
                  <a16:creationId xmlns:a16="http://schemas.microsoft.com/office/drawing/2014/main" id="{D7F85D79-1CE1-AB94-FB90-7BC37413271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242426" y="11256519"/>
              <a:ext cx="616701" cy="731520"/>
              <a:chOff x="2026030" y="12980555"/>
              <a:chExt cx="539841" cy="640350"/>
            </a:xfrm>
            <a:solidFill>
              <a:srgbClr val="000000"/>
            </a:solidFill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15B5905C-F90D-869B-60A3-BC4ECD55EBB1}"/>
                  </a:ext>
                </a:extLst>
              </p:cNvPr>
              <p:cNvSpPr/>
              <p:nvPr/>
            </p:nvSpPr>
            <p:spPr>
              <a:xfrm>
                <a:off x="2026030" y="13188766"/>
                <a:ext cx="539841" cy="432139"/>
              </a:xfrm>
              <a:custGeom>
                <a:avLst/>
                <a:gdLst>
                  <a:gd name="connsiteX0" fmla="*/ 539504 w 539841"/>
                  <a:gd name="connsiteY0" fmla="*/ 310763 h 432139"/>
                  <a:gd name="connsiteX1" fmla="*/ 534060 w 539841"/>
                  <a:gd name="connsiteY1" fmla="*/ 273905 h 432139"/>
                  <a:gd name="connsiteX2" fmla="*/ 379854 w 539841"/>
                  <a:gd name="connsiteY2" fmla="*/ 4792 h 432139"/>
                  <a:gd name="connsiteX3" fmla="*/ 367864 w 539841"/>
                  <a:gd name="connsiteY3" fmla="*/ 394 h 432139"/>
                  <a:gd name="connsiteX4" fmla="*/ 175751 w 539841"/>
                  <a:gd name="connsiteY4" fmla="*/ 6 h 432139"/>
                  <a:gd name="connsiteX5" fmla="*/ 157151 w 539841"/>
                  <a:gd name="connsiteY5" fmla="*/ 7182 h 432139"/>
                  <a:gd name="connsiteX6" fmla="*/ 872 w 539841"/>
                  <a:gd name="connsiteY6" fmla="*/ 306627 h 432139"/>
                  <a:gd name="connsiteX7" fmla="*/ 47735 w 539841"/>
                  <a:gd name="connsiteY7" fmla="*/ 406270 h 432139"/>
                  <a:gd name="connsiteX8" fmla="*/ 112941 w 539841"/>
                  <a:gd name="connsiteY8" fmla="*/ 425669 h 432139"/>
                  <a:gd name="connsiteX9" fmla="*/ 266430 w 539841"/>
                  <a:gd name="connsiteY9" fmla="*/ 432137 h 432139"/>
                  <a:gd name="connsiteX10" fmla="*/ 386538 w 539841"/>
                  <a:gd name="connsiteY10" fmla="*/ 428321 h 432139"/>
                  <a:gd name="connsiteX11" fmla="*/ 462048 w 539841"/>
                  <a:gd name="connsiteY11" fmla="*/ 419463 h 432139"/>
                  <a:gd name="connsiteX12" fmla="*/ 539502 w 539841"/>
                  <a:gd name="connsiteY12" fmla="*/ 310768 h 432139"/>
                  <a:gd name="connsiteX13" fmla="*/ 443445 w 539841"/>
                  <a:gd name="connsiteY13" fmla="*/ 357576 h 432139"/>
                  <a:gd name="connsiteX14" fmla="*/ 390618 w 539841"/>
                  <a:gd name="connsiteY14" fmla="*/ 363458 h 432139"/>
                  <a:gd name="connsiteX15" fmla="*/ 384134 w 539841"/>
                  <a:gd name="connsiteY15" fmla="*/ 363458 h 432139"/>
                  <a:gd name="connsiteX16" fmla="*/ 302660 w 539841"/>
                  <a:gd name="connsiteY16" fmla="*/ 366110 h 432139"/>
                  <a:gd name="connsiteX17" fmla="*/ 266947 w 539841"/>
                  <a:gd name="connsiteY17" fmla="*/ 367142 h 432139"/>
                  <a:gd name="connsiteX18" fmla="*/ 226631 w 539841"/>
                  <a:gd name="connsiteY18" fmla="*/ 365722 h 432139"/>
                  <a:gd name="connsiteX19" fmla="*/ 116443 w 539841"/>
                  <a:gd name="connsiteY19" fmla="*/ 361193 h 432139"/>
                  <a:gd name="connsiteX20" fmla="*/ 116443 w 539841"/>
                  <a:gd name="connsiteY20" fmla="*/ 361198 h 432139"/>
                  <a:gd name="connsiteX21" fmla="*/ 81701 w 539841"/>
                  <a:gd name="connsiteY21" fmla="*/ 351109 h 432139"/>
                  <a:gd name="connsiteX22" fmla="*/ 65239 w 539841"/>
                  <a:gd name="connsiteY22" fmla="*/ 314056 h 432139"/>
                  <a:gd name="connsiteX23" fmla="*/ 65234 w 539841"/>
                  <a:gd name="connsiteY23" fmla="*/ 314061 h 432139"/>
                  <a:gd name="connsiteX24" fmla="*/ 189810 w 539841"/>
                  <a:gd name="connsiteY24" fmla="*/ 64727 h 432139"/>
                  <a:gd name="connsiteX25" fmla="*/ 275886 w 539841"/>
                  <a:gd name="connsiteY25" fmla="*/ 64727 h 432139"/>
                  <a:gd name="connsiteX26" fmla="*/ 349650 w 539841"/>
                  <a:gd name="connsiteY26" fmla="*/ 64727 h 432139"/>
                  <a:gd name="connsiteX27" fmla="*/ 470603 w 539841"/>
                  <a:gd name="connsiteY27" fmla="*/ 285472 h 432139"/>
                  <a:gd name="connsiteX28" fmla="*/ 471513 w 539841"/>
                  <a:gd name="connsiteY28" fmla="*/ 290257 h 432139"/>
                  <a:gd name="connsiteX29" fmla="*/ 471509 w 539841"/>
                  <a:gd name="connsiteY29" fmla="*/ 290257 h 432139"/>
                  <a:gd name="connsiteX30" fmla="*/ 475076 w 539841"/>
                  <a:gd name="connsiteY30" fmla="*/ 314374 h 432139"/>
                  <a:gd name="connsiteX31" fmla="*/ 443445 w 539841"/>
                  <a:gd name="connsiteY31" fmla="*/ 357569 h 43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39841" h="432139">
                    <a:moveTo>
                      <a:pt x="539504" y="310763"/>
                    </a:moveTo>
                    <a:cubicBezTo>
                      <a:pt x="538460" y="298374"/>
                      <a:pt x="536642" y="286064"/>
                      <a:pt x="534060" y="273905"/>
                    </a:cubicBezTo>
                    <a:cubicBezTo>
                      <a:pt x="514420" y="166054"/>
                      <a:pt x="461725" y="76957"/>
                      <a:pt x="379854" y="4792"/>
                    </a:cubicBezTo>
                    <a:cubicBezTo>
                      <a:pt x="376467" y="2019"/>
                      <a:pt x="372245" y="471"/>
                      <a:pt x="367864" y="394"/>
                    </a:cubicBezTo>
                    <a:cubicBezTo>
                      <a:pt x="303825" y="394"/>
                      <a:pt x="239781" y="394"/>
                      <a:pt x="175751" y="6"/>
                    </a:cubicBezTo>
                    <a:cubicBezTo>
                      <a:pt x="168838" y="-174"/>
                      <a:pt x="162142" y="2410"/>
                      <a:pt x="157151" y="7182"/>
                    </a:cubicBezTo>
                    <a:cubicBezTo>
                      <a:pt x="67380" y="87425"/>
                      <a:pt x="14553" y="187191"/>
                      <a:pt x="872" y="306627"/>
                    </a:cubicBezTo>
                    <a:cubicBezTo>
                      <a:pt x="-4251" y="348266"/>
                      <a:pt x="10398" y="383442"/>
                      <a:pt x="47735" y="406270"/>
                    </a:cubicBezTo>
                    <a:cubicBezTo>
                      <a:pt x="67502" y="418069"/>
                      <a:pt x="89918" y="424739"/>
                      <a:pt x="112941" y="425669"/>
                    </a:cubicBezTo>
                    <a:cubicBezTo>
                      <a:pt x="165311" y="428384"/>
                      <a:pt x="217685" y="429936"/>
                      <a:pt x="266430" y="432137"/>
                    </a:cubicBezTo>
                    <a:cubicBezTo>
                      <a:pt x="308948" y="430843"/>
                      <a:pt x="347776" y="429941"/>
                      <a:pt x="386538" y="428321"/>
                    </a:cubicBezTo>
                    <a:cubicBezTo>
                      <a:pt x="411880" y="427289"/>
                      <a:pt x="437290" y="426901"/>
                      <a:pt x="462048" y="419463"/>
                    </a:cubicBezTo>
                    <a:cubicBezTo>
                      <a:pt x="514287" y="403681"/>
                      <a:pt x="542549" y="365014"/>
                      <a:pt x="539502" y="310768"/>
                    </a:cubicBezTo>
                    <a:close/>
                    <a:moveTo>
                      <a:pt x="443445" y="357576"/>
                    </a:moveTo>
                    <a:cubicBezTo>
                      <a:pt x="426129" y="361608"/>
                      <a:pt x="408396" y="363584"/>
                      <a:pt x="390618" y="363458"/>
                    </a:cubicBezTo>
                    <a:lnTo>
                      <a:pt x="384134" y="363458"/>
                    </a:lnTo>
                    <a:cubicBezTo>
                      <a:pt x="357558" y="364558"/>
                      <a:pt x="330918" y="365334"/>
                      <a:pt x="302660" y="366110"/>
                    </a:cubicBezTo>
                    <a:lnTo>
                      <a:pt x="266947" y="367142"/>
                    </a:lnTo>
                    <a:lnTo>
                      <a:pt x="226631" y="365722"/>
                    </a:lnTo>
                    <a:cubicBezTo>
                      <a:pt x="190660" y="364428"/>
                      <a:pt x="153454" y="363070"/>
                      <a:pt x="116443" y="361193"/>
                    </a:cubicBezTo>
                    <a:lnTo>
                      <a:pt x="116443" y="361198"/>
                    </a:lnTo>
                    <a:cubicBezTo>
                      <a:pt x="104200" y="360765"/>
                      <a:pt x="92259" y="357301"/>
                      <a:pt x="81701" y="351109"/>
                    </a:cubicBezTo>
                    <a:cubicBezTo>
                      <a:pt x="69449" y="343671"/>
                      <a:pt x="62839" y="335268"/>
                      <a:pt x="65239" y="314056"/>
                    </a:cubicBezTo>
                    <a:lnTo>
                      <a:pt x="65234" y="314061"/>
                    </a:lnTo>
                    <a:cubicBezTo>
                      <a:pt x="74771" y="218541"/>
                      <a:pt x="119092" y="129826"/>
                      <a:pt x="189810" y="64727"/>
                    </a:cubicBezTo>
                    <a:lnTo>
                      <a:pt x="275886" y="64727"/>
                    </a:lnTo>
                    <a:lnTo>
                      <a:pt x="349650" y="64727"/>
                    </a:lnTo>
                    <a:cubicBezTo>
                      <a:pt x="413265" y="122992"/>
                      <a:pt x="455787" y="200606"/>
                      <a:pt x="470603" y="285472"/>
                    </a:cubicBezTo>
                    <a:lnTo>
                      <a:pt x="471513" y="290257"/>
                    </a:lnTo>
                    <a:lnTo>
                      <a:pt x="471509" y="290257"/>
                    </a:lnTo>
                    <a:cubicBezTo>
                      <a:pt x="473172" y="298218"/>
                      <a:pt x="474361" y="306273"/>
                      <a:pt x="475076" y="314374"/>
                    </a:cubicBezTo>
                    <a:cubicBezTo>
                      <a:pt x="475852" y="334228"/>
                      <a:pt x="470992" y="349099"/>
                      <a:pt x="443445" y="3575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00" dirty="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3E434CA-136D-4C0E-D166-4006D3850E61}"/>
                  </a:ext>
                </a:extLst>
              </p:cNvPr>
              <p:cNvSpPr/>
              <p:nvPr/>
            </p:nvSpPr>
            <p:spPr>
              <a:xfrm>
                <a:off x="2129637" y="12980555"/>
                <a:ext cx="333331" cy="121661"/>
              </a:xfrm>
              <a:custGeom>
                <a:avLst/>
                <a:gdLst>
                  <a:gd name="connsiteX0" fmla="*/ 58790 w 333331"/>
                  <a:gd name="connsiteY0" fmla="*/ 118266 h 121661"/>
                  <a:gd name="connsiteX1" fmla="*/ 70003 w 333331"/>
                  <a:gd name="connsiteY1" fmla="*/ 121631 h 121661"/>
                  <a:gd name="connsiteX2" fmla="*/ 215967 w 333331"/>
                  <a:gd name="connsiteY2" fmla="*/ 121631 h 121661"/>
                  <a:gd name="connsiteX3" fmla="*/ 261990 w 333331"/>
                  <a:gd name="connsiteY3" fmla="*/ 121631 h 121661"/>
                  <a:gd name="connsiteX4" fmla="*/ 261985 w 333331"/>
                  <a:gd name="connsiteY4" fmla="*/ 121631 h 121661"/>
                  <a:gd name="connsiteX5" fmla="*/ 277542 w 333331"/>
                  <a:gd name="connsiteY5" fmla="*/ 115164 h 121661"/>
                  <a:gd name="connsiteX6" fmla="*/ 312348 w 333331"/>
                  <a:gd name="connsiteY6" fmla="*/ 75400 h 121661"/>
                  <a:gd name="connsiteX7" fmla="*/ 331342 w 333331"/>
                  <a:gd name="connsiteY7" fmla="*/ 39060 h 121661"/>
                  <a:gd name="connsiteX8" fmla="*/ 307099 w 333331"/>
                  <a:gd name="connsiteY8" fmla="*/ 1687 h 121661"/>
                  <a:gd name="connsiteX9" fmla="*/ 294977 w 333331"/>
                  <a:gd name="connsiteY9" fmla="*/ 650 h 121661"/>
                  <a:gd name="connsiteX10" fmla="*/ 254596 w 333331"/>
                  <a:gd name="connsiteY10" fmla="*/ 9702 h 121661"/>
                  <a:gd name="connsiteX11" fmla="*/ 185045 w 333331"/>
                  <a:gd name="connsiteY11" fmla="*/ 38866 h 121661"/>
                  <a:gd name="connsiteX12" fmla="*/ 167159 w 333331"/>
                  <a:gd name="connsiteY12" fmla="*/ 42808 h 121661"/>
                  <a:gd name="connsiteX13" fmla="*/ 149010 w 333331"/>
                  <a:gd name="connsiteY13" fmla="*/ 38866 h 121661"/>
                  <a:gd name="connsiteX14" fmla="*/ 69739 w 333331"/>
                  <a:gd name="connsiteY14" fmla="*/ 6536 h 121661"/>
                  <a:gd name="connsiteX15" fmla="*/ 39402 w 333331"/>
                  <a:gd name="connsiteY15" fmla="*/ 68 h 121661"/>
                  <a:gd name="connsiteX16" fmla="*/ 33958 w 333331"/>
                  <a:gd name="connsiteY16" fmla="*/ 68 h 121661"/>
                  <a:gd name="connsiteX17" fmla="*/ 2263 w 333331"/>
                  <a:gd name="connsiteY17" fmla="*/ 44423 h 121661"/>
                  <a:gd name="connsiteX18" fmla="*/ 2263 w 333331"/>
                  <a:gd name="connsiteY18" fmla="*/ 44427 h 121661"/>
                  <a:gd name="connsiteX19" fmla="*/ 58784 w 333331"/>
                  <a:gd name="connsiteY19" fmla="*/ 118265 h 12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3331" h="121661">
                    <a:moveTo>
                      <a:pt x="58790" y="118266"/>
                    </a:moveTo>
                    <a:cubicBezTo>
                      <a:pt x="62127" y="120445"/>
                      <a:pt x="66019" y="121609"/>
                      <a:pt x="70003" y="121631"/>
                    </a:cubicBezTo>
                    <a:lnTo>
                      <a:pt x="215967" y="121631"/>
                    </a:lnTo>
                    <a:lnTo>
                      <a:pt x="261990" y="121631"/>
                    </a:lnTo>
                    <a:lnTo>
                      <a:pt x="261985" y="121631"/>
                    </a:lnTo>
                    <a:cubicBezTo>
                      <a:pt x="267886" y="121947"/>
                      <a:pt x="273609" y="119565"/>
                      <a:pt x="277542" y="115164"/>
                    </a:cubicBezTo>
                    <a:cubicBezTo>
                      <a:pt x="289868" y="102557"/>
                      <a:pt x="301488" y="89279"/>
                      <a:pt x="312348" y="75400"/>
                    </a:cubicBezTo>
                    <a:cubicBezTo>
                      <a:pt x="320445" y="64291"/>
                      <a:pt x="326847" y="52041"/>
                      <a:pt x="331342" y="39060"/>
                    </a:cubicBezTo>
                    <a:cubicBezTo>
                      <a:pt x="337825" y="20179"/>
                      <a:pt x="326933" y="5115"/>
                      <a:pt x="307099" y="1687"/>
                    </a:cubicBezTo>
                    <a:cubicBezTo>
                      <a:pt x="303098" y="993"/>
                      <a:pt x="299042" y="645"/>
                      <a:pt x="294977" y="650"/>
                    </a:cubicBezTo>
                    <a:cubicBezTo>
                      <a:pt x="281073" y="1173"/>
                      <a:pt x="267388" y="4240"/>
                      <a:pt x="254596" y="9702"/>
                    </a:cubicBezTo>
                    <a:cubicBezTo>
                      <a:pt x="231132" y="18754"/>
                      <a:pt x="208123" y="29101"/>
                      <a:pt x="185045" y="38866"/>
                    </a:cubicBezTo>
                    <a:cubicBezTo>
                      <a:pt x="179426" y="41410"/>
                      <a:pt x="173331" y="42754"/>
                      <a:pt x="167159" y="42808"/>
                    </a:cubicBezTo>
                    <a:cubicBezTo>
                      <a:pt x="160902" y="42759"/>
                      <a:pt x="154722" y="41415"/>
                      <a:pt x="149010" y="38866"/>
                    </a:cubicBezTo>
                    <a:cubicBezTo>
                      <a:pt x="123087" y="27550"/>
                      <a:pt x="96315" y="17009"/>
                      <a:pt x="69739" y="6536"/>
                    </a:cubicBezTo>
                    <a:cubicBezTo>
                      <a:pt x="60118" y="2517"/>
                      <a:pt x="49832" y="325"/>
                      <a:pt x="39402" y="68"/>
                    </a:cubicBezTo>
                    <a:cubicBezTo>
                      <a:pt x="37589" y="-26"/>
                      <a:pt x="35772" y="-26"/>
                      <a:pt x="33958" y="68"/>
                    </a:cubicBezTo>
                    <a:cubicBezTo>
                      <a:pt x="8033" y="2590"/>
                      <a:pt x="-6033" y="19467"/>
                      <a:pt x="2263" y="44423"/>
                    </a:cubicBezTo>
                    <a:lnTo>
                      <a:pt x="2263" y="44427"/>
                    </a:lnTo>
                    <a:cubicBezTo>
                      <a:pt x="12582" y="74498"/>
                      <a:pt x="32421" y="100414"/>
                      <a:pt x="58784" y="11826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00" dirty="0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168A6EA2-EF94-1D98-A842-AF253F245DD5}"/>
                  </a:ext>
                </a:extLst>
              </p:cNvPr>
              <p:cNvSpPr/>
              <p:nvPr/>
            </p:nvSpPr>
            <p:spPr>
              <a:xfrm>
                <a:off x="2186161" y="13129285"/>
                <a:ext cx="218946" cy="29223"/>
              </a:xfrm>
              <a:custGeom>
                <a:avLst/>
                <a:gdLst>
                  <a:gd name="connsiteX0" fmla="*/ 90544 w 218946"/>
                  <a:gd name="connsiteY0" fmla="*/ 65 h 29223"/>
                  <a:gd name="connsiteX1" fmla="*/ 27477 w 218946"/>
                  <a:gd name="connsiteY1" fmla="*/ 65 h 29223"/>
                  <a:gd name="connsiteX2" fmla="*/ 14126 w 218946"/>
                  <a:gd name="connsiteY2" fmla="*/ 65 h 29223"/>
                  <a:gd name="connsiteX3" fmla="*/ 14121 w 218946"/>
                  <a:gd name="connsiteY3" fmla="*/ 65 h 29223"/>
                  <a:gd name="connsiteX4" fmla="*/ 3071 w 218946"/>
                  <a:gd name="connsiteY4" fmla="*/ 5284 h 29223"/>
                  <a:gd name="connsiteX5" fmla="*/ 187 w 218946"/>
                  <a:gd name="connsiteY5" fmla="*/ 17137 h 29223"/>
                  <a:gd name="connsiteX6" fmla="*/ 16780 w 218946"/>
                  <a:gd name="connsiteY6" fmla="*/ 29099 h 29223"/>
                  <a:gd name="connsiteX7" fmla="*/ 202735 w 218946"/>
                  <a:gd name="connsiteY7" fmla="*/ 29099 h 29223"/>
                  <a:gd name="connsiteX8" fmla="*/ 214305 w 218946"/>
                  <a:gd name="connsiteY8" fmla="*/ 25120 h 29223"/>
                  <a:gd name="connsiteX9" fmla="*/ 218809 w 218946"/>
                  <a:gd name="connsiteY9" fmla="*/ 13772 h 29223"/>
                  <a:gd name="connsiteX10" fmla="*/ 201438 w 218946"/>
                  <a:gd name="connsiteY10" fmla="*/ -3 h 2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8946" h="29223">
                    <a:moveTo>
                      <a:pt x="90544" y="65"/>
                    </a:moveTo>
                    <a:lnTo>
                      <a:pt x="27477" y="65"/>
                    </a:lnTo>
                    <a:lnTo>
                      <a:pt x="14126" y="65"/>
                    </a:lnTo>
                    <a:lnTo>
                      <a:pt x="14121" y="65"/>
                    </a:lnTo>
                    <a:cubicBezTo>
                      <a:pt x="9840" y="51"/>
                      <a:pt x="5780" y="1968"/>
                      <a:pt x="3071" y="5284"/>
                    </a:cubicBezTo>
                    <a:cubicBezTo>
                      <a:pt x="367" y="8599"/>
                      <a:pt x="-695" y="12951"/>
                      <a:pt x="187" y="17137"/>
                    </a:cubicBezTo>
                    <a:cubicBezTo>
                      <a:pt x="1697" y="24864"/>
                      <a:pt x="8953" y="30096"/>
                      <a:pt x="16780" y="29099"/>
                    </a:cubicBezTo>
                    <a:lnTo>
                      <a:pt x="202735" y="29099"/>
                    </a:lnTo>
                    <a:cubicBezTo>
                      <a:pt x="206990" y="29518"/>
                      <a:pt x="211212" y="28065"/>
                      <a:pt x="214305" y="25120"/>
                    </a:cubicBezTo>
                    <a:cubicBezTo>
                      <a:pt x="217393" y="22174"/>
                      <a:pt x="219039" y="18030"/>
                      <a:pt x="218809" y="13772"/>
                    </a:cubicBezTo>
                    <a:cubicBezTo>
                      <a:pt x="218809" y="5045"/>
                      <a:pt x="212325" y="-3"/>
                      <a:pt x="201438" y="-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00" dirty="0"/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7D13B5D-D87F-68E3-4F4D-E5FEEB13B003}"/>
                </a:ext>
              </a:extLst>
            </p:cNvPr>
            <p:cNvSpPr txBox="1"/>
            <p:nvPr/>
          </p:nvSpPr>
          <p:spPr>
            <a:xfrm>
              <a:off x="19242425" y="11499331"/>
              <a:ext cx="616701" cy="493665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bg1">
                      <a:lumMod val="50000"/>
                    </a:schemeClr>
                  </a:solidFill>
                </a:rPr>
                <a:t>?</a:t>
              </a:r>
            </a:p>
          </p:txBody>
        </p:sp>
      </p:grp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615A534-0F7D-2DD3-4D6D-A797C70F5E8E}"/>
              </a:ext>
            </a:extLst>
          </p:cNvPr>
          <p:cNvCxnSpPr>
            <a:cxnSpLocks/>
          </p:cNvCxnSpPr>
          <p:nvPr/>
        </p:nvCxnSpPr>
        <p:spPr>
          <a:xfrm>
            <a:off x="5212080" y="5455540"/>
            <a:ext cx="130435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4" grpId="0"/>
      <p:bldP spid="49" grpId="0"/>
      <p:bldP spid="60" grpId="0"/>
      <p:bldP spid="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 descr="A white check mark in a green circle&#10;&#10;Description automatically generated">
            <a:extLst>
              <a:ext uri="{FF2B5EF4-FFF2-40B4-BE49-F238E27FC236}">
                <a16:creationId xmlns:a16="http://schemas.microsoft.com/office/drawing/2014/main" id="{DCB19EE9-B010-9371-688A-FE267AB44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7120" y="3356320"/>
            <a:ext cx="363547" cy="3635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2F82E1-85A6-E8EB-7D7E-B3304DF26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Counterfactual Explanation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54A2B7-38B2-BB00-1E7A-6444B2AC63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D19F1960-666A-0753-E06D-57471C0EBDBC}"/>
              </a:ext>
            </a:extLst>
          </p:cNvPr>
          <p:cNvSpPr/>
          <p:nvPr/>
        </p:nvSpPr>
        <p:spPr>
          <a:xfrm>
            <a:off x="1698600" y="1695941"/>
            <a:ext cx="3047779" cy="3064182"/>
          </a:xfrm>
          <a:custGeom>
            <a:avLst/>
            <a:gdLst>
              <a:gd name="connsiteX0" fmla="*/ 0 w 3047779"/>
              <a:gd name="connsiteY0" fmla="*/ 0 h 3064182"/>
              <a:gd name="connsiteX1" fmla="*/ 3047780 w 3047779"/>
              <a:gd name="connsiteY1" fmla="*/ 0 h 3064182"/>
              <a:gd name="connsiteX2" fmla="*/ 3047780 w 3047779"/>
              <a:gd name="connsiteY2" fmla="*/ 3064182 h 3064182"/>
              <a:gd name="connsiteX3" fmla="*/ 0 w 3047779"/>
              <a:gd name="connsiteY3" fmla="*/ 3064182 h 306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7779" h="3064182">
                <a:moveTo>
                  <a:pt x="0" y="0"/>
                </a:moveTo>
                <a:lnTo>
                  <a:pt x="3047780" y="0"/>
                </a:lnTo>
                <a:lnTo>
                  <a:pt x="3047780" y="3064182"/>
                </a:lnTo>
                <a:lnTo>
                  <a:pt x="0" y="3064182"/>
                </a:lnTo>
                <a:close/>
              </a:path>
            </a:pathLst>
          </a:custGeom>
          <a:solidFill>
            <a:srgbClr val="F7C9D0"/>
          </a:solidFill>
          <a:ln w="105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EC51D99C-5470-5694-670C-95902EEE435F}"/>
              </a:ext>
            </a:extLst>
          </p:cNvPr>
          <p:cNvSpPr/>
          <p:nvPr/>
        </p:nvSpPr>
        <p:spPr>
          <a:xfrm>
            <a:off x="1698494" y="2726158"/>
            <a:ext cx="3047885" cy="2033965"/>
          </a:xfrm>
          <a:custGeom>
            <a:avLst/>
            <a:gdLst>
              <a:gd name="connsiteX0" fmla="*/ 3039526 w 3047885"/>
              <a:gd name="connsiteY0" fmla="*/ 273238 h 2033965"/>
              <a:gd name="connsiteX1" fmla="*/ 1242182 w 3047885"/>
              <a:gd name="connsiteY1" fmla="*/ 31955 h 2033965"/>
              <a:gd name="connsiteX2" fmla="*/ 924599 w 3047885"/>
              <a:gd name="connsiteY2" fmla="*/ 590715 h 2033965"/>
              <a:gd name="connsiteX3" fmla="*/ 745436 w 3047885"/>
              <a:gd name="connsiteY3" fmla="*/ 1329590 h 2033965"/>
              <a:gd name="connsiteX4" fmla="*/ 8360 w 3047885"/>
              <a:gd name="connsiteY4" fmla="*/ 1765697 h 2033965"/>
              <a:gd name="connsiteX5" fmla="*/ 0 w 3047885"/>
              <a:gd name="connsiteY5" fmla="*/ 1800408 h 2033965"/>
              <a:gd name="connsiteX6" fmla="*/ 0 w 3047885"/>
              <a:gd name="connsiteY6" fmla="*/ 2033965 h 2033965"/>
              <a:gd name="connsiteX7" fmla="*/ 3047886 w 3047885"/>
              <a:gd name="connsiteY7" fmla="*/ 2033965 h 2033965"/>
              <a:gd name="connsiteX8" fmla="*/ 3047886 w 3047885"/>
              <a:gd name="connsiteY8" fmla="*/ 272285 h 2033965"/>
              <a:gd name="connsiteX9" fmla="*/ 3039526 w 3047885"/>
              <a:gd name="connsiteY9" fmla="*/ 273238 h 203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7885" h="2033965">
                <a:moveTo>
                  <a:pt x="3039526" y="273238"/>
                </a:moveTo>
                <a:cubicBezTo>
                  <a:pt x="2121805" y="447744"/>
                  <a:pt x="1769406" y="-140223"/>
                  <a:pt x="1242182" y="31955"/>
                </a:cubicBezTo>
                <a:cubicBezTo>
                  <a:pt x="1088735" y="97567"/>
                  <a:pt x="938462" y="358639"/>
                  <a:pt x="924599" y="590715"/>
                </a:cubicBezTo>
                <a:cubicBezTo>
                  <a:pt x="914017" y="782259"/>
                  <a:pt x="1362612" y="1218050"/>
                  <a:pt x="745436" y="1329590"/>
                </a:cubicBezTo>
                <a:cubicBezTo>
                  <a:pt x="350495" y="1421976"/>
                  <a:pt x="95243" y="1618176"/>
                  <a:pt x="8360" y="1765697"/>
                </a:cubicBezTo>
                <a:lnTo>
                  <a:pt x="0" y="1800408"/>
                </a:lnTo>
                <a:lnTo>
                  <a:pt x="0" y="2033965"/>
                </a:lnTo>
                <a:lnTo>
                  <a:pt x="3047886" y="2033965"/>
                </a:lnTo>
                <a:lnTo>
                  <a:pt x="3047886" y="272285"/>
                </a:lnTo>
                <a:lnTo>
                  <a:pt x="3039526" y="273238"/>
                </a:lnTo>
                <a:close/>
              </a:path>
            </a:pathLst>
          </a:custGeom>
          <a:solidFill>
            <a:srgbClr val="9DC5E9"/>
          </a:solidFill>
          <a:ln w="105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767F463D-5F50-34B5-4AA8-DCE1CD158110}"/>
              </a:ext>
            </a:extLst>
          </p:cNvPr>
          <p:cNvSpPr/>
          <p:nvPr/>
        </p:nvSpPr>
        <p:spPr>
          <a:xfrm>
            <a:off x="1706854" y="2726158"/>
            <a:ext cx="3031165" cy="1765697"/>
          </a:xfrm>
          <a:custGeom>
            <a:avLst/>
            <a:gdLst>
              <a:gd name="connsiteX0" fmla="*/ 3031165 w 3031165"/>
              <a:gd name="connsiteY0" fmla="*/ 273238 h 1765697"/>
              <a:gd name="connsiteX1" fmla="*/ 1233822 w 3031165"/>
              <a:gd name="connsiteY1" fmla="*/ 31955 h 1765697"/>
              <a:gd name="connsiteX2" fmla="*/ 916239 w 3031165"/>
              <a:gd name="connsiteY2" fmla="*/ 590715 h 1765697"/>
              <a:gd name="connsiteX3" fmla="*/ 737076 w 3031165"/>
              <a:gd name="connsiteY3" fmla="*/ 1329590 h 1765697"/>
              <a:gd name="connsiteX4" fmla="*/ 0 w 3031165"/>
              <a:gd name="connsiteY4" fmla="*/ 1765697 h 176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1165" h="1765697">
                <a:moveTo>
                  <a:pt x="3031165" y="273238"/>
                </a:moveTo>
                <a:cubicBezTo>
                  <a:pt x="2113445" y="447744"/>
                  <a:pt x="1761045" y="-140223"/>
                  <a:pt x="1233822" y="31955"/>
                </a:cubicBezTo>
                <a:cubicBezTo>
                  <a:pt x="1080375" y="97567"/>
                  <a:pt x="930102" y="358639"/>
                  <a:pt x="916239" y="590715"/>
                </a:cubicBezTo>
                <a:cubicBezTo>
                  <a:pt x="905656" y="782259"/>
                  <a:pt x="1354251" y="1218050"/>
                  <a:pt x="737076" y="1329590"/>
                </a:cubicBezTo>
                <a:cubicBezTo>
                  <a:pt x="342134" y="1421976"/>
                  <a:pt x="86883" y="1618176"/>
                  <a:pt x="0" y="1765697"/>
                </a:cubicBezTo>
              </a:path>
            </a:pathLst>
          </a:custGeom>
          <a:noFill/>
          <a:ln w="7913" cap="flat">
            <a:solidFill>
              <a:srgbClr val="000000"/>
            </a:solidFill>
            <a:custDash>
              <a:ds d="0" sp="0"/>
              <a:ds d="300000" sp="15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6B5C9E25-17F7-AA31-92F0-32F03AFA07ED}"/>
              </a:ext>
            </a:extLst>
          </p:cNvPr>
          <p:cNvSpPr/>
          <p:nvPr/>
        </p:nvSpPr>
        <p:spPr>
          <a:xfrm>
            <a:off x="1698600" y="1695941"/>
            <a:ext cx="3047779" cy="3064182"/>
          </a:xfrm>
          <a:custGeom>
            <a:avLst/>
            <a:gdLst>
              <a:gd name="connsiteX0" fmla="*/ 0 w 3047779"/>
              <a:gd name="connsiteY0" fmla="*/ 0 h 3064182"/>
              <a:gd name="connsiteX1" fmla="*/ 3047780 w 3047779"/>
              <a:gd name="connsiteY1" fmla="*/ 0 h 3064182"/>
              <a:gd name="connsiteX2" fmla="*/ 3047780 w 3047779"/>
              <a:gd name="connsiteY2" fmla="*/ 3064182 h 3064182"/>
              <a:gd name="connsiteX3" fmla="*/ 0 w 3047779"/>
              <a:gd name="connsiteY3" fmla="*/ 3064182 h 306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7779" h="3064182">
                <a:moveTo>
                  <a:pt x="0" y="0"/>
                </a:moveTo>
                <a:lnTo>
                  <a:pt x="3047780" y="0"/>
                </a:lnTo>
                <a:lnTo>
                  <a:pt x="3047780" y="3064182"/>
                </a:lnTo>
                <a:lnTo>
                  <a:pt x="0" y="3064182"/>
                </a:lnTo>
                <a:close/>
              </a:path>
            </a:pathLst>
          </a:custGeom>
          <a:noFill/>
          <a:ln w="21103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6A52FE7-2E54-1ED6-6E38-D5A0A6D56026}"/>
                  </a:ext>
                </a:extLst>
              </p:cNvPr>
              <p:cNvSpPr txBox="1"/>
              <p:nvPr/>
            </p:nvSpPr>
            <p:spPr>
              <a:xfrm>
                <a:off x="2403954" y="2413164"/>
                <a:ext cx="453401" cy="492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6A52FE7-2E54-1ED6-6E38-D5A0A6D56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954" y="2413164"/>
                <a:ext cx="453401" cy="492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8735D959-1164-C402-5CA0-FF24B930965E}"/>
              </a:ext>
            </a:extLst>
          </p:cNvPr>
          <p:cNvSpPr/>
          <p:nvPr/>
        </p:nvSpPr>
        <p:spPr>
          <a:xfrm>
            <a:off x="2420796" y="2879353"/>
            <a:ext cx="146369" cy="146369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10CB003-7F25-63E6-2C91-1D9915BCE23D}"/>
              </a:ext>
            </a:extLst>
          </p:cNvPr>
          <p:cNvCxnSpPr>
            <a:cxnSpLocks/>
            <a:stCxn id="8" idx="5"/>
            <a:endCxn id="11" idx="1"/>
          </p:cNvCxnSpPr>
          <p:nvPr/>
        </p:nvCxnSpPr>
        <p:spPr>
          <a:xfrm>
            <a:off x="2545729" y="3004286"/>
            <a:ext cx="557164" cy="338369"/>
          </a:xfrm>
          <a:prstGeom prst="straightConnector1">
            <a:avLst/>
          </a:prstGeom>
          <a:ln w="38100">
            <a:solidFill>
              <a:srgbClr val="0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036895-E6E8-9149-B600-638B6B06A29B}"/>
                  </a:ext>
                </a:extLst>
              </p:cNvPr>
              <p:cNvSpPr txBox="1"/>
              <p:nvPr/>
            </p:nvSpPr>
            <p:spPr>
              <a:xfrm>
                <a:off x="3197640" y="3242707"/>
                <a:ext cx="453401" cy="492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036895-E6E8-9149-B600-638B6B06A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640" y="3242707"/>
                <a:ext cx="453401" cy="492663"/>
              </a:xfrm>
              <a:prstGeom prst="rect">
                <a:avLst/>
              </a:prstGeom>
              <a:blipFill>
                <a:blip r:embed="rId5"/>
                <a:stretch>
                  <a:fillRect l="-5405" r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8ED8436E-CA93-0EAD-6988-4660D4A39756}"/>
              </a:ext>
            </a:extLst>
          </p:cNvPr>
          <p:cNvSpPr/>
          <p:nvPr/>
        </p:nvSpPr>
        <p:spPr>
          <a:xfrm>
            <a:off x="3081458" y="3321220"/>
            <a:ext cx="146369" cy="146369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B17D057-C609-E8A8-E8FD-31C682003E74}"/>
              </a:ext>
            </a:extLst>
          </p:cNvPr>
          <p:cNvGraphicFramePr>
            <a:graphicFrameLocks noGrp="1"/>
          </p:cNvGraphicFramePr>
          <p:nvPr/>
        </p:nvGraphicFramePr>
        <p:xfrm>
          <a:off x="1302693" y="5089780"/>
          <a:ext cx="383790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471">
                  <a:extLst>
                    <a:ext uri="{9D8B030D-6E8A-4147-A177-3AD203B41FA5}">
                      <a16:colId xmlns:a16="http://schemas.microsoft.com/office/drawing/2014/main" val="2214848338"/>
                    </a:ext>
                  </a:extLst>
                </a:gridCol>
                <a:gridCol w="892345">
                  <a:extLst>
                    <a:ext uri="{9D8B030D-6E8A-4147-A177-3AD203B41FA5}">
                      <a16:colId xmlns:a16="http://schemas.microsoft.com/office/drawing/2014/main" val="2661832152"/>
                    </a:ext>
                  </a:extLst>
                </a:gridCol>
                <a:gridCol w="1066936">
                  <a:extLst>
                    <a:ext uri="{9D8B030D-6E8A-4147-A177-3AD203B41FA5}">
                      <a16:colId xmlns:a16="http://schemas.microsoft.com/office/drawing/2014/main" val="96945634"/>
                    </a:ext>
                  </a:extLst>
                </a:gridCol>
                <a:gridCol w="834149">
                  <a:extLst>
                    <a:ext uri="{9D8B030D-6E8A-4147-A177-3AD203B41FA5}">
                      <a16:colId xmlns:a16="http://schemas.microsoft.com/office/drawing/2014/main" val="2380480809"/>
                    </a:ext>
                  </a:extLst>
                </a:gridCol>
              </a:tblGrid>
              <a:tr h="3358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Income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Rent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Savings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Debt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766240"/>
                  </a:ext>
                </a:extLst>
              </a:tr>
              <a:tr h="3358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$2,000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$1,500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5"/>
                          </a:solidFill>
                        </a:rPr>
                        <a:t>$6,000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$850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183786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14CA29A-898B-2708-C22C-AE1A386D6153}"/>
                  </a:ext>
                </a:extLst>
              </p:cNvPr>
              <p:cNvSpPr txBox="1"/>
              <p:nvPr/>
            </p:nvSpPr>
            <p:spPr>
              <a:xfrm>
                <a:off x="822392" y="5186642"/>
                <a:ext cx="5468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14CA29A-898B-2708-C22C-AE1A386D6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92" y="5186642"/>
                <a:ext cx="54684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8DA9F9C-6DD2-0C7D-92DE-0AED5F5D952F}"/>
              </a:ext>
            </a:extLst>
          </p:cNvPr>
          <p:cNvSpPr txBox="1"/>
          <p:nvPr/>
        </p:nvSpPr>
        <p:spPr>
          <a:xfrm>
            <a:off x="1052168" y="1233755"/>
            <a:ext cx="433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Counterfactual Example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E5B4BD-F956-CC21-D98C-C88EE349E0EC}"/>
              </a:ext>
            </a:extLst>
          </p:cNvPr>
          <p:cNvSpPr txBox="1"/>
          <p:nvPr/>
        </p:nvSpPr>
        <p:spPr>
          <a:xfrm>
            <a:off x="5909043" y="1228713"/>
            <a:ext cx="433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Counterfactual Region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3CC845F-170B-E605-F554-0353D2CA1FB4}"/>
              </a:ext>
            </a:extLst>
          </p:cNvPr>
          <p:cNvGrpSpPr/>
          <p:nvPr/>
        </p:nvGrpSpPr>
        <p:grpSpPr>
          <a:xfrm>
            <a:off x="6560337" y="1685851"/>
            <a:ext cx="3047885" cy="3064182"/>
            <a:chOff x="6560337" y="1685851"/>
            <a:chExt cx="3047885" cy="3064182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6BF2284-BE59-98D9-F28A-FCF3AE19B6FE}"/>
                </a:ext>
              </a:extLst>
            </p:cNvPr>
            <p:cNvSpPr/>
            <p:nvPr/>
          </p:nvSpPr>
          <p:spPr>
            <a:xfrm>
              <a:off x="6560443" y="1685851"/>
              <a:ext cx="3047779" cy="3064182"/>
            </a:xfrm>
            <a:custGeom>
              <a:avLst/>
              <a:gdLst>
                <a:gd name="connsiteX0" fmla="*/ 0 w 3047779"/>
                <a:gd name="connsiteY0" fmla="*/ 0 h 3064182"/>
                <a:gd name="connsiteX1" fmla="*/ 3047780 w 3047779"/>
                <a:gd name="connsiteY1" fmla="*/ 0 h 3064182"/>
                <a:gd name="connsiteX2" fmla="*/ 3047780 w 3047779"/>
                <a:gd name="connsiteY2" fmla="*/ 3064182 h 3064182"/>
                <a:gd name="connsiteX3" fmla="*/ 0 w 3047779"/>
                <a:gd name="connsiteY3" fmla="*/ 3064182 h 306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7779" h="3064182">
                  <a:moveTo>
                    <a:pt x="0" y="0"/>
                  </a:moveTo>
                  <a:lnTo>
                    <a:pt x="3047780" y="0"/>
                  </a:lnTo>
                  <a:lnTo>
                    <a:pt x="3047780" y="3064182"/>
                  </a:lnTo>
                  <a:lnTo>
                    <a:pt x="0" y="3064182"/>
                  </a:lnTo>
                  <a:close/>
                </a:path>
              </a:pathLst>
            </a:custGeom>
            <a:solidFill>
              <a:srgbClr val="F7C9D0"/>
            </a:solidFill>
            <a:ln w="105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F49D058-7064-9E39-38D4-FAE59BF67E29}"/>
                </a:ext>
              </a:extLst>
            </p:cNvPr>
            <p:cNvSpPr/>
            <p:nvPr/>
          </p:nvSpPr>
          <p:spPr>
            <a:xfrm>
              <a:off x="6560337" y="2716068"/>
              <a:ext cx="3047885" cy="2033965"/>
            </a:xfrm>
            <a:custGeom>
              <a:avLst/>
              <a:gdLst>
                <a:gd name="connsiteX0" fmla="*/ 3039526 w 3047885"/>
                <a:gd name="connsiteY0" fmla="*/ 273238 h 2033965"/>
                <a:gd name="connsiteX1" fmla="*/ 1242182 w 3047885"/>
                <a:gd name="connsiteY1" fmla="*/ 31955 h 2033965"/>
                <a:gd name="connsiteX2" fmla="*/ 924599 w 3047885"/>
                <a:gd name="connsiteY2" fmla="*/ 590715 h 2033965"/>
                <a:gd name="connsiteX3" fmla="*/ 745436 w 3047885"/>
                <a:gd name="connsiteY3" fmla="*/ 1329590 h 2033965"/>
                <a:gd name="connsiteX4" fmla="*/ 8360 w 3047885"/>
                <a:gd name="connsiteY4" fmla="*/ 1765697 h 2033965"/>
                <a:gd name="connsiteX5" fmla="*/ 0 w 3047885"/>
                <a:gd name="connsiteY5" fmla="*/ 1800408 h 2033965"/>
                <a:gd name="connsiteX6" fmla="*/ 0 w 3047885"/>
                <a:gd name="connsiteY6" fmla="*/ 2033965 h 2033965"/>
                <a:gd name="connsiteX7" fmla="*/ 3047886 w 3047885"/>
                <a:gd name="connsiteY7" fmla="*/ 2033965 h 2033965"/>
                <a:gd name="connsiteX8" fmla="*/ 3047886 w 3047885"/>
                <a:gd name="connsiteY8" fmla="*/ 272285 h 2033965"/>
                <a:gd name="connsiteX9" fmla="*/ 3039526 w 3047885"/>
                <a:gd name="connsiteY9" fmla="*/ 273238 h 2033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47885" h="2033965">
                  <a:moveTo>
                    <a:pt x="3039526" y="273238"/>
                  </a:moveTo>
                  <a:cubicBezTo>
                    <a:pt x="2121805" y="447744"/>
                    <a:pt x="1769406" y="-140223"/>
                    <a:pt x="1242182" y="31955"/>
                  </a:cubicBezTo>
                  <a:cubicBezTo>
                    <a:pt x="1088735" y="97567"/>
                    <a:pt x="938462" y="358639"/>
                    <a:pt x="924599" y="590715"/>
                  </a:cubicBezTo>
                  <a:cubicBezTo>
                    <a:pt x="914017" y="782259"/>
                    <a:pt x="1362612" y="1218050"/>
                    <a:pt x="745436" y="1329590"/>
                  </a:cubicBezTo>
                  <a:cubicBezTo>
                    <a:pt x="350495" y="1421976"/>
                    <a:pt x="95243" y="1618176"/>
                    <a:pt x="8360" y="1765697"/>
                  </a:cubicBezTo>
                  <a:lnTo>
                    <a:pt x="0" y="1800408"/>
                  </a:lnTo>
                  <a:lnTo>
                    <a:pt x="0" y="2033965"/>
                  </a:lnTo>
                  <a:lnTo>
                    <a:pt x="3047886" y="2033965"/>
                  </a:lnTo>
                  <a:lnTo>
                    <a:pt x="3047886" y="272285"/>
                  </a:lnTo>
                  <a:lnTo>
                    <a:pt x="3039526" y="273238"/>
                  </a:lnTo>
                  <a:close/>
                </a:path>
              </a:pathLst>
            </a:custGeom>
            <a:solidFill>
              <a:srgbClr val="9DC5E9"/>
            </a:solidFill>
            <a:ln w="105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E438E63-19AF-26EE-F079-B6AC7E57713C}"/>
                </a:ext>
              </a:extLst>
            </p:cNvPr>
            <p:cNvSpPr/>
            <p:nvPr/>
          </p:nvSpPr>
          <p:spPr>
            <a:xfrm>
              <a:off x="6568697" y="2716068"/>
              <a:ext cx="3031165" cy="1765697"/>
            </a:xfrm>
            <a:custGeom>
              <a:avLst/>
              <a:gdLst>
                <a:gd name="connsiteX0" fmla="*/ 3031165 w 3031165"/>
                <a:gd name="connsiteY0" fmla="*/ 273238 h 1765697"/>
                <a:gd name="connsiteX1" fmla="*/ 1233822 w 3031165"/>
                <a:gd name="connsiteY1" fmla="*/ 31955 h 1765697"/>
                <a:gd name="connsiteX2" fmla="*/ 916239 w 3031165"/>
                <a:gd name="connsiteY2" fmla="*/ 590715 h 1765697"/>
                <a:gd name="connsiteX3" fmla="*/ 737076 w 3031165"/>
                <a:gd name="connsiteY3" fmla="*/ 1329590 h 1765697"/>
                <a:gd name="connsiteX4" fmla="*/ 0 w 3031165"/>
                <a:gd name="connsiteY4" fmla="*/ 1765697 h 176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1165" h="1765697">
                  <a:moveTo>
                    <a:pt x="3031165" y="273238"/>
                  </a:moveTo>
                  <a:cubicBezTo>
                    <a:pt x="2113445" y="447744"/>
                    <a:pt x="1761045" y="-140223"/>
                    <a:pt x="1233822" y="31955"/>
                  </a:cubicBezTo>
                  <a:cubicBezTo>
                    <a:pt x="1080375" y="97567"/>
                    <a:pt x="930102" y="358639"/>
                    <a:pt x="916239" y="590715"/>
                  </a:cubicBezTo>
                  <a:cubicBezTo>
                    <a:pt x="905656" y="782259"/>
                    <a:pt x="1354251" y="1218050"/>
                    <a:pt x="737076" y="1329590"/>
                  </a:cubicBezTo>
                  <a:cubicBezTo>
                    <a:pt x="342134" y="1421976"/>
                    <a:pt x="86883" y="1618176"/>
                    <a:pt x="0" y="1765697"/>
                  </a:cubicBezTo>
                </a:path>
              </a:pathLst>
            </a:custGeom>
            <a:noFill/>
            <a:ln w="7913" cap="flat">
              <a:solidFill>
                <a:srgbClr val="000000"/>
              </a:solidFill>
              <a:custDash>
                <a:ds d="0" sp="0"/>
                <a:ds d="300000" sp="15000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03A554D-2BAE-448E-1F49-38005978F926}"/>
                </a:ext>
              </a:extLst>
            </p:cNvPr>
            <p:cNvSpPr/>
            <p:nvPr/>
          </p:nvSpPr>
          <p:spPr>
            <a:xfrm>
              <a:off x="6560443" y="1685851"/>
              <a:ext cx="3047779" cy="3064182"/>
            </a:xfrm>
            <a:custGeom>
              <a:avLst/>
              <a:gdLst>
                <a:gd name="connsiteX0" fmla="*/ 0 w 3047779"/>
                <a:gd name="connsiteY0" fmla="*/ 0 h 3064182"/>
                <a:gd name="connsiteX1" fmla="*/ 3047780 w 3047779"/>
                <a:gd name="connsiteY1" fmla="*/ 0 h 3064182"/>
                <a:gd name="connsiteX2" fmla="*/ 3047780 w 3047779"/>
                <a:gd name="connsiteY2" fmla="*/ 3064182 h 3064182"/>
                <a:gd name="connsiteX3" fmla="*/ 0 w 3047779"/>
                <a:gd name="connsiteY3" fmla="*/ 3064182 h 306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7779" h="3064182">
                  <a:moveTo>
                    <a:pt x="0" y="0"/>
                  </a:moveTo>
                  <a:lnTo>
                    <a:pt x="3047780" y="0"/>
                  </a:lnTo>
                  <a:lnTo>
                    <a:pt x="3047780" y="3064182"/>
                  </a:lnTo>
                  <a:lnTo>
                    <a:pt x="0" y="3064182"/>
                  </a:lnTo>
                  <a:close/>
                </a:path>
              </a:pathLst>
            </a:custGeom>
            <a:noFill/>
            <a:ln w="2110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FCD29A3-FD56-851D-D869-099F57278BD2}"/>
              </a:ext>
            </a:extLst>
          </p:cNvPr>
          <p:cNvSpPr/>
          <p:nvPr/>
        </p:nvSpPr>
        <p:spPr>
          <a:xfrm>
            <a:off x="7642076" y="3046028"/>
            <a:ext cx="1431578" cy="163059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735AC4F-C273-261F-D020-3F26398826B8}"/>
                  </a:ext>
                </a:extLst>
              </p:cNvPr>
              <p:cNvSpPr txBox="1"/>
              <p:nvPr/>
            </p:nvSpPr>
            <p:spPr>
              <a:xfrm>
                <a:off x="7265797" y="2403075"/>
                <a:ext cx="453401" cy="492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735AC4F-C273-261F-D020-3F2639882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797" y="2403075"/>
                <a:ext cx="453401" cy="492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8C747C27-73A3-B7E8-9B9A-7BE5D382D64E}"/>
              </a:ext>
            </a:extLst>
          </p:cNvPr>
          <p:cNvSpPr/>
          <p:nvPr/>
        </p:nvSpPr>
        <p:spPr>
          <a:xfrm>
            <a:off x="7282639" y="2869263"/>
            <a:ext cx="146370" cy="14637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094DD6F-4F1C-77C9-93B9-66C6A6B6543A}"/>
              </a:ext>
            </a:extLst>
          </p:cNvPr>
          <p:cNvSpPr/>
          <p:nvPr/>
        </p:nvSpPr>
        <p:spPr>
          <a:xfrm>
            <a:off x="7847474" y="3114420"/>
            <a:ext cx="146370" cy="14637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78D2E0B-01CE-135B-07E9-3E535DD0AEDE}"/>
                  </a:ext>
                </a:extLst>
              </p:cNvPr>
              <p:cNvSpPr txBox="1"/>
              <p:nvPr/>
            </p:nvSpPr>
            <p:spPr>
              <a:xfrm>
                <a:off x="8668925" y="2994198"/>
                <a:ext cx="453401" cy="43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78D2E0B-01CE-135B-07E9-3E535DD0A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8925" y="2994198"/>
                <a:ext cx="453401" cy="430028"/>
              </a:xfrm>
              <a:prstGeom prst="rect">
                <a:avLst/>
              </a:prstGeom>
              <a:blipFill>
                <a:blip r:embed="rId8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DEA1BE-D529-1B6D-E919-ACCA250A10FD}"/>
                  </a:ext>
                </a:extLst>
              </p:cNvPr>
              <p:cNvSpPr txBox="1"/>
              <p:nvPr/>
            </p:nvSpPr>
            <p:spPr>
              <a:xfrm>
                <a:off x="6104760" y="5034545"/>
                <a:ext cx="3837901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dirty="0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4400</m:t>
                              </m:r>
                              <m:r>
                                <a:rPr lang="en-US" sz="2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 1000  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5500</m:t>
                              </m:r>
                              <m:r>
                                <a:rPr lang="en-US" sz="2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 775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4750</m:t>
                              </m:r>
                              <m:r>
                                <a:rPr lang="en-US" sz="2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 1625  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8700</m:t>
                              </m:r>
                              <m:r>
                                <a:rPr lang="en-US" sz="2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  925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DEA1BE-D529-1B6D-E919-ACCA250A1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760" y="5034545"/>
                <a:ext cx="3837901" cy="9161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5D02849C-78C1-6255-CE04-4A64C6813754}"/>
              </a:ext>
            </a:extLst>
          </p:cNvPr>
          <p:cNvSpPr txBox="1"/>
          <p:nvPr/>
        </p:nvSpPr>
        <p:spPr>
          <a:xfrm>
            <a:off x="6214040" y="4859688"/>
            <a:ext cx="15715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Income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BA027F-D9A2-4B9D-07D1-C0E368ADD75E}"/>
              </a:ext>
            </a:extLst>
          </p:cNvPr>
          <p:cNvSpPr txBox="1"/>
          <p:nvPr/>
        </p:nvSpPr>
        <p:spPr>
          <a:xfrm>
            <a:off x="7503969" y="4859688"/>
            <a:ext cx="10164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6E2913-0B4F-5415-9ECB-5E6849250208}"/>
              </a:ext>
            </a:extLst>
          </p:cNvPr>
          <p:cNvSpPr txBox="1"/>
          <p:nvPr/>
        </p:nvSpPr>
        <p:spPr>
          <a:xfrm>
            <a:off x="8299897" y="4859688"/>
            <a:ext cx="8633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Sav.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FC1323-C01E-6544-09D7-CB096FC8B7AB}"/>
              </a:ext>
            </a:extLst>
          </p:cNvPr>
          <p:cNvSpPr txBox="1"/>
          <p:nvPr/>
        </p:nvSpPr>
        <p:spPr>
          <a:xfrm>
            <a:off x="9014022" y="4859688"/>
            <a:ext cx="10164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Debt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85B45F-8946-676E-44B7-7DEA4F78DA82}"/>
              </a:ext>
            </a:extLst>
          </p:cNvPr>
          <p:cNvSpPr txBox="1"/>
          <p:nvPr/>
        </p:nvSpPr>
        <p:spPr>
          <a:xfrm>
            <a:off x="9847411" y="5113688"/>
            <a:ext cx="1744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min bound</a:t>
            </a:r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A33050BD-6EE6-8220-B5E0-4867805062A2}"/>
              </a:ext>
            </a:extLst>
          </p:cNvPr>
          <p:cNvSpPr/>
          <p:nvPr/>
        </p:nvSpPr>
        <p:spPr>
          <a:xfrm rot="10800000">
            <a:off x="9629796" y="5204417"/>
            <a:ext cx="279582" cy="235751"/>
          </a:xfrm>
          <a:prstGeom prst="leftBrac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675F1C9C-6752-E618-5496-BBAE269E9ACB}"/>
              </a:ext>
            </a:extLst>
          </p:cNvPr>
          <p:cNvSpPr/>
          <p:nvPr/>
        </p:nvSpPr>
        <p:spPr>
          <a:xfrm rot="10800000">
            <a:off x="9629796" y="5540197"/>
            <a:ext cx="279582" cy="259611"/>
          </a:xfrm>
          <a:prstGeom prst="leftBrac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DA761BB-47BF-485C-BE4E-010D23B8A7F7}"/>
                  </a:ext>
                </a:extLst>
              </p:cNvPr>
              <p:cNvSpPr txBox="1"/>
              <p:nvPr/>
            </p:nvSpPr>
            <p:spPr>
              <a:xfrm>
                <a:off x="7028001" y="6000277"/>
                <a:ext cx="31353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$5,500≤</m:t>
                    </m:r>
                    <m:r>
                      <a:rPr lang="en-US" b="0" i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𝑠𝑎𝑣𝑖𝑛𝑔𝑠</m:t>
                    </m:r>
                    <m:r>
                      <a:rPr lang="en-US" b="0" i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≤$8,70</m:t>
                    </m:r>
                  </m:oMath>
                </a14:m>
                <a:r>
                  <a:rPr lang="en-US" dirty="0">
                    <a:solidFill>
                      <a:srgbClr val="FF6600"/>
                    </a:solidFill>
                  </a:rPr>
                  <a:t>0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DA761BB-47BF-485C-BE4E-010D23B8A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001" y="6000277"/>
                <a:ext cx="3135311" cy="369332"/>
              </a:xfrm>
              <a:prstGeom prst="rect">
                <a:avLst/>
              </a:prstGeom>
              <a:blipFill>
                <a:blip r:embed="rId10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Left Brace 30">
            <a:extLst>
              <a:ext uri="{FF2B5EF4-FFF2-40B4-BE49-F238E27FC236}">
                <a16:creationId xmlns:a16="http://schemas.microsoft.com/office/drawing/2014/main" id="{9888BA8F-92D1-DEBA-FA91-EE750CEF6193}"/>
              </a:ext>
            </a:extLst>
          </p:cNvPr>
          <p:cNvSpPr/>
          <p:nvPr/>
        </p:nvSpPr>
        <p:spPr>
          <a:xfrm rot="16200000">
            <a:off x="8433166" y="5681787"/>
            <a:ext cx="198197" cy="554173"/>
          </a:xfrm>
          <a:prstGeom prst="leftBrac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09F8DC5-DBDC-F044-4822-414ACD24EE53}"/>
                  </a:ext>
                </a:extLst>
              </p:cNvPr>
              <p:cNvSpPr txBox="1"/>
              <p:nvPr/>
            </p:nvSpPr>
            <p:spPr>
              <a:xfrm>
                <a:off x="5558702" y="5199331"/>
                <a:ext cx="99994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32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09F8DC5-DBDC-F044-4822-414ACD24E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702" y="5199331"/>
                <a:ext cx="999947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0DE0C6F5-ADF9-0C86-954D-6F0566F6204A}"/>
              </a:ext>
            </a:extLst>
          </p:cNvPr>
          <p:cNvSpPr txBox="1"/>
          <p:nvPr/>
        </p:nvSpPr>
        <p:spPr>
          <a:xfrm>
            <a:off x="9847411" y="5497716"/>
            <a:ext cx="1744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max bound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AC36212-5CDE-9992-0C3D-CFB380659B0E}"/>
              </a:ext>
            </a:extLst>
          </p:cNvPr>
          <p:cNvSpPr/>
          <p:nvPr/>
        </p:nvSpPr>
        <p:spPr>
          <a:xfrm>
            <a:off x="8361504" y="3861325"/>
            <a:ext cx="146370" cy="14637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91A2454-D71A-C6ED-35A7-D59DB807CB66}"/>
              </a:ext>
            </a:extLst>
          </p:cNvPr>
          <p:cNvSpPr/>
          <p:nvPr/>
        </p:nvSpPr>
        <p:spPr>
          <a:xfrm>
            <a:off x="7920659" y="4424976"/>
            <a:ext cx="146370" cy="14637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E4D4AF6-74B8-6903-B5AA-20126C56A509}"/>
              </a:ext>
            </a:extLst>
          </p:cNvPr>
          <p:cNvCxnSpPr>
            <a:cxnSpLocks/>
            <a:stCxn id="19" idx="5"/>
            <a:endCxn id="20" idx="1"/>
          </p:cNvCxnSpPr>
          <p:nvPr/>
        </p:nvCxnSpPr>
        <p:spPr>
          <a:xfrm>
            <a:off x="7407574" y="2994198"/>
            <a:ext cx="461335" cy="141657"/>
          </a:xfrm>
          <a:prstGeom prst="straightConnector1">
            <a:avLst/>
          </a:prstGeom>
          <a:ln w="38100">
            <a:solidFill>
              <a:srgbClr val="0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7B44CA2-2A81-A6C2-FAF3-06CB275C276C}"/>
              </a:ext>
            </a:extLst>
          </p:cNvPr>
          <p:cNvCxnSpPr>
            <a:cxnSpLocks/>
            <a:stCxn id="19" idx="5"/>
            <a:endCxn id="34" idx="1"/>
          </p:cNvCxnSpPr>
          <p:nvPr/>
        </p:nvCxnSpPr>
        <p:spPr>
          <a:xfrm>
            <a:off x="7407574" y="2994198"/>
            <a:ext cx="975365" cy="888562"/>
          </a:xfrm>
          <a:prstGeom prst="straightConnector1">
            <a:avLst/>
          </a:prstGeom>
          <a:ln w="38100">
            <a:solidFill>
              <a:srgbClr val="0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4614CA6-91F2-BC75-ECCA-AE0382D87B9E}"/>
              </a:ext>
            </a:extLst>
          </p:cNvPr>
          <p:cNvCxnSpPr>
            <a:cxnSpLocks/>
            <a:stCxn id="19" idx="5"/>
            <a:endCxn id="35" idx="1"/>
          </p:cNvCxnSpPr>
          <p:nvPr/>
        </p:nvCxnSpPr>
        <p:spPr>
          <a:xfrm>
            <a:off x="7407574" y="2994198"/>
            <a:ext cx="534520" cy="1452213"/>
          </a:xfrm>
          <a:prstGeom prst="straightConnector1">
            <a:avLst/>
          </a:prstGeom>
          <a:ln w="38100">
            <a:solidFill>
              <a:srgbClr val="0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74135A7C-1871-7ED9-21A4-220EDD936F89}"/>
              </a:ext>
            </a:extLst>
          </p:cNvPr>
          <p:cNvGrpSpPr/>
          <p:nvPr/>
        </p:nvGrpSpPr>
        <p:grpSpPr>
          <a:xfrm>
            <a:off x="126952" y="2882537"/>
            <a:ext cx="1377489" cy="812246"/>
            <a:chOff x="126952" y="2882537"/>
            <a:chExt cx="1377489" cy="8122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E262DE-31D2-A3D7-A146-A4A0AE644131}"/>
                </a:ext>
              </a:extLst>
            </p:cNvPr>
            <p:cNvSpPr/>
            <p:nvPr/>
          </p:nvSpPr>
          <p:spPr>
            <a:xfrm>
              <a:off x="126952" y="2882537"/>
              <a:ext cx="1360647" cy="810975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E041995-3148-4866-6DEE-6168CF4BCEBD}"/>
                </a:ext>
              </a:extLst>
            </p:cNvPr>
            <p:cNvSpPr txBox="1"/>
            <p:nvPr/>
          </p:nvSpPr>
          <p:spPr>
            <a:xfrm>
              <a:off x="452730" y="2883808"/>
              <a:ext cx="10517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Reject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789DCC5-A486-AC1E-9F69-4DEABD58D6C8}"/>
                </a:ext>
              </a:extLst>
            </p:cNvPr>
            <p:cNvSpPr/>
            <p:nvPr/>
          </p:nvSpPr>
          <p:spPr>
            <a:xfrm>
              <a:off x="209504" y="2988727"/>
              <a:ext cx="231270" cy="231270"/>
            </a:xfrm>
            <a:prstGeom prst="rect">
              <a:avLst/>
            </a:prstGeom>
            <a:solidFill>
              <a:srgbClr val="F7C9D0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B381C19-2A3D-2062-46C5-E740F4C042AF}"/>
                </a:ext>
              </a:extLst>
            </p:cNvPr>
            <p:cNvSpPr txBox="1"/>
            <p:nvPr/>
          </p:nvSpPr>
          <p:spPr>
            <a:xfrm>
              <a:off x="473750" y="3294673"/>
              <a:ext cx="1013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Accept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F43CD49-9C0C-3B73-A62F-8FA79FAA1109}"/>
                </a:ext>
              </a:extLst>
            </p:cNvPr>
            <p:cNvSpPr/>
            <p:nvPr/>
          </p:nvSpPr>
          <p:spPr>
            <a:xfrm>
              <a:off x="209504" y="3399592"/>
              <a:ext cx="231270" cy="231270"/>
            </a:xfrm>
            <a:prstGeom prst="rect">
              <a:avLst/>
            </a:prstGeom>
            <a:solidFill>
              <a:srgbClr val="9DC5E9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B0C12D1B-66D7-4463-2CEF-4FCD755EA444}"/>
              </a:ext>
            </a:extLst>
          </p:cNvPr>
          <p:cNvSpPr txBox="1"/>
          <p:nvPr/>
        </p:nvSpPr>
        <p:spPr>
          <a:xfrm>
            <a:off x="1302693" y="4755009"/>
            <a:ext cx="38379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ACCEPTED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E2CB0DC-D938-AD47-4346-E0AFCB2D44BF}"/>
              </a:ext>
            </a:extLst>
          </p:cNvPr>
          <p:cNvSpPr txBox="1"/>
          <p:nvPr/>
        </p:nvSpPr>
        <p:spPr>
          <a:xfrm>
            <a:off x="10340666" y="2850307"/>
            <a:ext cx="17441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Simple-</a:t>
            </a:r>
            <a:r>
              <a:rPr lang="en-US" sz="2400" dirty="0" err="1"/>
              <a:t>ish</a:t>
            </a:r>
            <a:endParaRPr lang="en-US" sz="24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5622840-2FE8-4F0B-3B19-1CFE56224AF1}"/>
              </a:ext>
            </a:extLst>
          </p:cNvPr>
          <p:cNvSpPr txBox="1"/>
          <p:nvPr/>
        </p:nvSpPr>
        <p:spPr>
          <a:xfrm>
            <a:off x="10378378" y="3307261"/>
            <a:ext cx="16917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Flexible</a:t>
            </a:r>
          </a:p>
        </p:txBody>
      </p:sp>
      <p:pic>
        <p:nvPicPr>
          <p:cNvPr id="16" name="Picture 15" descr="A white check mark in a green circle&#10;&#10;Description automatically generated">
            <a:extLst>
              <a:ext uri="{FF2B5EF4-FFF2-40B4-BE49-F238E27FC236}">
                <a16:creationId xmlns:a16="http://schemas.microsoft.com/office/drawing/2014/main" id="{36DF0311-6B32-924C-BA4C-B1EE36BC0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7120" y="2899365"/>
            <a:ext cx="363547" cy="36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1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8" grpId="0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  <p:bldP spid="30" grpId="0"/>
      <p:bldP spid="31" grpId="0" animBg="1"/>
      <p:bldP spid="32" grpId="0"/>
      <p:bldP spid="33" grpId="0"/>
      <p:bldP spid="34" grpId="0" animBg="1"/>
      <p:bldP spid="35" grpId="0" animBg="1"/>
      <p:bldP spid="58" grpId="0"/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5A7786-140F-4960-EA7F-5B8E8C20D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740" y="2514600"/>
            <a:ext cx="6856520" cy="1828800"/>
          </a:xfrm>
        </p:spPr>
        <p:txBody>
          <a:bodyPr/>
          <a:lstStyle/>
          <a:p>
            <a:r>
              <a:rPr lang="en-US" dirty="0"/>
              <a:t>Are they useful to real users?</a:t>
            </a:r>
          </a:p>
          <a:p>
            <a:r>
              <a:rPr lang="en-US" dirty="0"/>
              <a:t>How do we present them?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80D4DD-3325-931F-9013-23420C4E92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018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10FF33-0312-CD0B-AA66-A9D3A25B9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535" y="2864251"/>
            <a:ext cx="7808930" cy="11901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Georgia" panose="02040502050405020303" pitchFamily="18" charset="0"/>
              </a:rPr>
              <a:t>“Currently, new ‘</a:t>
            </a:r>
            <a:r>
              <a:rPr lang="en-US" sz="1600" dirty="0">
                <a:highlight>
                  <a:srgbClr val="FFFF00"/>
                </a:highlight>
                <a:latin typeface="Georgia" panose="02040502050405020303" pitchFamily="18" charset="0"/>
              </a:rPr>
              <a:t>explainable’ systems often begin with an assertion </a:t>
            </a:r>
            <a:r>
              <a:rPr lang="en-US" sz="1600" dirty="0">
                <a:latin typeface="Georgia" panose="02040502050405020303" pitchFamily="18" charset="0"/>
              </a:rPr>
              <a:t>about what makes for a good explanation … and </a:t>
            </a:r>
            <a:r>
              <a:rPr lang="en-US" sz="1600" dirty="0">
                <a:highlight>
                  <a:srgbClr val="FFFF00"/>
                </a:highlight>
                <a:latin typeface="Georgia" panose="02040502050405020303" pitchFamily="18" charset="0"/>
              </a:rPr>
              <a:t>end with a computational architecture</a:t>
            </a:r>
            <a:r>
              <a:rPr lang="en-US" sz="1600" dirty="0">
                <a:latin typeface="Georgia" panose="02040502050405020303" pitchFamily="18" charset="0"/>
              </a:rPr>
              <a:t>… </a:t>
            </a:r>
            <a:r>
              <a:rPr lang="en-US" sz="1600" dirty="0">
                <a:highlight>
                  <a:srgbClr val="FFFF00"/>
                </a:highlight>
                <a:latin typeface="Georgia" panose="02040502050405020303" pitchFamily="18" charset="0"/>
              </a:rPr>
              <a:t>without ever providing evidence</a:t>
            </a:r>
            <a:r>
              <a:rPr lang="en-US" sz="1600" dirty="0">
                <a:latin typeface="Georgia" panose="02040502050405020303" pitchFamily="18" charset="0"/>
              </a:rPr>
              <a:t> either </a:t>
            </a:r>
            <a:r>
              <a:rPr lang="en-US" sz="1600" dirty="0">
                <a:highlight>
                  <a:srgbClr val="FFFF00"/>
                </a:highlight>
                <a:latin typeface="Georgia" panose="02040502050405020303" pitchFamily="18" charset="0"/>
              </a:rPr>
              <a:t>that the idea was justified</a:t>
            </a:r>
            <a:r>
              <a:rPr lang="en-US" sz="1600" dirty="0">
                <a:latin typeface="Georgia" panose="02040502050405020303" pitchFamily="18" charset="0"/>
              </a:rPr>
              <a:t>, or that the resulting system is effective”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Georgia" panose="02040502050405020303" pitchFamily="18" charset="0"/>
              </a:rPr>
              <a:t>-Mueller 2021</a:t>
            </a:r>
            <a:r>
              <a:rPr lang="en-US" sz="1600" baseline="30000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[7]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FF7793-B408-A683-56E6-B22787235B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1D4CADD3-8F00-AC85-E2EF-185CA081EA0A}"/>
              </a:ext>
            </a:extLst>
          </p:cNvPr>
          <p:cNvSpPr txBox="1">
            <a:spLocks/>
          </p:cNvSpPr>
          <p:nvPr/>
        </p:nvSpPr>
        <p:spPr>
          <a:xfrm>
            <a:off x="2286785" y="1621894"/>
            <a:ext cx="7618430" cy="879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Arial" panose="020B0604020202020204" pitchFamily="34" charset="0"/>
              <a:buNone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Georgia" panose="02040502050405020303" pitchFamily="18" charset="0"/>
              </a:rPr>
              <a:t>“most work in explainable artificial intelligence </a:t>
            </a:r>
            <a:r>
              <a:rPr lang="en-US" sz="1600" dirty="0">
                <a:highlight>
                  <a:srgbClr val="FFFF00"/>
                </a:highlight>
                <a:latin typeface="Georgia" panose="02040502050405020303" pitchFamily="18" charset="0"/>
              </a:rPr>
              <a:t>uses only the researchers’ intuition </a:t>
            </a:r>
            <a:r>
              <a:rPr lang="en-US" sz="1600" dirty="0">
                <a:latin typeface="Georgia" panose="02040502050405020303" pitchFamily="18" charset="0"/>
              </a:rPr>
              <a:t>of what constitutes a ‘good’ explanation…”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Georgia" panose="02040502050405020303" pitchFamily="18" charset="0"/>
              </a:rPr>
              <a:t>-Miller 2017</a:t>
            </a:r>
            <a:r>
              <a:rPr lang="en-US" sz="1600" baseline="30000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[6]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80F34BA-0006-CF0F-9570-B72CEB13FF09}"/>
              </a:ext>
            </a:extLst>
          </p:cNvPr>
          <p:cNvSpPr txBox="1">
            <a:spLocks/>
          </p:cNvSpPr>
          <p:nvPr/>
        </p:nvSpPr>
        <p:spPr>
          <a:xfrm>
            <a:off x="2040314" y="4346816"/>
            <a:ext cx="8111373" cy="11901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Arial" panose="020B0604020202020204" pitchFamily="34" charset="0"/>
              <a:buNone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Georgia" panose="02040502050405020303" pitchFamily="18" charset="0"/>
              </a:rPr>
              <a:t>The number of papers including a user study for evaluation remains… at around 20% … </a:t>
            </a:r>
            <a:r>
              <a:rPr lang="en-US" sz="1600" b="1" dirty="0">
                <a:latin typeface="Georgia" panose="02040502050405020303" pitchFamily="18" charset="0"/>
              </a:rPr>
              <a:t>XAI methods should be extensively validated to ensure that they are reliable and useful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Georgia" panose="02040502050405020303" pitchFamily="18" charset="0"/>
              </a:rPr>
              <a:t>-</a:t>
            </a:r>
            <a:r>
              <a:rPr lang="en-US" sz="1600" dirty="0" err="1">
                <a:latin typeface="Georgia" panose="02040502050405020303" pitchFamily="18" charset="0"/>
              </a:rPr>
              <a:t>Nauta</a:t>
            </a:r>
            <a:r>
              <a:rPr lang="en-US" sz="1600" dirty="0">
                <a:latin typeface="Georgia" panose="02040502050405020303" pitchFamily="18" charset="0"/>
              </a:rPr>
              <a:t> 2023</a:t>
            </a:r>
            <a:r>
              <a:rPr lang="en-US" sz="1600" baseline="30000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[8]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D0423E5-DD6D-8057-9B33-2F9C29ADB805}"/>
              </a:ext>
            </a:extLst>
          </p:cNvPr>
          <p:cNvSpPr txBox="1">
            <a:spLocks/>
          </p:cNvSpPr>
          <p:nvPr/>
        </p:nvSpPr>
        <p:spPr>
          <a:xfrm>
            <a:off x="81306" y="4127651"/>
            <a:ext cx="12201820" cy="11901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Arial" panose="020B0604020202020204" pitchFamily="34" charset="0"/>
              <a:buNone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latin typeface="Georgia" panose="02040502050405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117FA7-8633-B165-8491-E8A3D52EDD1C}"/>
              </a:ext>
            </a:extLst>
          </p:cNvPr>
          <p:cNvSpPr txBox="1"/>
          <p:nvPr/>
        </p:nvSpPr>
        <p:spPr>
          <a:xfrm>
            <a:off x="188873" y="5854783"/>
            <a:ext cx="9962814" cy="50870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[6] Explanation in artificial intelligence: Insights from the social sciences, Artificial Intelligence 2017</a:t>
            </a:r>
          </a:p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[7] Principles of Explanation in Human-AI Systems, AAAI 2021</a:t>
            </a:r>
          </a:p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[8] From Anecdotal Evidence to Quant. Eval. Methods: A Systematic Review on Evaluating XAI, ACM Computing Surveys 2023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89F243E0-077A-4BB7-C7E4-6EA1EE5E3395}"/>
              </a:ext>
            </a:extLst>
          </p:cNvPr>
          <p:cNvSpPr txBox="1">
            <a:spLocks/>
          </p:cNvSpPr>
          <p:nvPr/>
        </p:nvSpPr>
        <p:spPr>
          <a:xfrm>
            <a:off x="1005840" y="182880"/>
            <a:ext cx="10485434" cy="5909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An Unmet Need for User Evaluation</a:t>
            </a:r>
          </a:p>
        </p:txBody>
      </p:sp>
    </p:spTree>
    <p:extLst>
      <p:ext uri="{BB962C8B-B14F-4D97-AF65-F5344CB8AC3E}">
        <p14:creationId xmlns:p14="http://schemas.microsoft.com/office/powerpoint/2010/main" val="300193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A1A2B4-45EE-412F-25DA-2372300FF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Study: Factors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5B0F53-1838-BD72-6C66-ABB3C4EBC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2751" y="2132338"/>
            <a:ext cx="5267605" cy="414985"/>
          </a:xfrm>
        </p:spPr>
        <p:txBody>
          <a:bodyPr/>
          <a:lstStyle/>
          <a:p>
            <a:pPr algn="ctr"/>
            <a:r>
              <a:rPr lang="en-US" sz="1800" cap="none" dirty="0">
                <a:solidFill>
                  <a:schemeClr val="tx2"/>
                </a:solidFill>
              </a:rPr>
              <a:t>WHAT (Explanation Style)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2080EDF-B771-443A-B3C4-877452BE60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7498" y="2168245"/>
            <a:ext cx="5138928" cy="379078"/>
          </a:xfrm>
        </p:spPr>
        <p:txBody>
          <a:bodyPr/>
          <a:lstStyle/>
          <a:p>
            <a:pPr algn="ctr"/>
            <a:r>
              <a:rPr lang="en-US" cap="none" dirty="0">
                <a:solidFill>
                  <a:schemeClr val="tx2"/>
                </a:solidFill>
              </a:rPr>
              <a:t>HOW (Explanation Presentation)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71F3288-7B04-AEBD-7939-5571DBE43194}"/>
              </a:ext>
            </a:extLst>
          </p:cNvPr>
          <p:cNvSpPr>
            <a:spLocks noGrp="1"/>
          </p:cNvSpPr>
          <p:nvPr>
            <p:ph sz="half" idx="4"/>
          </p:nvPr>
        </p:nvSpPr>
        <p:spPr>
          <a:xfrm>
            <a:off x="6763807" y="2810632"/>
            <a:ext cx="4809701" cy="2898017"/>
          </a:xfrm>
        </p:spPr>
        <p:txBody>
          <a:bodyPr/>
          <a:lstStyle/>
          <a:p>
            <a:pPr marL="182880">
              <a:lnSpc>
                <a:spcPct val="120000"/>
              </a:lnSpc>
            </a:pPr>
            <a:r>
              <a:rPr lang="en-US" dirty="0"/>
              <a:t>Numerical</a:t>
            </a:r>
          </a:p>
          <a:p>
            <a:pPr marL="182880">
              <a:lnSpc>
                <a:spcPct val="120000"/>
              </a:lnSpc>
            </a:pPr>
            <a:r>
              <a:rPr lang="en-US" dirty="0"/>
              <a:t>Natural Language</a:t>
            </a:r>
          </a:p>
          <a:p>
            <a:pPr marL="182880">
              <a:lnSpc>
                <a:spcPct val="120000"/>
              </a:lnSpc>
            </a:pPr>
            <a:r>
              <a:rPr lang="en-US" dirty="0"/>
              <a:t>Visual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4BF144-7EF4-8438-4117-D642546C0122}"/>
              </a:ext>
            </a:extLst>
          </p:cNvPr>
          <p:cNvCxnSpPr>
            <a:cxnSpLocks/>
          </p:cNvCxnSpPr>
          <p:nvPr/>
        </p:nvCxnSpPr>
        <p:spPr>
          <a:xfrm>
            <a:off x="6105427" y="2157713"/>
            <a:ext cx="0" cy="369530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49491B1-295F-937D-7263-22D280A04BC6}"/>
              </a:ext>
            </a:extLst>
          </p:cNvPr>
          <p:cNvSpPr txBox="1"/>
          <p:nvPr/>
        </p:nvSpPr>
        <p:spPr>
          <a:xfrm>
            <a:off x="448655" y="1134222"/>
            <a:ext cx="104434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Are counterfactuals useful to real users?</a:t>
            </a:r>
          </a:p>
          <a:p>
            <a:pPr algn="ctr"/>
            <a:r>
              <a:rPr lang="en-US" sz="2400" dirty="0"/>
              <a:t>How do we present them?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BC8392D-0C9E-7AB0-E884-31FED2EC4A26}"/>
              </a:ext>
            </a:extLst>
          </p:cNvPr>
          <p:cNvGrpSpPr/>
          <p:nvPr/>
        </p:nvGrpSpPr>
        <p:grpSpPr>
          <a:xfrm>
            <a:off x="484499" y="2900629"/>
            <a:ext cx="2575277" cy="2618630"/>
            <a:chOff x="1529442" y="1796337"/>
            <a:chExt cx="2945266" cy="2994849"/>
          </a:xfrm>
        </p:grpSpPr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9D60D80D-D956-C093-9B8B-FC448AEAF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29442" y="1796337"/>
              <a:ext cx="2945266" cy="299484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B616AE2B-3B23-4374-7437-FE96F979660B}"/>
                    </a:ext>
                  </a:extLst>
                </p:cNvPr>
                <p:cNvSpPr txBox="1"/>
                <p:nvPr/>
              </p:nvSpPr>
              <p:spPr>
                <a:xfrm>
                  <a:off x="2235834" y="2531404"/>
                  <a:ext cx="42487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B616AE2B-3B23-4374-7437-FE96F97966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5834" y="2531404"/>
                  <a:ext cx="42487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FA14345-FC2F-5244-6D13-727541D35987}"/>
                </a:ext>
              </a:extLst>
            </p:cNvPr>
            <p:cNvSpPr/>
            <p:nvPr/>
          </p:nvSpPr>
          <p:spPr>
            <a:xfrm>
              <a:off x="2251616" y="2968260"/>
              <a:ext cx="137160" cy="137160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7FFA4994-865A-D4AD-8F8A-FC46A56434BB}"/>
                </a:ext>
              </a:extLst>
            </p:cNvPr>
            <p:cNvCxnSpPr>
              <a:cxnSpLocks/>
              <a:stCxn id="41" idx="5"/>
              <a:endCxn id="44" idx="1"/>
            </p:cNvCxnSpPr>
            <p:nvPr/>
          </p:nvCxnSpPr>
          <p:spPr>
            <a:xfrm>
              <a:off x="2368689" y="3085333"/>
              <a:ext cx="522108" cy="317079"/>
            </a:xfrm>
            <a:prstGeom prst="straightConnector1">
              <a:avLst/>
            </a:prstGeom>
            <a:ln w="38100">
              <a:solidFill>
                <a:srgbClr val="00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B7D94BEE-2BA7-82A6-05E4-9331626278E2}"/>
                    </a:ext>
                  </a:extLst>
                </p:cNvPr>
                <p:cNvSpPr txBox="1"/>
                <p:nvPr/>
              </p:nvSpPr>
              <p:spPr>
                <a:xfrm>
                  <a:off x="2979582" y="3308752"/>
                  <a:ext cx="42487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B7D94BEE-2BA7-82A6-05E4-9331626278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582" y="3308752"/>
                  <a:ext cx="424873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6557" r="-26230" b="-134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B232E16-C695-AEA0-4924-7B96D11230EB}"/>
                </a:ext>
              </a:extLst>
            </p:cNvPr>
            <p:cNvSpPr/>
            <p:nvPr/>
          </p:nvSpPr>
          <p:spPr>
            <a:xfrm>
              <a:off x="2870710" y="3382325"/>
              <a:ext cx="137160" cy="137160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46B270E-D276-97FE-86FB-B2FBA90EB1D5}"/>
              </a:ext>
            </a:extLst>
          </p:cNvPr>
          <p:cNvSpPr txBox="1"/>
          <p:nvPr/>
        </p:nvSpPr>
        <p:spPr>
          <a:xfrm>
            <a:off x="484499" y="2638952"/>
            <a:ext cx="2575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Counterfactual Point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C4DFD16-4061-55D4-87CB-0D930AED1A10}"/>
              </a:ext>
            </a:extLst>
          </p:cNvPr>
          <p:cNvSpPr txBox="1"/>
          <p:nvPr/>
        </p:nvSpPr>
        <p:spPr>
          <a:xfrm>
            <a:off x="3147306" y="2638952"/>
            <a:ext cx="2422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Counterfactual Region</a:t>
            </a: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75638B5D-90AA-DC57-07EA-011A83681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78376" y="2896493"/>
            <a:ext cx="2575276" cy="261863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AC3404FD-FBA3-0B58-04B4-69DBA3183903}"/>
              </a:ext>
            </a:extLst>
          </p:cNvPr>
          <p:cNvSpPr/>
          <p:nvPr/>
        </p:nvSpPr>
        <p:spPr>
          <a:xfrm>
            <a:off x="4004339" y="4027411"/>
            <a:ext cx="996631" cy="87808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A1E3D90-BB45-47BA-BEDE-46C3146E8B6B}"/>
                  </a:ext>
                </a:extLst>
              </p:cNvPr>
              <p:cNvSpPr txBox="1"/>
              <p:nvPr/>
            </p:nvSpPr>
            <p:spPr>
              <a:xfrm>
                <a:off x="3696030" y="3539220"/>
                <a:ext cx="371500" cy="403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A1E3D90-BB45-47BA-BEDE-46C3146E8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030" y="3539220"/>
                <a:ext cx="371500" cy="403670"/>
              </a:xfrm>
              <a:prstGeom prst="rect">
                <a:avLst/>
              </a:prstGeom>
              <a:blipFill>
                <a:blip r:embed="rId6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id="{E8F4CF13-E0A3-534B-4341-325BB0C2C3F3}"/>
              </a:ext>
            </a:extLst>
          </p:cNvPr>
          <p:cNvSpPr/>
          <p:nvPr/>
        </p:nvSpPr>
        <p:spPr>
          <a:xfrm>
            <a:off x="3709829" y="3921197"/>
            <a:ext cx="119930" cy="11993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22EF856-8FFD-F0FE-732B-82A6D8890799}"/>
                  </a:ext>
                </a:extLst>
              </p:cNvPr>
              <p:cNvSpPr txBox="1"/>
              <p:nvPr/>
            </p:nvSpPr>
            <p:spPr>
              <a:xfrm>
                <a:off x="4678218" y="4001010"/>
                <a:ext cx="371500" cy="352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22EF856-8FFD-F0FE-732B-82A6D8890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218" y="4001010"/>
                <a:ext cx="371500" cy="352349"/>
              </a:xfrm>
              <a:prstGeom prst="rect">
                <a:avLst/>
              </a:prstGeom>
              <a:blipFill>
                <a:blip r:embed="rId7"/>
                <a:stretch>
                  <a:fillRect l="-3279" r="-11475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94FD2BB-E1D3-A856-22E9-B9E3F95A650F}"/>
              </a:ext>
            </a:extLst>
          </p:cNvPr>
          <p:cNvCxnSpPr>
            <a:cxnSpLocks/>
            <a:stCxn id="50" idx="5"/>
          </p:cNvCxnSpPr>
          <p:nvPr/>
        </p:nvCxnSpPr>
        <p:spPr>
          <a:xfrm>
            <a:off x="3812196" y="4023564"/>
            <a:ext cx="213340" cy="199487"/>
          </a:xfrm>
          <a:prstGeom prst="straightConnector1">
            <a:avLst/>
          </a:prstGeom>
          <a:ln w="38100">
            <a:solidFill>
              <a:srgbClr val="0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E8D5119-D17C-0532-BEDC-CEFB570E7D59}"/>
              </a:ext>
            </a:extLst>
          </p:cNvPr>
          <p:cNvCxnSpPr>
            <a:cxnSpLocks/>
          </p:cNvCxnSpPr>
          <p:nvPr/>
        </p:nvCxnSpPr>
        <p:spPr>
          <a:xfrm>
            <a:off x="465898" y="2578478"/>
            <a:ext cx="11000528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0F0BBED5-1F4F-7297-B096-ECFA38E984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463997" y="6356350"/>
            <a:ext cx="461303" cy="365125"/>
          </a:xfrm>
        </p:spPr>
        <p:txBody>
          <a:bodyPr/>
          <a:lstStyle/>
          <a:p>
            <a:fld id="{EB53C135-CEC6-A548-8917-8F7FEB82358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0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3" grpId="0" build="p"/>
      <p:bldP spid="16" grpId="0"/>
      <p:bldP spid="38" grpId="0"/>
      <p:bldP spid="46" grpId="0"/>
      <p:bldP spid="48" grpId="0" animBg="1"/>
      <p:bldP spid="49" grpId="0"/>
      <p:bldP spid="50" grpId="0" animBg="1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4926A-8BE3-D07F-ECD1-4C6C5D524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-315718"/>
            <a:ext cx="9495620" cy="1089529"/>
          </a:xfrm>
        </p:spPr>
        <p:txBody>
          <a:bodyPr/>
          <a:lstStyle/>
          <a:p>
            <a:r>
              <a:rPr lang="en-US" dirty="0"/>
              <a:t>Proposed Study: Research Questions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83C256-7AFE-52E2-AE1D-47FECE6766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71E2F9-A457-373A-3EF9-B24742EDB022}"/>
              </a:ext>
            </a:extLst>
          </p:cNvPr>
          <p:cNvSpPr txBox="1"/>
          <p:nvPr/>
        </p:nvSpPr>
        <p:spPr>
          <a:xfrm>
            <a:off x="2232890" y="1629597"/>
            <a:ext cx="7726221" cy="830997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RQ1: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What effect does explanation style and explanation presentation have on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understanding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model?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5C91F-1B5B-54A4-9137-7398F4311F21}"/>
              </a:ext>
            </a:extLst>
          </p:cNvPr>
          <p:cNvSpPr txBox="1"/>
          <p:nvPr/>
        </p:nvSpPr>
        <p:spPr>
          <a:xfrm>
            <a:off x="2232890" y="2683207"/>
            <a:ext cx="7726221" cy="830997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RQ2: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What effect does counterfactual explanation style and presentation have on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confidence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their understanding?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4339D0-46BB-3403-7AE4-800DEFC9F6A1}"/>
              </a:ext>
            </a:extLst>
          </p:cNvPr>
          <p:cNvSpPr txBox="1"/>
          <p:nvPr/>
        </p:nvSpPr>
        <p:spPr>
          <a:xfrm>
            <a:off x="2232890" y="3717255"/>
            <a:ext cx="7726221" cy="830997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RQ3: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Does subjective understanding and response confidence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objective understanding?</a:t>
            </a:r>
          </a:p>
        </p:txBody>
      </p:sp>
    </p:spTree>
    <p:extLst>
      <p:ext uri="{BB962C8B-B14F-4D97-AF65-F5344CB8AC3E}">
        <p14:creationId xmlns:p14="http://schemas.microsoft.com/office/powerpoint/2010/main" val="347098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3BD1A-F534-C7CC-BCAC-397B8821A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-315718"/>
            <a:ext cx="7731760" cy="1089529"/>
          </a:xfrm>
        </p:spPr>
        <p:txBody>
          <a:bodyPr/>
          <a:lstStyle/>
          <a:p>
            <a:r>
              <a:rPr lang="en-US" dirty="0"/>
              <a:t>Methods: Crowd Sourced User Study</a:t>
            </a:r>
          </a:p>
        </p:txBody>
      </p:sp>
      <p:pic>
        <p:nvPicPr>
          <p:cNvPr id="6" name="Content Placeholder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1089EB3-6FA4-8B8B-FA2D-BF4FFF3E5E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1229" y="1956966"/>
            <a:ext cx="1242253" cy="146048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88EC15-6EAF-6476-BDE1-CF6E7C0F82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D72E9C-8573-A53B-F749-F27BF9908CD7}"/>
              </a:ext>
            </a:extLst>
          </p:cNvPr>
          <p:cNvSpPr txBox="1"/>
          <p:nvPr/>
        </p:nvSpPr>
        <p:spPr>
          <a:xfrm>
            <a:off x="266700" y="6036173"/>
            <a:ext cx="6382419" cy="24622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[9] Loan Predication, https://www.kaggle.com/datasets/ninzaami/loan-predication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080D783-D01E-413B-F4DE-6C4C8E256FC9}"/>
              </a:ext>
            </a:extLst>
          </p:cNvPr>
          <p:cNvSpPr/>
          <p:nvPr/>
        </p:nvSpPr>
        <p:spPr>
          <a:xfrm>
            <a:off x="2897386" y="2492066"/>
            <a:ext cx="1029637" cy="467724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2D05713-C1CD-E397-097E-F6205335369C}"/>
              </a:ext>
            </a:extLst>
          </p:cNvPr>
          <p:cNvSpPr/>
          <p:nvPr/>
        </p:nvSpPr>
        <p:spPr>
          <a:xfrm rot="20700000">
            <a:off x="5786919" y="2215504"/>
            <a:ext cx="1029637" cy="467724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92B112-CF82-A417-ACC1-770043889877}"/>
              </a:ext>
            </a:extLst>
          </p:cNvPr>
          <p:cNvSpPr txBox="1"/>
          <p:nvPr/>
        </p:nvSpPr>
        <p:spPr>
          <a:xfrm>
            <a:off x="743749" y="1449195"/>
            <a:ext cx="26429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Loans Dataset</a:t>
            </a:r>
            <a:r>
              <a:rPr lang="en-US" sz="2400" baseline="30000" dirty="0">
                <a:solidFill>
                  <a:schemeClr val="bg1">
                    <a:lumMod val="75000"/>
                  </a:schemeClr>
                </a:solidFill>
              </a:rPr>
              <a:t>[9]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B31021-2DCC-F87C-7702-014B73D5C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573" y="1721332"/>
            <a:ext cx="1625385" cy="16253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C2FE37C-053B-8DD7-1E3B-91B566CE9B48}"/>
              </a:ext>
            </a:extLst>
          </p:cNvPr>
          <p:cNvSpPr txBox="1"/>
          <p:nvPr/>
        </p:nvSpPr>
        <p:spPr>
          <a:xfrm>
            <a:off x="3412204" y="1401921"/>
            <a:ext cx="2784123" cy="484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ML Classifier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1DEADDC6-E6DD-4660-C229-9780B28C13D7}"/>
              </a:ext>
            </a:extLst>
          </p:cNvPr>
          <p:cNvSpPr/>
          <p:nvPr/>
        </p:nvSpPr>
        <p:spPr>
          <a:xfrm rot="900000">
            <a:off x="5786919" y="2980255"/>
            <a:ext cx="1029637" cy="467724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9543F0E-4204-A296-51C6-5275B7803748}"/>
              </a:ext>
            </a:extLst>
          </p:cNvPr>
          <p:cNvGrpSpPr>
            <a:grpSpLocks noChangeAspect="1"/>
          </p:cNvGrpSpPr>
          <p:nvPr/>
        </p:nvGrpSpPr>
        <p:grpSpPr>
          <a:xfrm>
            <a:off x="6886977" y="1829097"/>
            <a:ext cx="552573" cy="655452"/>
            <a:chOff x="25352863" y="11746075"/>
            <a:chExt cx="616701" cy="731520"/>
          </a:xfrm>
        </p:grpSpPr>
        <p:sp>
          <p:nvSpPr>
            <p:cNvPr id="17" name="Oval 200">
              <a:extLst>
                <a:ext uri="{FF2B5EF4-FFF2-40B4-BE49-F238E27FC236}">
                  <a16:creationId xmlns:a16="http://schemas.microsoft.com/office/drawing/2014/main" id="{58343C13-1CE0-F851-FDD9-6EAE6B4C167C}"/>
                </a:ext>
              </a:extLst>
            </p:cNvPr>
            <p:cNvSpPr/>
            <p:nvPr/>
          </p:nvSpPr>
          <p:spPr>
            <a:xfrm>
              <a:off x="25400881" y="12025260"/>
              <a:ext cx="516162" cy="421857"/>
            </a:xfrm>
            <a:custGeom>
              <a:avLst/>
              <a:gdLst>
                <a:gd name="connsiteX0" fmla="*/ 0 w 473869"/>
                <a:gd name="connsiteY0" fmla="*/ 140520 h 281040"/>
                <a:gd name="connsiteX1" fmla="*/ 236935 w 473869"/>
                <a:gd name="connsiteY1" fmla="*/ 0 h 281040"/>
                <a:gd name="connsiteX2" fmla="*/ 473870 w 473869"/>
                <a:gd name="connsiteY2" fmla="*/ 140520 h 281040"/>
                <a:gd name="connsiteX3" fmla="*/ 236935 w 473869"/>
                <a:gd name="connsiteY3" fmla="*/ 281040 h 281040"/>
                <a:gd name="connsiteX4" fmla="*/ 0 w 473869"/>
                <a:gd name="connsiteY4" fmla="*/ 140520 h 281040"/>
                <a:gd name="connsiteX0" fmla="*/ 10 w 473880"/>
                <a:gd name="connsiteY0" fmla="*/ 226245 h 366765"/>
                <a:gd name="connsiteX1" fmla="*/ 229801 w 473880"/>
                <a:gd name="connsiteY1" fmla="*/ 0 h 366765"/>
                <a:gd name="connsiteX2" fmla="*/ 473880 w 473880"/>
                <a:gd name="connsiteY2" fmla="*/ 226245 h 366765"/>
                <a:gd name="connsiteX3" fmla="*/ 236945 w 473880"/>
                <a:gd name="connsiteY3" fmla="*/ 366765 h 366765"/>
                <a:gd name="connsiteX4" fmla="*/ 10 w 473880"/>
                <a:gd name="connsiteY4" fmla="*/ 226245 h 366765"/>
                <a:gd name="connsiteX0" fmla="*/ 28 w 473898"/>
                <a:gd name="connsiteY0" fmla="*/ 226245 h 419152"/>
                <a:gd name="connsiteX1" fmla="*/ 229819 w 473898"/>
                <a:gd name="connsiteY1" fmla="*/ 0 h 419152"/>
                <a:gd name="connsiteX2" fmla="*/ 473898 w 473898"/>
                <a:gd name="connsiteY2" fmla="*/ 226245 h 419152"/>
                <a:gd name="connsiteX3" fmla="*/ 241726 w 473898"/>
                <a:gd name="connsiteY3" fmla="*/ 419152 h 419152"/>
                <a:gd name="connsiteX4" fmla="*/ 28 w 473898"/>
                <a:gd name="connsiteY4" fmla="*/ 226245 h 419152"/>
                <a:gd name="connsiteX0" fmla="*/ 18964 w 516162"/>
                <a:gd name="connsiteY0" fmla="*/ 226245 h 421857"/>
                <a:gd name="connsiteX1" fmla="*/ 248755 w 516162"/>
                <a:gd name="connsiteY1" fmla="*/ 0 h 421857"/>
                <a:gd name="connsiteX2" fmla="*/ 492834 w 516162"/>
                <a:gd name="connsiteY2" fmla="*/ 226245 h 421857"/>
                <a:gd name="connsiteX3" fmla="*/ 260662 w 516162"/>
                <a:gd name="connsiteY3" fmla="*/ 419152 h 421857"/>
                <a:gd name="connsiteX4" fmla="*/ 18964 w 516162"/>
                <a:gd name="connsiteY4" fmla="*/ 226245 h 42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162" h="421857">
                  <a:moveTo>
                    <a:pt x="18964" y="226245"/>
                  </a:moveTo>
                  <a:cubicBezTo>
                    <a:pt x="16980" y="156386"/>
                    <a:pt x="117899" y="0"/>
                    <a:pt x="248755" y="0"/>
                  </a:cubicBezTo>
                  <a:cubicBezTo>
                    <a:pt x="379611" y="0"/>
                    <a:pt x="492834" y="148638"/>
                    <a:pt x="492834" y="226245"/>
                  </a:cubicBezTo>
                  <a:cubicBezTo>
                    <a:pt x="492834" y="303852"/>
                    <a:pt x="624881" y="442965"/>
                    <a:pt x="260662" y="419152"/>
                  </a:cubicBezTo>
                  <a:cubicBezTo>
                    <a:pt x="-103557" y="395339"/>
                    <a:pt x="20948" y="296104"/>
                    <a:pt x="18964" y="22624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grpSp>
          <p:nvGrpSpPr>
            <p:cNvPr id="18" name="Content Placeholder 92">
              <a:extLst>
                <a:ext uri="{FF2B5EF4-FFF2-40B4-BE49-F238E27FC236}">
                  <a16:creationId xmlns:a16="http://schemas.microsoft.com/office/drawing/2014/main" id="{6994AB38-6A8F-271A-6F54-1B060F88E86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5352863" y="11746075"/>
              <a:ext cx="616701" cy="731520"/>
              <a:chOff x="2026030" y="12980555"/>
              <a:chExt cx="539841" cy="640350"/>
            </a:xfrm>
            <a:solidFill>
              <a:srgbClr val="000000"/>
            </a:solidFill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B7D994F-402D-7E8B-459A-426C461FFDC1}"/>
                  </a:ext>
                </a:extLst>
              </p:cNvPr>
              <p:cNvSpPr/>
              <p:nvPr/>
            </p:nvSpPr>
            <p:spPr>
              <a:xfrm>
                <a:off x="2026030" y="13188766"/>
                <a:ext cx="539841" cy="432139"/>
              </a:xfrm>
              <a:custGeom>
                <a:avLst/>
                <a:gdLst>
                  <a:gd name="connsiteX0" fmla="*/ 539504 w 539841"/>
                  <a:gd name="connsiteY0" fmla="*/ 310763 h 432139"/>
                  <a:gd name="connsiteX1" fmla="*/ 534060 w 539841"/>
                  <a:gd name="connsiteY1" fmla="*/ 273905 h 432139"/>
                  <a:gd name="connsiteX2" fmla="*/ 379854 w 539841"/>
                  <a:gd name="connsiteY2" fmla="*/ 4792 h 432139"/>
                  <a:gd name="connsiteX3" fmla="*/ 367864 w 539841"/>
                  <a:gd name="connsiteY3" fmla="*/ 394 h 432139"/>
                  <a:gd name="connsiteX4" fmla="*/ 175751 w 539841"/>
                  <a:gd name="connsiteY4" fmla="*/ 6 h 432139"/>
                  <a:gd name="connsiteX5" fmla="*/ 157151 w 539841"/>
                  <a:gd name="connsiteY5" fmla="*/ 7182 h 432139"/>
                  <a:gd name="connsiteX6" fmla="*/ 872 w 539841"/>
                  <a:gd name="connsiteY6" fmla="*/ 306627 h 432139"/>
                  <a:gd name="connsiteX7" fmla="*/ 47735 w 539841"/>
                  <a:gd name="connsiteY7" fmla="*/ 406270 h 432139"/>
                  <a:gd name="connsiteX8" fmla="*/ 112941 w 539841"/>
                  <a:gd name="connsiteY8" fmla="*/ 425669 h 432139"/>
                  <a:gd name="connsiteX9" fmla="*/ 266430 w 539841"/>
                  <a:gd name="connsiteY9" fmla="*/ 432137 h 432139"/>
                  <a:gd name="connsiteX10" fmla="*/ 386538 w 539841"/>
                  <a:gd name="connsiteY10" fmla="*/ 428321 h 432139"/>
                  <a:gd name="connsiteX11" fmla="*/ 462048 w 539841"/>
                  <a:gd name="connsiteY11" fmla="*/ 419463 h 432139"/>
                  <a:gd name="connsiteX12" fmla="*/ 539502 w 539841"/>
                  <a:gd name="connsiteY12" fmla="*/ 310768 h 432139"/>
                  <a:gd name="connsiteX13" fmla="*/ 443445 w 539841"/>
                  <a:gd name="connsiteY13" fmla="*/ 357576 h 432139"/>
                  <a:gd name="connsiteX14" fmla="*/ 390618 w 539841"/>
                  <a:gd name="connsiteY14" fmla="*/ 363458 h 432139"/>
                  <a:gd name="connsiteX15" fmla="*/ 384134 w 539841"/>
                  <a:gd name="connsiteY15" fmla="*/ 363458 h 432139"/>
                  <a:gd name="connsiteX16" fmla="*/ 302660 w 539841"/>
                  <a:gd name="connsiteY16" fmla="*/ 366110 h 432139"/>
                  <a:gd name="connsiteX17" fmla="*/ 266947 w 539841"/>
                  <a:gd name="connsiteY17" fmla="*/ 367142 h 432139"/>
                  <a:gd name="connsiteX18" fmla="*/ 226631 w 539841"/>
                  <a:gd name="connsiteY18" fmla="*/ 365722 h 432139"/>
                  <a:gd name="connsiteX19" fmla="*/ 116443 w 539841"/>
                  <a:gd name="connsiteY19" fmla="*/ 361193 h 432139"/>
                  <a:gd name="connsiteX20" fmla="*/ 116443 w 539841"/>
                  <a:gd name="connsiteY20" fmla="*/ 361198 h 432139"/>
                  <a:gd name="connsiteX21" fmla="*/ 81701 w 539841"/>
                  <a:gd name="connsiteY21" fmla="*/ 351109 h 432139"/>
                  <a:gd name="connsiteX22" fmla="*/ 65239 w 539841"/>
                  <a:gd name="connsiteY22" fmla="*/ 314056 h 432139"/>
                  <a:gd name="connsiteX23" fmla="*/ 65234 w 539841"/>
                  <a:gd name="connsiteY23" fmla="*/ 314061 h 432139"/>
                  <a:gd name="connsiteX24" fmla="*/ 189810 w 539841"/>
                  <a:gd name="connsiteY24" fmla="*/ 64727 h 432139"/>
                  <a:gd name="connsiteX25" fmla="*/ 275886 w 539841"/>
                  <a:gd name="connsiteY25" fmla="*/ 64727 h 432139"/>
                  <a:gd name="connsiteX26" fmla="*/ 349650 w 539841"/>
                  <a:gd name="connsiteY26" fmla="*/ 64727 h 432139"/>
                  <a:gd name="connsiteX27" fmla="*/ 470603 w 539841"/>
                  <a:gd name="connsiteY27" fmla="*/ 285472 h 432139"/>
                  <a:gd name="connsiteX28" fmla="*/ 471513 w 539841"/>
                  <a:gd name="connsiteY28" fmla="*/ 290257 h 432139"/>
                  <a:gd name="connsiteX29" fmla="*/ 471509 w 539841"/>
                  <a:gd name="connsiteY29" fmla="*/ 290257 h 432139"/>
                  <a:gd name="connsiteX30" fmla="*/ 475076 w 539841"/>
                  <a:gd name="connsiteY30" fmla="*/ 314374 h 432139"/>
                  <a:gd name="connsiteX31" fmla="*/ 443445 w 539841"/>
                  <a:gd name="connsiteY31" fmla="*/ 357569 h 43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39841" h="432139">
                    <a:moveTo>
                      <a:pt x="539504" y="310763"/>
                    </a:moveTo>
                    <a:cubicBezTo>
                      <a:pt x="538460" y="298374"/>
                      <a:pt x="536642" y="286064"/>
                      <a:pt x="534060" y="273905"/>
                    </a:cubicBezTo>
                    <a:cubicBezTo>
                      <a:pt x="514420" y="166054"/>
                      <a:pt x="461725" y="76957"/>
                      <a:pt x="379854" y="4792"/>
                    </a:cubicBezTo>
                    <a:cubicBezTo>
                      <a:pt x="376467" y="2019"/>
                      <a:pt x="372245" y="471"/>
                      <a:pt x="367864" y="394"/>
                    </a:cubicBezTo>
                    <a:cubicBezTo>
                      <a:pt x="303825" y="394"/>
                      <a:pt x="239781" y="394"/>
                      <a:pt x="175751" y="6"/>
                    </a:cubicBezTo>
                    <a:cubicBezTo>
                      <a:pt x="168838" y="-174"/>
                      <a:pt x="162142" y="2410"/>
                      <a:pt x="157151" y="7182"/>
                    </a:cubicBezTo>
                    <a:cubicBezTo>
                      <a:pt x="67380" y="87425"/>
                      <a:pt x="14553" y="187191"/>
                      <a:pt x="872" y="306627"/>
                    </a:cubicBezTo>
                    <a:cubicBezTo>
                      <a:pt x="-4251" y="348266"/>
                      <a:pt x="10398" y="383442"/>
                      <a:pt x="47735" y="406270"/>
                    </a:cubicBezTo>
                    <a:cubicBezTo>
                      <a:pt x="67502" y="418069"/>
                      <a:pt x="89918" y="424739"/>
                      <a:pt x="112941" y="425669"/>
                    </a:cubicBezTo>
                    <a:cubicBezTo>
                      <a:pt x="165311" y="428384"/>
                      <a:pt x="217685" y="429936"/>
                      <a:pt x="266430" y="432137"/>
                    </a:cubicBezTo>
                    <a:cubicBezTo>
                      <a:pt x="308948" y="430843"/>
                      <a:pt x="347776" y="429941"/>
                      <a:pt x="386538" y="428321"/>
                    </a:cubicBezTo>
                    <a:cubicBezTo>
                      <a:pt x="411880" y="427289"/>
                      <a:pt x="437290" y="426901"/>
                      <a:pt x="462048" y="419463"/>
                    </a:cubicBezTo>
                    <a:cubicBezTo>
                      <a:pt x="514287" y="403681"/>
                      <a:pt x="542549" y="365014"/>
                      <a:pt x="539502" y="310768"/>
                    </a:cubicBezTo>
                    <a:close/>
                    <a:moveTo>
                      <a:pt x="443445" y="357576"/>
                    </a:moveTo>
                    <a:cubicBezTo>
                      <a:pt x="426129" y="361608"/>
                      <a:pt x="408396" y="363584"/>
                      <a:pt x="390618" y="363458"/>
                    </a:cubicBezTo>
                    <a:lnTo>
                      <a:pt x="384134" y="363458"/>
                    </a:lnTo>
                    <a:cubicBezTo>
                      <a:pt x="357558" y="364558"/>
                      <a:pt x="330918" y="365334"/>
                      <a:pt x="302660" y="366110"/>
                    </a:cubicBezTo>
                    <a:lnTo>
                      <a:pt x="266947" y="367142"/>
                    </a:lnTo>
                    <a:lnTo>
                      <a:pt x="226631" y="365722"/>
                    </a:lnTo>
                    <a:cubicBezTo>
                      <a:pt x="190660" y="364428"/>
                      <a:pt x="153454" y="363070"/>
                      <a:pt x="116443" y="361193"/>
                    </a:cubicBezTo>
                    <a:lnTo>
                      <a:pt x="116443" y="361198"/>
                    </a:lnTo>
                    <a:cubicBezTo>
                      <a:pt x="104200" y="360765"/>
                      <a:pt x="92259" y="357301"/>
                      <a:pt x="81701" y="351109"/>
                    </a:cubicBezTo>
                    <a:cubicBezTo>
                      <a:pt x="69449" y="343671"/>
                      <a:pt x="62839" y="335268"/>
                      <a:pt x="65239" y="314056"/>
                    </a:cubicBezTo>
                    <a:lnTo>
                      <a:pt x="65234" y="314061"/>
                    </a:lnTo>
                    <a:cubicBezTo>
                      <a:pt x="74771" y="218541"/>
                      <a:pt x="119092" y="129826"/>
                      <a:pt x="189810" y="64727"/>
                    </a:cubicBezTo>
                    <a:lnTo>
                      <a:pt x="275886" y="64727"/>
                    </a:lnTo>
                    <a:lnTo>
                      <a:pt x="349650" y="64727"/>
                    </a:lnTo>
                    <a:cubicBezTo>
                      <a:pt x="413265" y="122992"/>
                      <a:pt x="455787" y="200606"/>
                      <a:pt x="470603" y="285472"/>
                    </a:cubicBezTo>
                    <a:lnTo>
                      <a:pt x="471513" y="290257"/>
                    </a:lnTo>
                    <a:lnTo>
                      <a:pt x="471509" y="290257"/>
                    </a:lnTo>
                    <a:cubicBezTo>
                      <a:pt x="473172" y="298218"/>
                      <a:pt x="474361" y="306273"/>
                      <a:pt x="475076" y="314374"/>
                    </a:cubicBezTo>
                    <a:cubicBezTo>
                      <a:pt x="475852" y="334228"/>
                      <a:pt x="470992" y="349099"/>
                      <a:pt x="443445" y="3575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00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6FC0F35-DEF7-BC2C-8681-A2531E923A6F}"/>
                  </a:ext>
                </a:extLst>
              </p:cNvPr>
              <p:cNvSpPr/>
              <p:nvPr/>
            </p:nvSpPr>
            <p:spPr>
              <a:xfrm>
                <a:off x="2129637" y="12980555"/>
                <a:ext cx="333331" cy="121661"/>
              </a:xfrm>
              <a:custGeom>
                <a:avLst/>
                <a:gdLst>
                  <a:gd name="connsiteX0" fmla="*/ 58790 w 333331"/>
                  <a:gd name="connsiteY0" fmla="*/ 118266 h 121661"/>
                  <a:gd name="connsiteX1" fmla="*/ 70003 w 333331"/>
                  <a:gd name="connsiteY1" fmla="*/ 121631 h 121661"/>
                  <a:gd name="connsiteX2" fmla="*/ 215967 w 333331"/>
                  <a:gd name="connsiteY2" fmla="*/ 121631 h 121661"/>
                  <a:gd name="connsiteX3" fmla="*/ 261990 w 333331"/>
                  <a:gd name="connsiteY3" fmla="*/ 121631 h 121661"/>
                  <a:gd name="connsiteX4" fmla="*/ 261985 w 333331"/>
                  <a:gd name="connsiteY4" fmla="*/ 121631 h 121661"/>
                  <a:gd name="connsiteX5" fmla="*/ 277542 w 333331"/>
                  <a:gd name="connsiteY5" fmla="*/ 115164 h 121661"/>
                  <a:gd name="connsiteX6" fmla="*/ 312348 w 333331"/>
                  <a:gd name="connsiteY6" fmla="*/ 75400 h 121661"/>
                  <a:gd name="connsiteX7" fmla="*/ 331342 w 333331"/>
                  <a:gd name="connsiteY7" fmla="*/ 39060 h 121661"/>
                  <a:gd name="connsiteX8" fmla="*/ 307099 w 333331"/>
                  <a:gd name="connsiteY8" fmla="*/ 1687 h 121661"/>
                  <a:gd name="connsiteX9" fmla="*/ 294977 w 333331"/>
                  <a:gd name="connsiteY9" fmla="*/ 650 h 121661"/>
                  <a:gd name="connsiteX10" fmla="*/ 254596 w 333331"/>
                  <a:gd name="connsiteY10" fmla="*/ 9702 h 121661"/>
                  <a:gd name="connsiteX11" fmla="*/ 185045 w 333331"/>
                  <a:gd name="connsiteY11" fmla="*/ 38866 h 121661"/>
                  <a:gd name="connsiteX12" fmla="*/ 167159 w 333331"/>
                  <a:gd name="connsiteY12" fmla="*/ 42808 h 121661"/>
                  <a:gd name="connsiteX13" fmla="*/ 149010 w 333331"/>
                  <a:gd name="connsiteY13" fmla="*/ 38866 h 121661"/>
                  <a:gd name="connsiteX14" fmla="*/ 69739 w 333331"/>
                  <a:gd name="connsiteY14" fmla="*/ 6536 h 121661"/>
                  <a:gd name="connsiteX15" fmla="*/ 39402 w 333331"/>
                  <a:gd name="connsiteY15" fmla="*/ 68 h 121661"/>
                  <a:gd name="connsiteX16" fmla="*/ 33958 w 333331"/>
                  <a:gd name="connsiteY16" fmla="*/ 68 h 121661"/>
                  <a:gd name="connsiteX17" fmla="*/ 2263 w 333331"/>
                  <a:gd name="connsiteY17" fmla="*/ 44423 h 121661"/>
                  <a:gd name="connsiteX18" fmla="*/ 2263 w 333331"/>
                  <a:gd name="connsiteY18" fmla="*/ 44427 h 121661"/>
                  <a:gd name="connsiteX19" fmla="*/ 58784 w 333331"/>
                  <a:gd name="connsiteY19" fmla="*/ 118265 h 12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3331" h="121661">
                    <a:moveTo>
                      <a:pt x="58790" y="118266"/>
                    </a:moveTo>
                    <a:cubicBezTo>
                      <a:pt x="62127" y="120445"/>
                      <a:pt x="66019" y="121609"/>
                      <a:pt x="70003" y="121631"/>
                    </a:cubicBezTo>
                    <a:lnTo>
                      <a:pt x="215967" y="121631"/>
                    </a:lnTo>
                    <a:lnTo>
                      <a:pt x="261990" y="121631"/>
                    </a:lnTo>
                    <a:lnTo>
                      <a:pt x="261985" y="121631"/>
                    </a:lnTo>
                    <a:cubicBezTo>
                      <a:pt x="267886" y="121947"/>
                      <a:pt x="273609" y="119565"/>
                      <a:pt x="277542" y="115164"/>
                    </a:cubicBezTo>
                    <a:cubicBezTo>
                      <a:pt x="289868" y="102557"/>
                      <a:pt x="301488" y="89279"/>
                      <a:pt x="312348" y="75400"/>
                    </a:cubicBezTo>
                    <a:cubicBezTo>
                      <a:pt x="320445" y="64291"/>
                      <a:pt x="326847" y="52041"/>
                      <a:pt x="331342" y="39060"/>
                    </a:cubicBezTo>
                    <a:cubicBezTo>
                      <a:pt x="337825" y="20179"/>
                      <a:pt x="326933" y="5115"/>
                      <a:pt x="307099" y="1687"/>
                    </a:cubicBezTo>
                    <a:cubicBezTo>
                      <a:pt x="303098" y="993"/>
                      <a:pt x="299042" y="645"/>
                      <a:pt x="294977" y="650"/>
                    </a:cubicBezTo>
                    <a:cubicBezTo>
                      <a:pt x="281073" y="1173"/>
                      <a:pt x="267388" y="4240"/>
                      <a:pt x="254596" y="9702"/>
                    </a:cubicBezTo>
                    <a:cubicBezTo>
                      <a:pt x="231132" y="18754"/>
                      <a:pt x="208123" y="29101"/>
                      <a:pt x="185045" y="38866"/>
                    </a:cubicBezTo>
                    <a:cubicBezTo>
                      <a:pt x="179426" y="41410"/>
                      <a:pt x="173331" y="42754"/>
                      <a:pt x="167159" y="42808"/>
                    </a:cubicBezTo>
                    <a:cubicBezTo>
                      <a:pt x="160902" y="42759"/>
                      <a:pt x="154722" y="41415"/>
                      <a:pt x="149010" y="38866"/>
                    </a:cubicBezTo>
                    <a:cubicBezTo>
                      <a:pt x="123087" y="27550"/>
                      <a:pt x="96315" y="17009"/>
                      <a:pt x="69739" y="6536"/>
                    </a:cubicBezTo>
                    <a:cubicBezTo>
                      <a:pt x="60118" y="2517"/>
                      <a:pt x="49832" y="325"/>
                      <a:pt x="39402" y="68"/>
                    </a:cubicBezTo>
                    <a:cubicBezTo>
                      <a:pt x="37589" y="-26"/>
                      <a:pt x="35772" y="-26"/>
                      <a:pt x="33958" y="68"/>
                    </a:cubicBezTo>
                    <a:cubicBezTo>
                      <a:pt x="8033" y="2590"/>
                      <a:pt x="-6033" y="19467"/>
                      <a:pt x="2263" y="44423"/>
                    </a:cubicBezTo>
                    <a:lnTo>
                      <a:pt x="2263" y="44427"/>
                    </a:lnTo>
                    <a:cubicBezTo>
                      <a:pt x="12582" y="74498"/>
                      <a:pt x="32421" y="100414"/>
                      <a:pt x="58784" y="11826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00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54FF8243-7E64-CCC8-5ABB-19BD6E7B984A}"/>
                  </a:ext>
                </a:extLst>
              </p:cNvPr>
              <p:cNvSpPr/>
              <p:nvPr/>
            </p:nvSpPr>
            <p:spPr>
              <a:xfrm>
                <a:off x="2186161" y="13129285"/>
                <a:ext cx="218946" cy="29223"/>
              </a:xfrm>
              <a:custGeom>
                <a:avLst/>
                <a:gdLst>
                  <a:gd name="connsiteX0" fmla="*/ 90544 w 218946"/>
                  <a:gd name="connsiteY0" fmla="*/ 65 h 29223"/>
                  <a:gd name="connsiteX1" fmla="*/ 27477 w 218946"/>
                  <a:gd name="connsiteY1" fmla="*/ 65 h 29223"/>
                  <a:gd name="connsiteX2" fmla="*/ 14126 w 218946"/>
                  <a:gd name="connsiteY2" fmla="*/ 65 h 29223"/>
                  <a:gd name="connsiteX3" fmla="*/ 14121 w 218946"/>
                  <a:gd name="connsiteY3" fmla="*/ 65 h 29223"/>
                  <a:gd name="connsiteX4" fmla="*/ 3071 w 218946"/>
                  <a:gd name="connsiteY4" fmla="*/ 5284 h 29223"/>
                  <a:gd name="connsiteX5" fmla="*/ 187 w 218946"/>
                  <a:gd name="connsiteY5" fmla="*/ 17137 h 29223"/>
                  <a:gd name="connsiteX6" fmla="*/ 16780 w 218946"/>
                  <a:gd name="connsiteY6" fmla="*/ 29099 h 29223"/>
                  <a:gd name="connsiteX7" fmla="*/ 202735 w 218946"/>
                  <a:gd name="connsiteY7" fmla="*/ 29099 h 29223"/>
                  <a:gd name="connsiteX8" fmla="*/ 214305 w 218946"/>
                  <a:gd name="connsiteY8" fmla="*/ 25120 h 29223"/>
                  <a:gd name="connsiteX9" fmla="*/ 218809 w 218946"/>
                  <a:gd name="connsiteY9" fmla="*/ 13772 h 29223"/>
                  <a:gd name="connsiteX10" fmla="*/ 201438 w 218946"/>
                  <a:gd name="connsiteY10" fmla="*/ -3 h 2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8946" h="29223">
                    <a:moveTo>
                      <a:pt x="90544" y="65"/>
                    </a:moveTo>
                    <a:lnTo>
                      <a:pt x="27477" y="65"/>
                    </a:lnTo>
                    <a:lnTo>
                      <a:pt x="14126" y="65"/>
                    </a:lnTo>
                    <a:lnTo>
                      <a:pt x="14121" y="65"/>
                    </a:lnTo>
                    <a:cubicBezTo>
                      <a:pt x="9840" y="51"/>
                      <a:pt x="5780" y="1968"/>
                      <a:pt x="3071" y="5284"/>
                    </a:cubicBezTo>
                    <a:cubicBezTo>
                      <a:pt x="367" y="8599"/>
                      <a:pt x="-695" y="12951"/>
                      <a:pt x="187" y="17137"/>
                    </a:cubicBezTo>
                    <a:cubicBezTo>
                      <a:pt x="1697" y="24864"/>
                      <a:pt x="8953" y="30096"/>
                      <a:pt x="16780" y="29099"/>
                    </a:cubicBezTo>
                    <a:lnTo>
                      <a:pt x="202735" y="29099"/>
                    </a:lnTo>
                    <a:cubicBezTo>
                      <a:pt x="206990" y="29518"/>
                      <a:pt x="211212" y="28065"/>
                      <a:pt x="214305" y="25120"/>
                    </a:cubicBezTo>
                    <a:cubicBezTo>
                      <a:pt x="217393" y="22174"/>
                      <a:pt x="219039" y="18030"/>
                      <a:pt x="218809" y="13772"/>
                    </a:cubicBezTo>
                    <a:cubicBezTo>
                      <a:pt x="218809" y="5045"/>
                      <a:pt x="212325" y="-3"/>
                      <a:pt x="201438" y="-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0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9D3BDE8-BA3A-9EB7-1992-4E4F1D6F585C}"/>
                </a:ext>
              </a:extLst>
            </p:cNvPr>
            <p:cNvGrpSpPr/>
            <p:nvPr/>
          </p:nvGrpSpPr>
          <p:grpSpPr>
            <a:xfrm>
              <a:off x="25541739" y="12192614"/>
              <a:ext cx="273002" cy="167446"/>
              <a:chOff x="25541739" y="12192614"/>
              <a:chExt cx="273002" cy="167446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8779B5A-43A0-DCC6-7A43-58CFD916C145}"/>
                  </a:ext>
                </a:extLst>
              </p:cNvPr>
              <p:cNvSpPr/>
              <p:nvPr/>
            </p:nvSpPr>
            <p:spPr>
              <a:xfrm rot="18900000">
                <a:off x="25543238" y="12193585"/>
                <a:ext cx="271503" cy="91440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AFF34A6-3243-AD02-CD91-38816DBE7FC8}"/>
                  </a:ext>
                </a:extLst>
              </p:cNvPr>
              <p:cNvSpPr/>
              <p:nvPr/>
            </p:nvSpPr>
            <p:spPr>
              <a:xfrm rot="2700000" flipH="1">
                <a:off x="25503736" y="12230617"/>
                <a:ext cx="167446" cy="91440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F5507E6-E41B-EBB0-C610-BA73BFA6C334}"/>
              </a:ext>
            </a:extLst>
          </p:cNvPr>
          <p:cNvSpPr txBox="1"/>
          <p:nvPr/>
        </p:nvSpPr>
        <p:spPr>
          <a:xfrm>
            <a:off x="7461792" y="1981335"/>
            <a:ext cx="2393659" cy="523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Arial Black" panose="020B0A04020102020204" pitchFamily="34" charset="0"/>
              </a:rPr>
              <a:t>APPROVED</a:t>
            </a:r>
            <a:endParaRPr lang="en-US" sz="28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7C73B94-62A9-BC2F-FCA3-288E0548586E}"/>
              </a:ext>
            </a:extLst>
          </p:cNvPr>
          <p:cNvGrpSpPr>
            <a:grpSpLocks noChangeAspect="1"/>
          </p:cNvGrpSpPr>
          <p:nvPr/>
        </p:nvGrpSpPr>
        <p:grpSpPr>
          <a:xfrm>
            <a:off x="6886977" y="2896178"/>
            <a:ext cx="552572" cy="655452"/>
            <a:chOff x="26064332" y="11736004"/>
            <a:chExt cx="616701" cy="731520"/>
          </a:xfrm>
        </p:grpSpPr>
        <p:sp>
          <p:nvSpPr>
            <p:cNvPr id="26" name="Oval 200">
              <a:extLst>
                <a:ext uri="{FF2B5EF4-FFF2-40B4-BE49-F238E27FC236}">
                  <a16:creationId xmlns:a16="http://schemas.microsoft.com/office/drawing/2014/main" id="{6F8A56BC-3750-5809-5AC2-C937AD1A3CA8}"/>
                </a:ext>
              </a:extLst>
            </p:cNvPr>
            <p:cNvSpPr/>
            <p:nvPr/>
          </p:nvSpPr>
          <p:spPr>
            <a:xfrm>
              <a:off x="26112350" y="12015189"/>
              <a:ext cx="516162" cy="421857"/>
            </a:xfrm>
            <a:custGeom>
              <a:avLst/>
              <a:gdLst>
                <a:gd name="connsiteX0" fmla="*/ 0 w 473869"/>
                <a:gd name="connsiteY0" fmla="*/ 140520 h 281040"/>
                <a:gd name="connsiteX1" fmla="*/ 236935 w 473869"/>
                <a:gd name="connsiteY1" fmla="*/ 0 h 281040"/>
                <a:gd name="connsiteX2" fmla="*/ 473870 w 473869"/>
                <a:gd name="connsiteY2" fmla="*/ 140520 h 281040"/>
                <a:gd name="connsiteX3" fmla="*/ 236935 w 473869"/>
                <a:gd name="connsiteY3" fmla="*/ 281040 h 281040"/>
                <a:gd name="connsiteX4" fmla="*/ 0 w 473869"/>
                <a:gd name="connsiteY4" fmla="*/ 140520 h 281040"/>
                <a:gd name="connsiteX0" fmla="*/ 10 w 473880"/>
                <a:gd name="connsiteY0" fmla="*/ 226245 h 366765"/>
                <a:gd name="connsiteX1" fmla="*/ 229801 w 473880"/>
                <a:gd name="connsiteY1" fmla="*/ 0 h 366765"/>
                <a:gd name="connsiteX2" fmla="*/ 473880 w 473880"/>
                <a:gd name="connsiteY2" fmla="*/ 226245 h 366765"/>
                <a:gd name="connsiteX3" fmla="*/ 236945 w 473880"/>
                <a:gd name="connsiteY3" fmla="*/ 366765 h 366765"/>
                <a:gd name="connsiteX4" fmla="*/ 10 w 473880"/>
                <a:gd name="connsiteY4" fmla="*/ 226245 h 366765"/>
                <a:gd name="connsiteX0" fmla="*/ 28 w 473898"/>
                <a:gd name="connsiteY0" fmla="*/ 226245 h 419152"/>
                <a:gd name="connsiteX1" fmla="*/ 229819 w 473898"/>
                <a:gd name="connsiteY1" fmla="*/ 0 h 419152"/>
                <a:gd name="connsiteX2" fmla="*/ 473898 w 473898"/>
                <a:gd name="connsiteY2" fmla="*/ 226245 h 419152"/>
                <a:gd name="connsiteX3" fmla="*/ 241726 w 473898"/>
                <a:gd name="connsiteY3" fmla="*/ 419152 h 419152"/>
                <a:gd name="connsiteX4" fmla="*/ 28 w 473898"/>
                <a:gd name="connsiteY4" fmla="*/ 226245 h 419152"/>
                <a:gd name="connsiteX0" fmla="*/ 18964 w 516162"/>
                <a:gd name="connsiteY0" fmla="*/ 226245 h 421857"/>
                <a:gd name="connsiteX1" fmla="*/ 248755 w 516162"/>
                <a:gd name="connsiteY1" fmla="*/ 0 h 421857"/>
                <a:gd name="connsiteX2" fmla="*/ 492834 w 516162"/>
                <a:gd name="connsiteY2" fmla="*/ 226245 h 421857"/>
                <a:gd name="connsiteX3" fmla="*/ 260662 w 516162"/>
                <a:gd name="connsiteY3" fmla="*/ 419152 h 421857"/>
                <a:gd name="connsiteX4" fmla="*/ 18964 w 516162"/>
                <a:gd name="connsiteY4" fmla="*/ 226245 h 42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162" h="421857">
                  <a:moveTo>
                    <a:pt x="18964" y="226245"/>
                  </a:moveTo>
                  <a:cubicBezTo>
                    <a:pt x="16980" y="156386"/>
                    <a:pt x="117899" y="0"/>
                    <a:pt x="248755" y="0"/>
                  </a:cubicBezTo>
                  <a:cubicBezTo>
                    <a:pt x="379611" y="0"/>
                    <a:pt x="492834" y="148638"/>
                    <a:pt x="492834" y="226245"/>
                  </a:cubicBezTo>
                  <a:cubicBezTo>
                    <a:pt x="492834" y="303852"/>
                    <a:pt x="624881" y="442965"/>
                    <a:pt x="260662" y="419152"/>
                  </a:cubicBezTo>
                  <a:cubicBezTo>
                    <a:pt x="-103557" y="395339"/>
                    <a:pt x="20948" y="296104"/>
                    <a:pt x="18964" y="22624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pSp>
          <p:nvGrpSpPr>
            <p:cNvPr id="27" name="Content Placeholder 92">
              <a:extLst>
                <a:ext uri="{FF2B5EF4-FFF2-40B4-BE49-F238E27FC236}">
                  <a16:creationId xmlns:a16="http://schemas.microsoft.com/office/drawing/2014/main" id="{3BD12F0D-E8F7-6C2B-8E3E-7F600CA9211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064332" y="11736004"/>
              <a:ext cx="616701" cy="731520"/>
              <a:chOff x="2026030" y="12980555"/>
              <a:chExt cx="539841" cy="640350"/>
            </a:xfrm>
            <a:solidFill>
              <a:srgbClr val="000000"/>
            </a:solidFill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F2506ED-C19D-EFC2-CD88-C9A3B8BBF1AB}"/>
                  </a:ext>
                </a:extLst>
              </p:cNvPr>
              <p:cNvSpPr/>
              <p:nvPr/>
            </p:nvSpPr>
            <p:spPr>
              <a:xfrm>
                <a:off x="2026030" y="13188766"/>
                <a:ext cx="539841" cy="432139"/>
              </a:xfrm>
              <a:custGeom>
                <a:avLst/>
                <a:gdLst>
                  <a:gd name="connsiteX0" fmla="*/ 539504 w 539841"/>
                  <a:gd name="connsiteY0" fmla="*/ 310763 h 432139"/>
                  <a:gd name="connsiteX1" fmla="*/ 534060 w 539841"/>
                  <a:gd name="connsiteY1" fmla="*/ 273905 h 432139"/>
                  <a:gd name="connsiteX2" fmla="*/ 379854 w 539841"/>
                  <a:gd name="connsiteY2" fmla="*/ 4792 h 432139"/>
                  <a:gd name="connsiteX3" fmla="*/ 367864 w 539841"/>
                  <a:gd name="connsiteY3" fmla="*/ 394 h 432139"/>
                  <a:gd name="connsiteX4" fmla="*/ 175751 w 539841"/>
                  <a:gd name="connsiteY4" fmla="*/ 6 h 432139"/>
                  <a:gd name="connsiteX5" fmla="*/ 157151 w 539841"/>
                  <a:gd name="connsiteY5" fmla="*/ 7182 h 432139"/>
                  <a:gd name="connsiteX6" fmla="*/ 872 w 539841"/>
                  <a:gd name="connsiteY6" fmla="*/ 306627 h 432139"/>
                  <a:gd name="connsiteX7" fmla="*/ 47735 w 539841"/>
                  <a:gd name="connsiteY7" fmla="*/ 406270 h 432139"/>
                  <a:gd name="connsiteX8" fmla="*/ 112941 w 539841"/>
                  <a:gd name="connsiteY8" fmla="*/ 425669 h 432139"/>
                  <a:gd name="connsiteX9" fmla="*/ 266430 w 539841"/>
                  <a:gd name="connsiteY9" fmla="*/ 432137 h 432139"/>
                  <a:gd name="connsiteX10" fmla="*/ 386538 w 539841"/>
                  <a:gd name="connsiteY10" fmla="*/ 428321 h 432139"/>
                  <a:gd name="connsiteX11" fmla="*/ 462048 w 539841"/>
                  <a:gd name="connsiteY11" fmla="*/ 419463 h 432139"/>
                  <a:gd name="connsiteX12" fmla="*/ 539502 w 539841"/>
                  <a:gd name="connsiteY12" fmla="*/ 310768 h 432139"/>
                  <a:gd name="connsiteX13" fmla="*/ 443445 w 539841"/>
                  <a:gd name="connsiteY13" fmla="*/ 357576 h 432139"/>
                  <a:gd name="connsiteX14" fmla="*/ 390618 w 539841"/>
                  <a:gd name="connsiteY14" fmla="*/ 363458 h 432139"/>
                  <a:gd name="connsiteX15" fmla="*/ 384134 w 539841"/>
                  <a:gd name="connsiteY15" fmla="*/ 363458 h 432139"/>
                  <a:gd name="connsiteX16" fmla="*/ 302660 w 539841"/>
                  <a:gd name="connsiteY16" fmla="*/ 366110 h 432139"/>
                  <a:gd name="connsiteX17" fmla="*/ 266947 w 539841"/>
                  <a:gd name="connsiteY17" fmla="*/ 367142 h 432139"/>
                  <a:gd name="connsiteX18" fmla="*/ 226631 w 539841"/>
                  <a:gd name="connsiteY18" fmla="*/ 365722 h 432139"/>
                  <a:gd name="connsiteX19" fmla="*/ 116443 w 539841"/>
                  <a:gd name="connsiteY19" fmla="*/ 361193 h 432139"/>
                  <a:gd name="connsiteX20" fmla="*/ 116443 w 539841"/>
                  <a:gd name="connsiteY20" fmla="*/ 361198 h 432139"/>
                  <a:gd name="connsiteX21" fmla="*/ 81701 w 539841"/>
                  <a:gd name="connsiteY21" fmla="*/ 351109 h 432139"/>
                  <a:gd name="connsiteX22" fmla="*/ 65239 w 539841"/>
                  <a:gd name="connsiteY22" fmla="*/ 314056 h 432139"/>
                  <a:gd name="connsiteX23" fmla="*/ 65234 w 539841"/>
                  <a:gd name="connsiteY23" fmla="*/ 314061 h 432139"/>
                  <a:gd name="connsiteX24" fmla="*/ 189810 w 539841"/>
                  <a:gd name="connsiteY24" fmla="*/ 64727 h 432139"/>
                  <a:gd name="connsiteX25" fmla="*/ 275886 w 539841"/>
                  <a:gd name="connsiteY25" fmla="*/ 64727 h 432139"/>
                  <a:gd name="connsiteX26" fmla="*/ 349650 w 539841"/>
                  <a:gd name="connsiteY26" fmla="*/ 64727 h 432139"/>
                  <a:gd name="connsiteX27" fmla="*/ 470603 w 539841"/>
                  <a:gd name="connsiteY27" fmla="*/ 285472 h 432139"/>
                  <a:gd name="connsiteX28" fmla="*/ 471513 w 539841"/>
                  <a:gd name="connsiteY28" fmla="*/ 290257 h 432139"/>
                  <a:gd name="connsiteX29" fmla="*/ 471509 w 539841"/>
                  <a:gd name="connsiteY29" fmla="*/ 290257 h 432139"/>
                  <a:gd name="connsiteX30" fmla="*/ 475076 w 539841"/>
                  <a:gd name="connsiteY30" fmla="*/ 314374 h 432139"/>
                  <a:gd name="connsiteX31" fmla="*/ 443445 w 539841"/>
                  <a:gd name="connsiteY31" fmla="*/ 357569 h 43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39841" h="432139">
                    <a:moveTo>
                      <a:pt x="539504" y="310763"/>
                    </a:moveTo>
                    <a:cubicBezTo>
                      <a:pt x="538460" y="298374"/>
                      <a:pt x="536642" y="286064"/>
                      <a:pt x="534060" y="273905"/>
                    </a:cubicBezTo>
                    <a:cubicBezTo>
                      <a:pt x="514420" y="166054"/>
                      <a:pt x="461725" y="76957"/>
                      <a:pt x="379854" y="4792"/>
                    </a:cubicBezTo>
                    <a:cubicBezTo>
                      <a:pt x="376467" y="2019"/>
                      <a:pt x="372245" y="471"/>
                      <a:pt x="367864" y="394"/>
                    </a:cubicBezTo>
                    <a:cubicBezTo>
                      <a:pt x="303825" y="394"/>
                      <a:pt x="239781" y="394"/>
                      <a:pt x="175751" y="6"/>
                    </a:cubicBezTo>
                    <a:cubicBezTo>
                      <a:pt x="168838" y="-174"/>
                      <a:pt x="162142" y="2410"/>
                      <a:pt x="157151" y="7182"/>
                    </a:cubicBezTo>
                    <a:cubicBezTo>
                      <a:pt x="67380" y="87425"/>
                      <a:pt x="14553" y="187191"/>
                      <a:pt x="872" y="306627"/>
                    </a:cubicBezTo>
                    <a:cubicBezTo>
                      <a:pt x="-4251" y="348266"/>
                      <a:pt x="10398" y="383442"/>
                      <a:pt x="47735" y="406270"/>
                    </a:cubicBezTo>
                    <a:cubicBezTo>
                      <a:pt x="67502" y="418069"/>
                      <a:pt x="89918" y="424739"/>
                      <a:pt x="112941" y="425669"/>
                    </a:cubicBezTo>
                    <a:cubicBezTo>
                      <a:pt x="165311" y="428384"/>
                      <a:pt x="217685" y="429936"/>
                      <a:pt x="266430" y="432137"/>
                    </a:cubicBezTo>
                    <a:cubicBezTo>
                      <a:pt x="308948" y="430843"/>
                      <a:pt x="347776" y="429941"/>
                      <a:pt x="386538" y="428321"/>
                    </a:cubicBezTo>
                    <a:cubicBezTo>
                      <a:pt x="411880" y="427289"/>
                      <a:pt x="437290" y="426901"/>
                      <a:pt x="462048" y="419463"/>
                    </a:cubicBezTo>
                    <a:cubicBezTo>
                      <a:pt x="514287" y="403681"/>
                      <a:pt x="542549" y="365014"/>
                      <a:pt x="539502" y="310768"/>
                    </a:cubicBezTo>
                    <a:close/>
                    <a:moveTo>
                      <a:pt x="443445" y="357576"/>
                    </a:moveTo>
                    <a:cubicBezTo>
                      <a:pt x="426129" y="361608"/>
                      <a:pt x="408396" y="363584"/>
                      <a:pt x="390618" y="363458"/>
                    </a:cubicBezTo>
                    <a:lnTo>
                      <a:pt x="384134" y="363458"/>
                    </a:lnTo>
                    <a:cubicBezTo>
                      <a:pt x="357558" y="364558"/>
                      <a:pt x="330918" y="365334"/>
                      <a:pt x="302660" y="366110"/>
                    </a:cubicBezTo>
                    <a:lnTo>
                      <a:pt x="266947" y="367142"/>
                    </a:lnTo>
                    <a:lnTo>
                      <a:pt x="226631" y="365722"/>
                    </a:lnTo>
                    <a:cubicBezTo>
                      <a:pt x="190660" y="364428"/>
                      <a:pt x="153454" y="363070"/>
                      <a:pt x="116443" y="361193"/>
                    </a:cubicBezTo>
                    <a:lnTo>
                      <a:pt x="116443" y="361198"/>
                    </a:lnTo>
                    <a:cubicBezTo>
                      <a:pt x="104200" y="360765"/>
                      <a:pt x="92259" y="357301"/>
                      <a:pt x="81701" y="351109"/>
                    </a:cubicBezTo>
                    <a:cubicBezTo>
                      <a:pt x="69449" y="343671"/>
                      <a:pt x="62839" y="335268"/>
                      <a:pt x="65239" y="314056"/>
                    </a:cubicBezTo>
                    <a:lnTo>
                      <a:pt x="65234" y="314061"/>
                    </a:lnTo>
                    <a:cubicBezTo>
                      <a:pt x="74771" y="218541"/>
                      <a:pt x="119092" y="129826"/>
                      <a:pt x="189810" y="64727"/>
                    </a:cubicBezTo>
                    <a:lnTo>
                      <a:pt x="275886" y="64727"/>
                    </a:lnTo>
                    <a:lnTo>
                      <a:pt x="349650" y="64727"/>
                    </a:lnTo>
                    <a:cubicBezTo>
                      <a:pt x="413265" y="122992"/>
                      <a:pt x="455787" y="200606"/>
                      <a:pt x="470603" y="285472"/>
                    </a:cubicBezTo>
                    <a:lnTo>
                      <a:pt x="471513" y="290257"/>
                    </a:lnTo>
                    <a:lnTo>
                      <a:pt x="471509" y="290257"/>
                    </a:lnTo>
                    <a:cubicBezTo>
                      <a:pt x="473172" y="298218"/>
                      <a:pt x="474361" y="306273"/>
                      <a:pt x="475076" y="314374"/>
                    </a:cubicBezTo>
                    <a:cubicBezTo>
                      <a:pt x="475852" y="334228"/>
                      <a:pt x="470992" y="349099"/>
                      <a:pt x="443445" y="3575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00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5CDA313-3B8F-7507-6DC7-58FE9CBAEC95}"/>
                  </a:ext>
                </a:extLst>
              </p:cNvPr>
              <p:cNvSpPr/>
              <p:nvPr/>
            </p:nvSpPr>
            <p:spPr>
              <a:xfrm>
                <a:off x="2129637" y="12980555"/>
                <a:ext cx="333331" cy="121661"/>
              </a:xfrm>
              <a:custGeom>
                <a:avLst/>
                <a:gdLst>
                  <a:gd name="connsiteX0" fmla="*/ 58790 w 333331"/>
                  <a:gd name="connsiteY0" fmla="*/ 118266 h 121661"/>
                  <a:gd name="connsiteX1" fmla="*/ 70003 w 333331"/>
                  <a:gd name="connsiteY1" fmla="*/ 121631 h 121661"/>
                  <a:gd name="connsiteX2" fmla="*/ 215967 w 333331"/>
                  <a:gd name="connsiteY2" fmla="*/ 121631 h 121661"/>
                  <a:gd name="connsiteX3" fmla="*/ 261990 w 333331"/>
                  <a:gd name="connsiteY3" fmla="*/ 121631 h 121661"/>
                  <a:gd name="connsiteX4" fmla="*/ 261985 w 333331"/>
                  <a:gd name="connsiteY4" fmla="*/ 121631 h 121661"/>
                  <a:gd name="connsiteX5" fmla="*/ 277542 w 333331"/>
                  <a:gd name="connsiteY5" fmla="*/ 115164 h 121661"/>
                  <a:gd name="connsiteX6" fmla="*/ 312348 w 333331"/>
                  <a:gd name="connsiteY6" fmla="*/ 75400 h 121661"/>
                  <a:gd name="connsiteX7" fmla="*/ 331342 w 333331"/>
                  <a:gd name="connsiteY7" fmla="*/ 39060 h 121661"/>
                  <a:gd name="connsiteX8" fmla="*/ 307099 w 333331"/>
                  <a:gd name="connsiteY8" fmla="*/ 1687 h 121661"/>
                  <a:gd name="connsiteX9" fmla="*/ 294977 w 333331"/>
                  <a:gd name="connsiteY9" fmla="*/ 650 h 121661"/>
                  <a:gd name="connsiteX10" fmla="*/ 254596 w 333331"/>
                  <a:gd name="connsiteY10" fmla="*/ 9702 h 121661"/>
                  <a:gd name="connsiteX11" fmla="*/ 185045 w 333331"/>
                  <a:gd name="connsiteY11" fmla="*/ 38866 h 121661"/>
                  <a:gd name="connsiteX12" fmla="*/ 167159 w 333331"/>
                  <a:gd name="connsiteY12" fmla="*/ 42808 h 121661"/>
                  <a:gd name="connsiteX13" fmla="*/ 149010 w 333331"/>
                  <a:gd name="connsiteY13" fmla="*/ 38866 h 121661"/>
                  <a:gd name="connsiteX14" fmla="*/ 69739 w 333331"/>
                  <a:gd name="connsiteY14" fmla="*/ 6536 h 121661"/>
                  <a:gd name="connsiteX15" fmla="*/ 39402 w 333331"/>
                  <a:gd name="connsiteY15" fmla="*/ 68 h 121661"/>
                  <a:gd name="connsiteX16" fmla="*/ 33958 w 333331"/>
                  <a:gd name="connsiteY16" fmla="*/ 68 h 121661"/>
                  <a:gd name="connsiteX17" fmla="*/ 2263 w 333331"/>
                  <a:gd name="connsiteY17" fmla="*/ 44423 h 121661"/>
                  <a:gd name="connsiteX18" fmla="*/ 2263 w 333331"/>
                  <a:gd name="connsiteY18" fmla="*/ 44427 h 121661"/>
                  <a:gd name="connsiteX19" fmla="*/ 58784 w 333331"/>
                  <a:gd name="connsiteY19" fmla="*/ 118265 h 12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3331" h="121661">
                    <a:moveTo>
                      <a:pt x="58790" y="118266"/>
                    </a:moveTo>
                    <a:cubicBezTo>
                      <a:pt x="62127" y="120445"/>
                      <a:pt x="66019" y="121609"/>
                      <a:pt x="70003" y="121631"/>
                    </a:cubicBezTo>
                    <a:lnTo>
                      <a:pt x="215967" y="121631"/>
                    </a:lnTo>
                    <a:lnTo>
                      <a:pt x="261990" y="121631"/>
                    </a:lnTo>
                    <a:lnTo>
                      <a:pt x="261985" y="121631"/>
                    </a:lnTo>
                    <a:cubicBezTo>
                      <a:pt x="267886" y="121947"/>
                      <a:pt x="273609" y="119565"/>
                      <a:pt x="277542" y="115164"/>
                    </a:cubicBezTo>
                    <a:cubicBezTo>
                      <a:pt x="289868" y="102557"/>
                      <a:pt x="301488" y="89279"/>
                      <a:pt x="312348" y="75400"/>
                    </a:cubicBezTo>
                    <a:cubicBezTo>
                      <a:pt x="320445" y="64291"/>
                      <a:pt x="326847" y="52041"/>
                      <a:pt x="331342" y="39060"/>
                    </a:cubicBezTo>
                    <a:cubicBezTo>
                      <a:pt x="337825" y="20179"/>
                      <a:pt x="326933" y="5115"/>
                      <a:pt x="307099" y="1687"/>
                    </a:cubicBezTo>
                    <a:cubicBezTo>
                      <a:pt x="303098" y="993"/>
                      <a:pt x="299042" y="645"/>
                      <a:pt x="294977" y="650"/>
                    </a:cubicBezTo>
                    <a:cubicBezTo>
                      <a:pt x="281073" y="1173"/>
                      <a:pt x="267388" y="4240"/>
                      <a:pt x="254596" y="9702"/>
                    </a:cubicBezTo>
                    <a:cubicBezTo>
                      <a:pt x="231132" y="18754"/>
                      <a:pt x="208123" y="29101"/>
                      <a:pt x="185045" y="38866"/>
                    </a:cubicBezTo>
                    <a:cubicBezTo>
                      <a:pt x="179426" y="41410"/>
                      <a:pt x="173331" y="42754"/>
                      <a:pt x="167159" y="42808"/>
                    </a:cubicBezTo>
                    <a:cubicBezTo>
                      <a:pt x="160902" y="42759"/>
                      <a:pt x="154722" y="41415"/>
                      <a:pt x="149010" y="38866"/>
                    </a:cubicBezTo>
                    <a:cubicBezTo>
                      <a:pt x="123087" y="27550"/>
                      <a:pt x="96315" y="17009"/>
                      <a:pt x="69739" y="6536"/>
                    </a:cubicBezTo>
                    <a:cubicBezTo>
                      <a:pt x="60118" y="2517"/>
                      <a:pt x="49832" y="325"/>
                      <a:pt x="39402" y="68"/>
                    </a:cubicBezTo>
                    <a:cubicBezTo>
                      <a:pt x="37589" y="-26"/>
                      <a:pt x="35772" y="-26"/>
                      <a:pt x="33958" y="68"/>
                    </a:cubicBezTo>
                    <a:cubicBezTo>
                      <a:pt x="8033" y="2590"/>
                      <a:pt x="-6033" y="19467"/>
                      <a:pt x="2263" y="44423"/>
                    </a:cubicBezTo>
                    <a:lnTo>
                      <a:pt x="2263" y="44427"/>
                    </a:lnTo>
                    <a:cubicBezTo>
                      <a:pt x="12582" y="74498"/>
                      <a:pt x="32421" y="100414"/>
                      <a:pt x="58784" y="11826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00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39CF4B5-874B-E395-D102-1960F6112F59}"/>
                  </a:ext>
                </a:extLst>
              </p:cNvPr>
              <p:cNvSpPr/>
              <p:nvPr/>
            </p:nvSpPr>
            <p:spPr>
              <a:xfrm>
                <a:off x="2186161" y="13129285"/>
                <a:ext cx="218946" cy="29223"/>
              </a:xfrm>
              <a:custGeom>
                <a:avLst/>
                <a:gdLst>
                  <a:gd name="connsiteX0" fmla="*/ 90544 w 218946"/>
                  <a:gd name="connsiteY0" fmla="*/ 65 h 29223"/>
                  <a:gd name="connsiteX1" fmla="*/ 27477 w 218946"/>
                  <a:gd name="connsiteY1" fmla="*/ 65 h 29223"/>
                  <a:gd name="connsiteX2" fmla="*/ 14126 w 218946"/>
                  <a:gd name="connsiteY2" fmla="*/ 65 h 29223"/>
                  <a:gd name="connsiteX3" fmla="*/ 14121 w 218946"/>
                  <a:gd name="connsiteY3" fmla="*/ 65 h 29223"/>
                  <a:gd name="connsiteX4" fmla="*/ 3071 w 218946"/>
                  <a:gd name="connsiteY4" fmla="*/ 5284 h 29223"/>
                  <a:gd name="connsiteX5" fmla="*/ 187 w 218946"/>
                  <a:gd name="connsiteY5" fmla="*/ 17137 h 29223"/>
                  <a:gd name="connsiteX6" fmla="*/ 16780 w 218946"/>
                  <a:gd name="connsiteY6" fmla="*/ 29099 h 29223"/>
                  <a:gd name="connsiteX7" fmla="*/ 202735 w 218946"/>
                  <a:gd name="connsiteY7" fmla="*/ 29099 h 29223"/>
                  <a:gd name="connsiteX8" fmla="*/ 214305 w 218946"/>
                  <a:gd name="connsiteY8" fmla="*/ 25120 h 29223"/>
                  <a:gd name="connsiteX9" fmla="*/ 218809 w 218946"/>
                  <a:gd name="connsiteY9" fmla="*/ 13772 h 29223"/>
                  <a:gd name="connsiteX10" fmla="*/ 201438 w 218946"/>
                  <a:gd name="connsiteY10" fmla="*/ -3 h 2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8946" h="29223">
                    <a:moveTo>
                      <a:pt x="90544" y="65"/>
                    </a:moveTo>
                    <a:lnTo>
                      <a:pt x="27477" y="65"/>
                    </a:lnTo>
                    <a:lnTo>
                      <a:pt x="14126" y="65"/>
                    </a:lnTo>
                    <a:lnTo>
                      <a:pt x="14121" y="65"/>
                    </a:lnTo>
                    <a:cubicBezTo>
                      <a:pt x="9840" y="51"/>
                      <a:pt x="5780" y="1968"/>
                      <a:pt x="3071" y="5284"/>
                    </a:cubicBezTo>
                    <a:cubicBezTo>
                      <a:pt x="367" y="8599"/>
                      <a:pt x="-695" y="12951"/>
                      <a:pt x="187" y="17137"/>
                    </a:cubicBezTo>
                    <a:cubicBezTo>
                      <a:pt x="1697" y="24864"/>
                      <a:pt x="8953" y="30096"/>
                      <a:pt x="16780" y="29099"/>
                    </a:cubicBezTo>
                    <a:lnTo>
                      <a:pt x="202735" y="29099"/>
                    </a:lnTo>
                    <a:cubicBezTo>
                      <a:pt x="206990" y="29518"/>
                      <a:pt x="211212" y="28065"/>
                      <a:pt x="214305" y="25120"/>
                    </a:cubicBezTo>
                    <a:cubicBezTo>
                      <a:pt x="217393" y="22174"/>
                      <a:pt x="219039" y="18030"/>
                      <a:pt x="218809" y="13772"/>
                    </a:cubicBezTo>
                    <a:cubicBezTo>
                      <a:pt x="218809" y="5045"/>
                      <a:pt x="212325" y="-3"/>
                      <a:pt x="201438" y="-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00" dirty="0"/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A91C2D4-DF1A-F2C8-06FD-F1AD9B867949}"/>
                </a:ext>
              </a:extLst>
            </p:cNvPr>
            <p:cNvSpPr/>
            <p:nvPr/>
          </p:nvSpPr>
          <p:spPr>
            <a:xfrm rot="18900000">
              <a:off x="26239831" y="12180404"/>
              <a:ext cx="271503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26935E0-5688-E360-C4AA-FB251968895B}"/>
                </a:ext>
              </a:extLst>
            </p:cNvPr>
            <p:cNvSpPr/>
            <p:nvPr/>
          </p:nvSpPr>
          <p:spPr>
            <a:xfrm rot="2700000" flipH="1">
              <a:off x="26239833" y="12180404"/>
              <a:ext cx="271503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A273573-CFF0-41C3-3DE8-FD5634CD2D5F}"/>
              </a:ext>
            </a:extLst>
          </p:cNvPr>
          <p:cNvSpPr txBox="1"/>
          <p:nvPr/>
        </p:nvSpPr>
        <p:spPr>
          <a:xfrm>
            <a:off x="7461793" y="3024732"/>
            <a:ext cx="2322474" cy="523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REJECTED</a:t>
            </a:r>
            <a:endParaRPr lang="en-US" sz="2800" dirty="0"/>
          </a:p>
        </p:txBody>
      </p:sp>
      <p:grpSp>
        <p:nvGrpSpPr>
          <p:cNvPr id="55" name="Content Placeholder 48">
            <a:extLst>
              <a:ext uri="{FF2B5EF4-FFF2-40B4-BE49-F238E27FC236}">
                <a16:creationId xmlns:a16="http://schemas.microsoft.com/office/drawing/2014/main" id="{8F0A2D0C-6014-148A-9BDD-994AC5F4F49B}"/>
              </a:ext>
            </a:extLst>
          </p:cNvPr>
          <p:cNvGrpSpPr/>
          <p:nvPr/>
        </p:nvGrpSpPr>
        <p:grpSpPr>
          <a:xfrm>
            <a:off x="8973744" y="4657539"/>
            <a:ext cx="568672" cy="1271867"/>
            <a:chOff x="4737370" y="9422570"/>
            <a:chExt cx="943358" cy="2109877"/>
          </a:xfrm>
          <a:solidFill>
            <a:srgbClr val="000000"/>
          </a:solidFill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950EE7F-7621-6BBD-D727-0060AD5D6E03}"/>
                </a:ext>
              </a:extLst>
            </p:cNvPr>
            <p:cNvSpPr/>
            <p:nvPr/>
          </p:nvSpPr>
          <p:spPr>
            <a:xfrm>
              <a:off x="4737370" y="9810101"/>
              <a:ext cx="943358" cy="1722346"/>
            </a:xfrm>
            <a:custGeom>
              <a:avLst/>
              <a:gdLst>
                <a:gd name="connsiteX0" fmla="*/ 216115 w 943358"/>
                <a:gd name="connsiteY0" fmla="*/ 950323 h 1722346"/>
                <a:gd name="connsiteX1" fmla="*/ 216115 w 943358"/>
                <a:gd name="connsiteY1" fmla="*/ 295117 h 1722346"/>
                <a:gd name="connsiteX2" fmla="*/ 216115 w 943358"/>
                <a:gd name="connsiteY2" fmla="*/ 277965 h 1722346"/>
                <a:gd name="connsiteX3" fmla="*/ 195532 w 943358"/>
                <a:gd name="connsiteY3" fmla="*/ 260813 h 1722346"/>
                <a:gd name="connsiteX4" fmla="*/ 174950 w 943358"/>
                <a:gd name="connsiteY4" fmla="*/ 274535 h 1722346"/>
                <a:gd name="connsiteX5" fmla="*/ 174950 w 943358"/>
                <a:gd name="connsiteY5" fmla="*/ 295117 h 1722346"/>
                <a:gd name="connsiteX6" fmla="*/ 174950 w 943358"/>
                <a:gd name="connsiteY6" fmla="*/ 819967 h 1722346"/>
                <a:gd name="connsiteX7" fmla="*/ 116633 w 943358"/>
                <a:gd name="connsiteY7" fmla="*/ 902297 h 1722346"/>
                <a:gd name="connsiteX8" fmla="*/ 27443 w 943358"/>
                <a:gd name="connsiteY8" fmla="*/ 874854 h 1722346"/>
                <a:gd name="connsiteX9" fmla="*/ 3430 w 943358"/>
                <a:gd name="connsiteY9" fmla="*/ 819967 h 1722346"/>
                <a:gd name="connsiteX10" fmla="*/ 0 w 943358"/>
                <a:gd name="connsiteY10" fmla="*/ 233370 h 1722346"/>
                <a:gd name="connsiteX11" fmla="*/ 202393 w 943358"/>
                <a:gd name="connsiteY11" fmla="*/ 3534 h 1722346"/>
                <a:gd name="connsiteX12" fmla="*/ 260710 w 943358"/>
                <a:gd name="connsiteY12" fmla="*/ 103 h 1722346"/>
                <a:gd name="connsiteX13" fmla="*/ 689509 w 943358"/>
                <a:gd name="connsiteY13" fmla="*/ 103 h 1722346"/>
                <a:gd name="connsiteX14" fmla="*/ 936497 w 943358"/>
                <a:gd name="connsiteY14" fmla="*/ 195636 h 1722346"/>
                <a:gd name="connsiteX15" fmla="*/ 943358 w 943358"/>
                <a:gd name="connsiteY15" fmla="*/ 250522 h 1722346"/>
                <a:gd name="connsiteX16" fmla="*/ 943358 w 943358"/>
                <a:gd name="connsiteY16" fmla="*/ 816537 h 1722346"/>
                <a:gd name="connsiteX17" fmla="*/ 857598 w 943358"/>
                <a:gd name="connsiteY17" fmla="*/ 902297 h 1722346"/>
                <a:gd name="connsiteX18" fmla="*/ 771839 w 943358"/>
                <a:gd name="connsiteY18" fmla="*/ 816537 h 1722346"/>
                <a:gd name="connsiteX19" fmla="*/ 771839 w 943358"/>
                <a:gd name="connsiteY19" fmla="*/ 816537 h 1722346"/>
                <a:gd name="connsiteX20" fmla="*/ 771839 w 943358"/>
                <a:gd name="connsiteY20" fmla="*/ 295117 h 1722346"/>
                <a:gd name="connsiteX21" fmla="*/ 771839 w 943358"/>
                <a:gd name="connsiteY21" fmla="*/ 277965 h 1722346"/>
                <a:gd name="connsiteX22" fmla="*/ 751256 w 943358"/>
                <a:gd name="connsiteY22" fmla="*/ 260813 h 1722346"/>
                <a:gd name="connsiteX23" fmla="*/ 730674 w 943358"/>
                <a:gd name="connsiteY23" fmla="*/ 277965 h 1722346"/>
                <a:gd name="connsiteX24" fmla="*/ 730674 w 943358"/>
                <a:gd name="connsiteY24" fmla="*/ 298548 h 1722346"/>
                <a:gd name="connsiteX25" fmla="*/ 730674 w 943358"/>
                <a:gd name="connsiteY25" fmla="*/ 1608958 h 1722346"/>
                <a:gd name="connsiteX26" fmla="*/ 631192 w 943358"/>
                <a:gd name="connsiteY26" fmla="*/ 1722161 h 1722346"/>
                <a:gd name="connsiteX27" fmla="*/ 517989 w 943358"/>
                <a:gd name="connsiteY27" fmla="*/ 1622680 h 1722346"/>
                <a:gd name="connsiteX28" fmla="*/ 517989 w 943358"/>
                <a:gd name="connsiteY28" fmla="*/ 1612389 h 1722346"/>
                <a:gd name="connsiteX29" fmla="*/ 517989 w 943358"/>
                <a:gd name="connsiteY29" fmla="*/ 946892 h 1722346"/>
                <a:gd name="connsiteX30" fmla="*/ 500838 w 943358"/>
                <a:gd name="connsiteY30" fmla="*/ 905727 h 1722346"/>
                <a:gd name="connsiteX31" fmla="*/ 452812 w 943358"/>
                <a:gd name="connsiteY31" fmla="*/ 902297 h 1722346"/>
                <a:gd name="connsiteX32" fmla="*/ 432230 w 943358"/>
                <a:gd name="connsiteY32" fmla="*/ 943462 h 1722346"/>
                <a:gd name="connsiteX33" fmla="*/ 432230 w 943358"/>
                <a:gd name="connsiteY33" fmla="*/ 1341387 h 1722346"/>
                <a:gd name="connsiteX34" fmla="*/ 432230 w 943358"/>
                <a:gd name="connsiteY34" fmla="*/ 1605528 h 1722346"/>
                <a:gd name="connsiteX35" fmla="*/ 373913 w 943358"/>
                <a:gd name="connsiteY35" fmla="*/ 1705009 h 1722346"/>
                <a:gd name="connsiteX36" fmla="*/ 260710 w 943358"/>
                <a:gd name="connsiteY36" fmla="*/ 1694718 h 1722346"/>
                <a:gd name="connsiteX37" fmla="*/ 219545 w 943358"/>
                <a:gd name="connsiteY37" fmla="*/ 1608958 h 1722346"/>
                <a:gd name="connsiteX38" fmla="*/ 216115 w 943358"/>
                <a:gd name="connsiteY38" fmla="*/ 950323 h 1722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3358" h="1722346">
                  <a:moveTo>
                    <a:pt x="216115" y="950323"/>
                  </a:moveTo>
                  <a:lnTo>
                    <a:pt x="216115" y="295117"/>
                  </a:lnTo>
                  <a:cubicBezTo>
                    <a:pt x="216115" y="288256"/>
                    <a:pt x="219545" y="281396"/>
                    <a:pt x="216115" y="277965"/>
                  </a:cubicBezTo>
                  <a:cubicBezTo>
                    <a:pt x="212684" y="274535"/>
                    <a:pt x="202393" y="260813"/>
                    <a:pt x="195532" y="260813"/>
                  </a:cubicBezTo>
                  <a:cubicBezTo>
                    <a:pt x="188672" y="260813"/>
                    <a:pt x="178380" y="267674"/>
                    <a:pt x="174950" y="274535"/>
                  </a:cubicBezTo>
                  <a:cubicBezTo>
                    <a:pt x="171520" y="281396"/>
                    <a:pt x="174950" y="288256"/>
                    <a:pt x="174950" y="295117"/>
                  </a:cubicBezTo>
                  <a:lnTo>
                    <a:pt x="174950" y="819967"/>
                  </a:lnTo>
                  <a:cubicBezTo>
                    <a:pt x="174950" y="857702"/>
                    <a:pt x="150937" y="892006"/>
                    <a:pt x="116633" y="902297"/>
                  </a:cubicBezTo>
                  <a:cubicBezTo>
                    <a:pt x="82329" y="912588"/>
                    <a:pt x="48026" y="902297"/>
                    <a:pt x="27443" y="874854"/>
                  </a:cubicBezTo>
                  <a:cubicBezTo>
                    <a:pt x="13722" y="861132"/>
                    <a:pt x="6861" y="840550"/>
                    <a:pt x="3430" y="819967"/>
                  </a:cubicBezTo>
                  <a:cubicBezTo>
                    <a:pt x="0" y="627865"/>
                    <a:pt x="0" y="432333"/>
                    <a:pt x="0" y="233370"/>
                  </a:cubicBezTo>
                  <a:cubicBezTo>
                    <a:pt x="3430" y="116737"/>
                    <a:pt x="89190" y="20686"/>
                    <a:pt x="202393" y="3534"/>
                  </a:cubicBezTo>
                  <a:cubicBezTo>
                    <a:pt x="222976" y="103"/>
                    <a:pt x="240128" y="103"/>
                    <a:pt x="260710" y="103"/>
                  </a:cubicBezTo>
                  <a:lnTo>
                    <a:pt x="689509" y="103"/>
                  </a:lnTo>
                  <a:cubicBezTo>
                    <a:pt x="809573" y="-3327"/>
                    <a:pt x="915915" y="79002"/>
                    <a:pt x="936497" y="195636"/>
                  </a:cubicBezTo>
                  <a:cubicBezTo>
                    <a:pt x="939928" y="212788"/>
                    <a:pt x="943358" y="233370"/>
                    <a:pt x="943358" y="250522"/>
                  </a:cubicBezTo>
                  <a:cubicBezTo>
                    <a:pt x="943358" y="439194"/>
                    <a:pt x="943358" y="627865"/>
                    <a:pt x="943358" y="816537"/>
                  </a:cubicBezTo>
                  <a:cubicBezTo>
                    <a:pt x="943358" y="864563"/>
                    <a:pt x="905624" y="902297"/>
                    <a:pt x="857598" y="902297"/>
                  </a:cubicBezTo>
                  <a:cubicBezTo>
                    <a:pt x="809573" y="902297"/>
                    <a:pt x="771839" y="861132"/>
                    <a:pt x="771839" y="816537"/>
                  </a:cubicBezTo>
                  <a:cubicBezTo>
                    <a:pt x="771839" y="816537"/>
                    <a:pt x="771839" y="816537"/>
                    <a:pt x="771839" y="816537"/>
                  </a:cubicBezTo>
                  <a:lnTo>
                    <a:pt x="771839" y="295117"/>
                  </a:lnTo>
                  <a:cubicBezTo>
                    <a:pt x="771839" y="288256"/>
                    <a:pt x="775269" y="281396"/>
                    <a:pt x="771839" y="277965"/>
                  </a:cubicBezTo>
                  <a:cubicBezTo>
                    <a:pt x="768408" y="274535"/>
                    <a:pt x="758117" y="260813"/>
                    <a:pt x="751256" y="260813"/>
                  </a:cubicBezTo>
                  <a:cubicBezTo>
                    <a:pt x="740965" y="264244"/>
                    <a:pt x="734104" y="271104"/>
                    <a:pt x="730674" y="277965"/>
                  </a:cubicBezTo>
                  <a:cubicBezTo>
                    <a:pt x="727244" y="281396"/>
                    <a:pt x="730674" y="291687"/>
                    <a:pt x="730674" y="298548"/>
                  </a:cubicBezTo>
                  <a:lnTo>
                    <a:pt x="730674" y="1608958"/>
                  </a:lnTo>
                  <a:cubicBezTo>
                    <a:pt x="734104" y="1667275"/>
                    <a:pt x="689509" y="1718731"/>
                    <a:pt x="631192" y="1722161"/>
                  </a:cubicBezTo>
                  <a:cubicBezTo>
                    <a:pt x="572876" y="1725591"/>
                    <a:pt x="521420" y="1680996"/>
                    <a:pt x="517989" y="1622680"/>
                  </a:cubicBezTo>
                  <a:cubicBezTo>
                    <a:pt x="517989" y="1619249"/>
                    <a:pt x="517989" y="1615819"/>
                    <a:pt x="517989" y="1612389"/>
                  </a:cubicBezTo>
                  <a:cubicBezTo>
                    <a:pt x="517989" y="1389413"/>
                    <a:pt x="517989" y="1169868"/>
                    <a:pt x="517989" y="946892"/>
                  </a:cubicBezTo>
                  <a:cubicBezTo>
                    <a:pt x="517989" y="933171"/>
                    <a:pt x="511129" y="916019"/>
                    <a:pt x="500838" y="905727"/>
                  </a:cubicBezTo>
                  <a:cubicBezTo>
                    <a:pt x="487116" y="892006"/>
                    <a:pt x="466534" y="892006"/>
                    <a:pt x="452812" y="902297"/>
                  </a:cubicBezTo>
                  <a:cubicBezTo>
                    <a:pt x="439090" y="909158"/>
                    <a:pt x="428799" y="926310"/>
                    <a:pt x="432230" y="943462"/>
                  </a:cubicBezTo>
                  <a:lnTo>
                    <a:pt x="432230" y="1341387"/>
                  </a:lnTo>
                  <a:cubicBezTo>
                    <a:pt x="432230" y="1430578"/>
                    <a:pt x="432230" y="1519768"/>
                    <a:pt x="432230" y="1605528"/>
                  </a:cubicBezTo>
                  <a:cubicBezTo>
                    <a:pt x="435660" y="1646692"/>
                    <a:pt x="411647" y="1687857"/>
                    <a:pt x="373913" y="1705009"/>
                  </a:cubicBezTo>
                  <a:cubicBezTo>
                    <a:pt x="336179" y="1725591"/>
                    <a:pt x="291583" y="1718731"/>
                    <a:pt x="260710" y="1694718"/>
                  </a:cubicBezTo>
                  <a:cubicBezTo>
                    <a:pt x="233267" y="1674136"/>
                    <a:pt x="216115" y="1639832"/>
                    <a:pt x="219545" y="1608958"/>
                  </a:cubicBezTo>
                  <a:lnTo>
                    <a:pt x="216115" y="950323"/>
                  </a:lnTo>
                  <a:close/>
                </a:path>
              </a:pathLst>
            </a:custGeom>
            <a:solidFill>
              <a:srgbClr val="000000"/>
            </a:solidFill>
            <a:ln w="34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00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EC5AC06-6828-77B7-6D95-AC992782F799}"/>
                </a:ext>
              </a:extLst>
            </p:cNvPr>
            <p:cNvSpPr/>
            <p:nvPr/>
          </p:nvSpPr>
          <p:spPr>
            <a:xfrm>
              <a:off x="5039245" y="9422570"/>
              <a:ext cx="343039" cy="343039"/>
            </a:xfrm>
            <a:custGeom>
              <a:avLst/>
              <a:gdLst>
                <a:gd name="connsiteX0" fmla="*/ 0 w 343039"/>
                <a:gd name="connsiteY0" fmla="*/ 171520 h 343039"/>
                <a:gd name="connsiteX1" fmla="*/ 171520 w 343039"/>
                <a:gd name="connsiteY1" fmla="*/ 0 h 343039"/>
                <a:gd name="connsiteX2" fmla="*/ 343039 w 343039"/>
                <a:gd name="connsiteY2" fmla="*/ 171520 h 343039"/>
                <a:gd name="connsiteX3" fmla="*/ 171520 w 343039"/>
                <a:gd name="connsiteY3" fmla="*/ 343039 h 343039"/>
                <a:gd name="connsiteX4" fmla="*/ 0 w 343039"/>
                <a:gd name="connsiteY4" fmla="*/ 171520 h 343039"/>
                <a:gd name="connsiteX5" fmla="*/ 0 w 343039"/>
                <a:gd name="connsiteY5" fmla="*/ 171520 h 34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3039" h="343039">
                  <a:moveTo>
                    <a:pt x="0" y="171520"/>
                  </a:moveTo>
                  <a:cubicBezTo>
                    <a:pt x="0" y="75469"/>
                    <a:pt x="75469" y="0"/>
                    <a:pt x="171520" y="0"/>
                  </a:cubicBezTo>
                  <a:cubicBezTo>
                    <a:pt x="267571" y="0"/>
                    <a:pt x="343039" y="75469"/>
                    <a:pt x="343039" y="171520"/>
                  </a:cubicBezTo>
                  <a:cubicBezTo>
                    <a:pt x="343039" y="267571"/>
                    <a:pt x="267571" y="343039"/>
                    <a:pt x="171520" y="343039"/>
                  </a:cubicBezTo>
                  <a:cubicBezTo>
                    <a:pt x="75469" y="343039"/>
                    <a:pt x="0" y="267571"/>
                    <a:pt x="0" y="171520"/>
                  </a:cubicBezTo>
                  <a:lnTo>
                    <a:pt x="0" y="171520"/>
                  </a:lnTo>
                  <a:close/>
                </a:path>
              </a:pathLst>
            </a:custGeom>
            <a:solidFill>
              <a:srgbClr val="000000"/>
            </a:solidFill>
            <a:ln w="34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00" dirty="0"/>
            </a:p>
          </p:txBody>
        </p:sp>
      </p:grpSp>
      <p:sp>
        <p:nvSpPr>
          <p:cNvPr id="64" name="Arrow: Right 63">
            <a:extLst>
              <a:ext uri="{FF2B5EF4-FFF2-40B4-BE49-F238E27FC236}">
                <a16:creationId xmlns:a16="http://schemas.microsoft.com/office/drawing/2014/main" id="{1E099F6D-1709-8F79-F002-4D3BA7CD046B}"/>
              </a:ext>
            </a:extLst>
          </p:cNvPr>
          <p:cNvSpPr/>
          <p:nvPr/>
        </p:nvSpPr>
        <p:spPr>
          <a:xfrm rot="5400000" flipV="1">
            <a:off x="8738954" y="3855956"/>
            <a:ext cx="1038253" cy="467724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BA01DF15-D998-B910-5CFD-EDADA8335C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000" t="7816" r="11379" b="20215"/>
          <a:stretch/>
        </p:blipFill>
        <p:spPr>
          <a:xfrm rot="10800000" flipV="1">
            <a:off x="9023113" y="3817953"/>
            <a:ext cx="436060" cy="399167"/>
          </a:xfrm>
          <a:prstGeom prst="rect">
            <a:avLst/>
          </a:prstGeom>
        </p:spPr>
      </p:pic>
      <p:grpSp>
        <p:nvGrpSpPr>
          <p:cNvPr id="52" name="Content Placeholder 48">
            <a:extLst>
              <a:ext uri="{FF2B5EF4-FFF2-40B4-BE49-F238E27FC236}">
                <a16:creationId xmlns:a16="http://schemas.microsoft.com/office/drawing/2014/main" id="{554F4E22-273A-418C-E383-73487CA639B5}"/>
              </a:ext>
            </a:extLst>
          </p:cNvPr>
          <p:cNvGrpSpPr/>
          <p:nvPr/>
        </p:nvGrpSpPr>
        <p:grpSpPr>
          <a:xfrm>
            <a:off x="8256642" y="4657539"/>
            <a:ext cx="568672" cy="1271867"/>
            <a:chOff x="4737370" y="9422570"/>
            <a:chExt cx="943358" cy="2109877"/>
          </a:xfrm>
          <a:solidFill>
            <a:srgbClr val="000000"/>
          </a:solidFill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EA1B572-3D62-E1C4-56F1-B76514C667BD}"/>
                </a:ext>
              </a:extLst>
            </p:cNvPr>
            <p:cNvSpPr/>
            <p:nvPr/>
          </p:nvSpPr>
          <p:spPr>
            <a:xfrm>
              <a:off x="4737370" y="9810101"/>
              <a:ext cx="943358" cy="1722346"/>
            </a:xfrm>
            <a:custGeom>
              <a:avLst/>
              <a:gdLst>
                <a:gd name="connsiteX0" fmla="*/ 216115 w 943358"/>
                <a:gd name="connsiteY0" fmla="*/ 950323 h 1722346"/>
                <a:gd name="connsiteX1" fmla="*/ 216115 w 943358"/>
                <a:gd name="connsiteY1" fmla="*/ 295117 h 1722346"/>
                <a:gd name="connsiteX2" fmla="*/ 216115 w 943358"/>
                <a:gd name="connsiteY2" fmla="*/ 277965 h 1722346"/>
                <a:gd name="connsiteX3" fmla="*/ 195532 w 943358"/>
                <a:gd name="connsiteY3" fmla="*/ 260813 h 1722346"/>
                <a:gd name="connsiteX4" fmla="*/ 174950 w 943358"/>
                <a:gd name="connsiteY4" fmla="*/ 274535 h 1722346"/>
                <a:gd name="connsiteX5" fmla="*/ 174950 w 943358"/>
                <a:gd name="connsiteY5" fmla="*/ 295117 h 1722346"/>
                <a:gd name="connsiteX6" fmla="*/ 174950 w 943358"/>
                <a:gd name="connsiteY6" fmla="*/ 819967 h 1722346"/>
                <a:gd name="connsiteX7" fmla="*/ 116633 w 943358"/>
                <a:gd name="connsiteY7" fmla="*/ 902297 h 1722346"/>
                <a:gd name="connsiteX8" fmla="*/ 27443 w 943358"/>
                <a:gd name="connsiteY8" fmla="*/ 874854 h 1722346"/>
                <a:gd name="connsiteX9" fmla="*/ 3430 w 943358"/>
                <a:gd name="connsiteY9" fmla="*/ 819967 h 1722346"/>
                <a:gd name="connsiteX10" fmla="*/ 0 w 943358"/>
                <a:gd name="connsiteY10" fmla="*/ 233370 h 1722346"/>
                <a:gd name="connsiteX11" fmla="*/ 202393 w 943358"/>
                <a:gd name="connsiteY11" fmla="*/ 3534 h 1722346"/>
                <a:gd name="connsiteX12" fmla="*/ 260710 w 943358"/>
                <a:gd name="connsiteY12" fmla="*/ 103 h 1722346"/>
                <a:gd name="connsiteX13" fmla="*/ 689509 w 943358"/>
                <a:gd name="connsiteY13" fmla="*/ 103 h 1722346"/>
                <a:gd name="connsiteX14" fmla="*/ 936497 w 943358"/>
                <a:gd name="connsiteY14" fmla="*/ 195636 h 1722346"/>
                <a:gd name="connsiteX15" fmla="*/ 943358 w 943358"/>
                <a:gd name="connsiteY15" fmla="*/ 250522 h 1722346"/>
                <a:gd name="connsiteX16" fmla="*/ 943358 w 943358"/>
                <a:gd name="connsiteY16" fmla="*/ 816537 h 1722346"/>
                <a:gd name="connsiteX17" fmla="*/ 857598 w 943358"/>
                <a:gd name="connsiteY17" fmla="*/ 902297 h 1722346"/>
                <a:gd name="connsiteX18" fmla="*/ 771839 w 943358"/>
                <a:gd name="connsiteY18" fmla="*/ 816537 h 1722346"/>
                <a:gd name="connsiteX19" fmla="*/ 771839 w 943358"/>
                <a:gd name="connsiteY19" fmla="*/ 816537 h 1722346"/>
                <a:gd name="connsiteX20" fmla="*/ 771839 w 943358"/>
                <a:gd name="connsiteY20" fmla="*/ 295117 h 1722346"/>
                <a:gd name="connsiteX21" fmla="*/ 771839 w 943358"/>
                <a:gd name="connsiteY21" fmla="*/ 277965 h 1722346"/>
                <a:gd name="connsiteX22" fmla="*/ 751256 w 943358"/>
                <a:gd name="connsiteY22" fmla="*/ 260813 h 1722346"/>
                <a:gd name="connsiteX23" fmla="*/ 730674 w 943358"/>
                <a:gd name="connsiteY23" fmla="*/ 277965 h 1722346"/>
                <a:gd name="connsiteX24" fmla="*/ 730674 w 943358"/>
                <a:gd name="connsiteY24" fmla="*/ 298548 h 1722346"/>
                <a:gd name="connsiteX25" fmla="*/ 730674 w 943358"/>
                <a:gd name="connsiteY25" fmla="*/ 1608958 h 1722346"/>
                <a:gd name="connsiteX26" fmla="*/ 631192 w 943358"/>
                <a:gd name="connsiteY26" fmla="*/ 1722161 h 1722346"/>
                <a:gd name="connsiteX27" fmla="*/ 517989 w 943358"/>
                <a:gd name="connsiteY27" fmla="*/ 1622680 h 1722346"/>
                <a:gd name="connsiteX28" fmla="*/ 517989 w 943358"/>
                <a:gd name="connsiteY28" fmla="*/ 1612389 h 1722346"/>
                <a:gd name="connsiteX29" fmla="*/ 517989 w 943358"/>
                <a:gd name="connsiteY29" fmla="*/ 946892 h 1722346"/>
                <a:gd name="connsiteX30" fmla="*/ 500838 w 943358"/>
                <a:gd name="connsiteY30" fmla="*/ 905727 h 1722346"/>
                <a:gd name="connsiteX31" fmla="*/ 452812 w 943358"/>
                <a:gd name="connsiteY31" fmla="*/ 902297 h 1722346"/>
                <a:gd name="connsiteX32" fmla="*/ 432230 w 943358"/>
                <a:gd name="connsiteY32" fmla="*/ 943462 h 1722346"/>
                <a:gd name="connsiteX33" fmla="*/ 432230 w 943358"/>
                <a:gd name="connsiteY33" fmla="*/ 1341387 h 1722346"/>
                <a:gd name="connsiteX34" fmla="*/ 432230 w 943358"/>
                <a:gd name="connsiteY34" fmla="*/ 1605528 h 1722346"/>
                <a:gd name="connsiteX35" fmla="*/ 373913 w 943358"/>
                <a:gd name="connsiteY35" fmla="*/ 1705009 h 1722346"/>
                <a:gd name="connsiteX36" fmla="*/ 260710 w 943358"/>
                <a:gd name="connsiteY36" fmla="*/ 1694718 h 1722346"/>
                <a:gd name="connsiteX37" fmla="*/ 219545 w 943358"/>
                <a:gd name="connsiteY37" fmla="*/ 1608958 h 1722346"/>
                <a:gd name="connsiteX38" fmla="*/ 216115 w 943358"/>
                <a:gd name="connsiteY38" fmla="*/ 950323 h 1722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3358" h="1722346">
                  <a:moveTo>
                    <a:pt x="216115" y="950323"/>
                  </a:moveTo>
                  <a:lnTo>
                    <a:pt x="216115" y="295117"/>
                  </a:lnTo>
                  <a:cubicBezTo>
                    <a:pt x="216115" y="288256"/>
                    <a:pt x="219545" y="281396"/>
                    <a:pt x="216115" y="277965"/>
                  </a:cubicBezTo>
                  <a:cubicBezTo>
                    <a:pt x="212684" y="274535"/>
                    <a:pt x="202393" y="260813"/>
                    <a:pt x="195532" y="260813"/>
                  </a:cubicBezTo>
                  <a:cubicBezTo>
                    <a:pt x="188672" y="260813"/>
                    <a:pt x="178380" y="267674"/>
                    <a:pt x="174950" y="274535"/>
                  </a:cubicBezTo>
                  <a:cubicBezTo>
                    <a:pt x="171520" y="281396"/>
                    <a:pt x="174950" y="288256"/>
                    <a:pt x="174950" y="295117"/>
                  </a:cubicBezTo>
                  <a:lnTo>
                    <a:pt x="174950" y="819967"/>
                  </a:lnTo>
                  <a:cubicBezTo>
                    <a:pt x="174950" y="857702"/>
                    <a:pt x="150937" y="892006"/>
                    <a:pt x="116633" y="902297"/>
                  </a:cubicBezTo>
                  <a:cubicBezTo>
                    <a:pt x="82329" y="912588"/>
                    <a:pt x="48026" y="902297"/>
                    <a:pt x="27443" y="874854"/>
                  </a:cubicBezTo>
                  <a:cubicBezTo>
                    <a:pt x="13722" y="861132"/>
                    <a:pt x="6861" y="840550"/>
                    <a:pt x="3430" y="819967"/>
                  </a:cubicBezTo>
                  <a:cubicBezTo>
                    <a:pt x="0" y="627865"/>
                    <a:pt x="0" y="432333"/>
                    <a:pt x="0" y="233370"/>
                  </a:cubicBezTo>
                  <a:cubicBezTo>
                    <a:pt x="3430" y="116737"/>
                    <a:pt x="89190" y="20686"/>
                    <a:pt x="202393" y="3534"/>
                  </a:cubicBezTo>
                  <a:cubicBezTo>
                    <a:pt x="222976" y="103"/>
                    <a:pt x="240128" y="103"/>
                    <a:pt x="260710" y="103"/>
                  </a:cubicBezTo>
                  <a:lnTo>
                    <a:pt x="689509" y="103"/>
                  </a:lnTo>
                  <a:cubicBezTo>
                    <a:pt x="809573" y="-3327"/>
                    <a:pt x="915915" y="79002"/>
                    <a:pt x="936497" y="195636"/>
                  </a:cubicBezTo>
                  <a:cubicBezTo>
                    <a:pt x="939928" y="212788"/>
                    <a:pt x="943358" y="233370"/>
                    <a:pt x="943358" y="250522"/>
                  </a:cubicBezTo>
                  <a:cubicBezTo>
                    <a:pt x="943358" y="439194"/>
                    <a:pt x="943358" y="627865"/>
                    <a:pt x="943358" y="816537"/>
                  </a:cubicBezTo>
                  <a:cubicBezTo>
                    <a:pt x="943358" y="864563"/>
                    <a:pt x="905624" y="902297"/>
                    <a:pt x="857598" y="902297"/>
                  </a:cubicBezTo>
                  <a:cubicBezTo>
                    <a:pt x="809573" y="902297"/>
                    <a:pt x="771839" y="861132"/>
                    <a:pt x="771839" y="816537"/>
                  </a:cubicBezTo>
                  <a:cubicBezTo>
                    <a:pt x="771839" y="816537"/>
                    <a:pt x="771839" y="816537"/>
                    <a:pt x="771839" y="816537"/>
                  </a:cubicBezTo>
                  <a:lnTo>
                    <a:pt x="771839" y="295117"/>
                  </a:lnTo>
                  <a:cubicBezTo>
                    <a:pt x="771839" y="288256"/>
                    <a:pt x="775269" y="281396"/>
                    <a:pt x="771839" y="277965"/>
                  </a:cubicBezTo>
                  <a:cubicBezTo>
                    <a:pt x="768408" y="274535"/>
                    <a:pt x="758117" y="260813"/>
                    <a:pt x="751256" y="260813"/>
                  </a:cubicBezTo>
                  <a:cubicBezTo>
                    <a:pt x="740965" y="264244"/>
                    <a:pt x="734104" y="271104"/>
                    <a:pt x="730674" y="277965"/>
                  </a:cubicBezTo>
                  <a:cubicBezTo>
                    <a:pt x="727244" y="281396"/>
                    <a:pt x="730674" y="291687"/>
                    <a:pt x="730674" y="298548"/>
                  </a:cubicBezTo>
                  <a:lnTo>
                    <a:pt x="730674" y="1608958"/>
                  </a:lnTo>
                  <a:cubicBezTo>
                    <a:pt x="734104" y="1667275"/>
                    <a:pt x="689509" y="1718731"/>
                    <a:pt x="631192" y="1722161"/>
                  </a:cubicBezTo>
                  <a:cubicBezTo>
                    <a:pt x="572876" y="1725591"/>
                    <a:pt x="521420" y="1680996"/>
                    <a:pt x="517989" y="1622680"/>
                  </a:cubicBezTo>
                  <a:cubicBezTo>
                    <a:pt x="517989" y="1619249"/>
                    <a:pt x="517989" y="1615819"/>
                    <a:pt x="517989" y="1612389"/>
                  </a:cubicBezTo>
                  <a:cubicBezTo>
                    <a:pt x="517989" y="1389413"/>
                    <a:pt x="517989" y="1169868"/>
                    <a:pt x="517989" y="946892"/>
                  </a:cubicBezTo>
                  <a:cubicBezTo>
                    <a:pt x="517989" y="933171"/>
                    <a:pt x="511129" y="916019"/>
                    <a:pt x="500838" y="905727"/>
                  </a:cubicBezTo>
                  <a:cubicBezTo>
                    <a:pt x="487116" y="892006"/>
                    <a:pt x="466534" y="892006"/>
                    <a:pt x="452812" y="902297"/>
                  </a:cubicBezTo>
                  <a:cubicBezTo>
                    <a:pt x="439090" y="909158"/>
                    <a:pt x="428799" y="926310"/>
                    <a:pt x="432230" y="943462"/>
                  </a:cubicBezTo>
                  <a:lnTo>
                    <a:pt x="432230" y="1341387"/>
                  </a:lnTo>
                  <a:cubicBezTo>
                    <a:pt x="432230" y="1430578"/>
                    <a:pt x="432230" y="1519768"/>
                    <a:pt x="432230" y="1605528"/>
                  </a:cubicBezTo>
                  <a:cubicBezTo>
                    <a:pt x="435660" y="1646692"/>
                    <a:pt x="411647" y="1687857"/>
                    <a:pt x="373913" y="1705009"/>
                  </a:cubicBezTo>
                  <a:cubicBezTo>
                    <a:pt x="336179" y="1725591"/>
                    <a:pt x="291583" y="1718731"/>
                    <a:pt x="260710" y="1694718"/>
                  </a:cubicBezTo>
                  <a:cubicBezTo>
                    <a:pt x="233267" y="1674136"/>
                    <a:pt x="216115" y="1639832"/>
                    <a:pt x="219545" y="1608958"/>
                  </a:cubicBezTo>
                  <a:lnTo>
                    <a:pt x="216115" y="950323"/>
                  </a:lnTo>
                  <a:close/>
                </a:path>
              </a:pathLst>
            </a:custGeom>
            <a:solidFill>
              <a:srgbClr val="000000"/>
            </a:solidFill>
            <a:ln w="34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247F05D-9F83-C3B6-AEA5-49EBCABBE3FF}"/>
                </a:ext>
              </a:extLst>
            </p:cNvPr>
            <p:cNvSpPr/>
            <p:nvPr/>
          </p:nvSpPr>
          <p:spPr>
            <a:xfrm>
              <a:off x="5039245" y="9422570"/>
              <a:ext cx="343039" cy="343039"/>
            </a:xfrm>
            <a:custGeom>
              <a:avLst/>
              <a:gdLst>
                <a:gd name="connsiteX0" fmla="*/ 0 w 343039"/>
                <a:gd name="connsiteY0" fmla="*/ 171520 h 343039"/>
                <a:gd name="connsiteX1" fmla="*/ 171520 w 343039"/>
                <a:gd name="connsiteY1" fmla="*/ 0 h 343039"/>
                <a:gd name="connsiteX2" fmla="*/ 343039 w 343039"/>
                <a:gd name="connsiteY2" fmla="*/ 171520 h 343039"/>
                <a:gd name="connsiteX3" fmla="*/ 171520 w 343039"/>
                <a:gd name="connsiteY3" fmla="*/ 343039 h 343039"/>
                <a:gd name="connsiteX4" fmla="*/ 0 w 343039"/>
                <a:gd name="connsiteY4" fmla="*/ 171520 h 343039"/>
                <a:gd name="connsiteX5" fmla="*/ 0 w 343039"/>
                <a:gd name="connsiteY5" fmla="*/ 171520 h 34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3039" h="343039">
                  <a:moveTo>
                    <a:pt x="0" y="171520"/>
                  </a:moveTo>
                  <a:cubicBezTo>
                    <a:pt x="0" y="75469"/>
                    <a:pt x="75469" y="0"/>
                    <a:pt x="171520" y="0"/>
                  </a:cubicBezTo>
                  <a:cubicBezTo>
                    <a:pt x="267571" y="0"/>
                    <a:pt x="343039" y="75469"/>
                    <a:pt x="343039" y="171520"/>
                  </a:cubicBezTo>
                  <a:cubicBezTo>
                    <a:pt x="343039" y="267571"/>
                    <a:pt x="267571" y="343039"/>
                    <a:pt x="171520" y="343039"/>
                  </a:cubicBezTo>
                  <a:cubicBezTo>
                    <a:pt x="75469" y="343039"/>
                    <a:pt x="0" y="267571"/>
                    <a:pt x="0" y="171520"/>
                  </a:cubicBezTo>
                  <a:lnTo>
                    <a:pt x="0" y="171520"/>
                  </a:lnTo>
                  <a:close/>
                </a:path>
              </a:pathLst>
            </a:custGeom>
            <a:solidFill>
              <a:srgbClr val="000000"/>
            </a:solidFill>
            <a:ln w="34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5" name="Arrow: Right 64">
            <a:extLst>
              <a:ext uri="{FF2B5EF4-FFF2-40B4-BE49-F238E27FC236}">
                <a16:creationId xmlns:a16="http://schemas.microsoft.com/office/drawing/2014/main" id="{B1076014-DCCE-0E11-AF3B-6B9E6440885D}"/>
              </a:ext>
            </a:extLst>
          </p:cNvPr>
          <p:cNvSpPr/>
          <p:nvPr/>
        </p:nvSpPr>
        <p:spPr>
          <a:xfrm rot="5400000" flipV="1">
            <a:off x="8021852" y="3855956"/>
            <a:ext cx="1038251" cy="467724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EEBF8B9F-B6D1-3348-180A-5AAA8E03A0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000" t="7816" r="11379" b="20215"/>
          <a:stretch/>
        </p:blipFill>
        <p:spPr>
          <a:xfrm rot="10800000" flipV="1">
            <a:off x="8339885" y="3817953"/>
            <a:ext cx="436060" cy="399167"/>
          </a:xfrm>
          <a:prstGeom prst="rect">
            <a:avLst/>
          </a:prstGeom>
        </p:spPr>
      </p:pic>
      <p:grpSp>
        <p:nvGrpSpPr>
          <p:cNvPr id="61" name="Content Placeholder 48">
            <a:extLst>
              <a:ext uri="{FF2B5EF4-FFF2-40B4-BE49-F238E27FC236}">
                <a16:creationId xmlns:a16="http://schemas.microsoft.com/office/drawing/2014/main" id="{8783EABF-5E8B-95CC-FE38-199B0C250F00}"/>
              </a:ext>
            </a:extLst>
          </p:cNvPr>
          <p:cNvGrpSpPr/>
          <p:nvPr/>
        </p:nvGrpSpPr>
        <p:grpSpPr>
          <a:xfrm>
            <a:off x="7539538" y="4657539"/>
            <a:ext cx="568672" cy="1271867"/>
            <a:chOff x="4737370" y="9422570"/>
            <a:chExt cx="943358" cy="2109877"/>
          </a:xfrm>
          <a:solidFill>
            <a:srgbClr val="000000"/>
          </a:solidFill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863326B-C32D-69B9-9D16-C93FF90EA3EC}"/>
                </a:ext>
              </a:extLst>
            </p:cNvPr>
            <p:cNvSpPr/>
            <p:nvPr/>
          </p:nvSpPr>
          <p:spPr>
            <a:xfrm>
              <a:off x="4737370" y="9810101"/>
              <a:ext cx="943358" cy="1722346"/>
            </a:xfrm>
            <a:custGeom>
              <a:avLst/>
              <a:gdLst>
                <a:gd name="connsiteX0" fmla="*/ 216115 w 943358"/>
                <a:gd name="connsiteY0" fmla="*/ 950323 h 1722346"/>
                <a:gd name="connsiteX1" fmla="*/ 216115 w 943358"/>
                <a:gd name="connsiteY1" fmla="*/ 295117 h 1722346"/>
                <a:gd name="connsiteX2" fmla="*/ 216115 w 943358"/>
                <a:gd name="connsiteY2" fmla="*/ 277965 h 1722346"/>
                <a:gd name="connsiteX3" fmla="*/ 195532 w 943358"/>
                <a:gd name="connsiteY3" fmla="*/ 260813 h 1722346"/>
                <a:gd name="connsiteX4" fmla="*/ 174950 w 943358"/>
                <a:gd name="connsiteY4" fmla="*/ 274535 h 1722346"/>
                <a:gd name="connsiteX5" fmla="*/ 174950 w 943358"/>
                <a:gd name="connsiteY5" fmla="*/ 295117 h 1722346"/>
                <a:gd name="connsiteX6" fmla="*/ 174950 w 943358"/>
                <a:gd name="connsiteY6" fmla="*/ 819967 h 1722346"/>
                <a:gd name="connsiteX7" fmla="*/ 116633 w 943358"/>
                <a:gd name="connsiteY7" fmla="*/ 902297 h 1722346"/>
                <a:gd name="connsiteX8" fmla="*/ 27443 w 943358"/>
                <a:gd name="connsiteY8" fmla="*/ 874854 h 1722346"/>
                <a:gd name="connsiteX9" fmla="*/ 3430 w 943358"/>
                <a:gd name="connsiteY9" fmla="*/ 819967 h 1722346"/>
                <a:gd name="connsiteX10" fmla="*/ 0 w 943358"/>
                <a:gd name="connsiteY10" fmla="*/ 233370 h 1722346"/>
                <a:gd name="connsiteX11" fmla="*/ 202393 w 943358"/>
                <a:gd name="connsiteY11" fmla="*/ 3534 h 1722346"/>
                <a:gd name="connsiteX12" fmla="*/ 260710 w 943358"/>
                <a:gd name="connsiteY12" fmla="*/ 103 h 1722346"/>
                <a:gd name="connsiteX13" fmla="*/ 689509 w 943358"/>
                <a:gd name="connsiteY13" fmla="*/ 103 h 1722346"/>
                <a:gd name="connsiteX14" fmla="*/ 936497 w 943358"/>
                <a:gd name="connsiteY14" fmla="*/ 195636 h 1722346"/>
                <a:gd name="connsiteX15" fmla="*/ 943358 w 943358"/>
                <a:gd name="connsiteY15" fmla="*/ 250522 h 1722346"/>
                <a:gd name="connsiteX16" fmla="*/ 943358 w 943358"/>
                <a:gd name="connsiteY16" fmla="*/ 816537 h 1722346"/>
                <a:gd name="connsiteX17" fmla="*/ 857598 w 943358"/>
                <a:gd name="connsiteY17" fmla="*/ 902297 h 1722346"/>
                <a:gd name="connsiteX18" fmla="*/ 771839 w 943358"/>
                <a:gd name="connsiteY18" fmla="*/ 816537 h 1722346"/>
                <a:gd name="connsiteX19" fmla="*/ 771839 w 943358"/>
                <a:gd name="connsiteY19" fmla="*/ 816537 h 1722346"/>
                <a:gd name="connsiteX20" fmla="*/ 771839 w 943358"/>
                <a:gd name="connsiteY20" fmla="*/ 295117 h 1722346"/>
                <a:gd name="connsiteX21" fmla="*/ 771839 w 943358"/>
                <a:gd name="connsiteY21" fmla="*/ 277965 h 1722346"/>
                <a:gd name="connsiteX22" fmla="*/ 751256 w 943358"/>
                <a:gd name="connsiteY22" fmla="*/ 260813 h 1722346"/>
                <a:gd name="connsiteX23" fmla="*/ 730674 w 943358"/>
                <a:gd name="connsiteY23" fmla="*/ 277965 h 1722346"/>
                <a:gd name="connsiteX24" fmla="*/ 730674 w 943358"/>
                <a:gd name="connsiteY24" fmla="*/ 298548 h 1722346"/>
                <a:gd name="connsiteX25" fmla="*/ 730674 w 943358"/>
                <a:gd name="connsiteY25" fmla="*/ 1608958 h 1722346"/>
                <a:gd name="connsiteX26" fmla="*/ 631192 w 943358"/>
                <a:gd name="connsiteY26" fmla="*/ 1722161 h 1722346"/>
                <a:gd name="connsiteX27" fmla="*/ 517989 w 943358"/>
                <a:gd name="connsiteY27" fmla="*/ 1622680 h 1722346"/>
                <a:gd name="connsiteX28" fmla="*/ 517989 w 943358"/>
                <a:gd name="connsiteY28" fmla="*/ 1612389 h 1722346"/>
                <a:gd name="connsiteX29" fmla="*/ 517989 w 943358"/>
                <a:gd name="connsiteY29" fmla="*/ 946892 h 1722346"/>
                <a:gd name="connsiteX30" fmla="*/ 500838 w 943358"/>
                <a:gd name="connsiteY30" fmla="*/ 905727 h 1722346"/>
                <a:gd name="connsiteX31" fmla="*/ 452812 w 943358"/>
                <a:gd name="connsiteY31" fmla="*/ 902297 h 1722346"/>
                <a:gd name="connsiteX32" fmla="*/ 432230 w 943358"/>
                <a:gd name="connsiteY32" fmla="*/ 943462 h 1722346"/>
                <a:gd name="connsiteX33" fmla="*/ 432230 w 943358"/>
                <a:gd name="connsiteY33" fmla="*/ 1341387 h 1722346"/>
                <a:gd name="connsiteX34" fmla="*/ 432230 w 943358"/>
                <a:gd name="connsiteY34" fmla="*/ 1605528 h 1722346"/>
                <a:gd name="connsiteX35" fmla="*/ 373913 w 943358"/>
                <a:gd name="connsiteY35" fmla="*/ 1705009 h 1722346"/>
                <a:gd name="connsiteX36" fmla="*/ 260710 w 943358"/>
                <a:gd name="connsiteY36" fmla="*/ 1694718 h 1722346"/>
                <a:gd name="connsiteX37" fmla="*/ 219545 w 943358"/>
                <a:gd name="connsiteY37" fmla="*/ 1608958 h 1722346"/>
                <a:gd name="connsiteX38" fmla="*/ 216115 w 943358"/>
                <a:gd name="connsiteY38" fmla="*/ 950323 h 1722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3358" h="1722346">
                  <a:moveTo>
                    <a:pt x="216115" y="950323"/>
                  </a:moveTo>
                  <a:lnTo>
                    <a:pt x="216115" y="295117"/>
                  </a:lnTo>
                  <a:cubicBezTo>
                    <a:pt x="216115" y="288256"/>
                    <a:pt x="219545" y="281396"/>
                    <a:pt x="216115" y="277965"/>
                  </a:cubicBezTo>
                  <a:cubicBezTo>
                    <a:pt x="212684" y="274535"/>
                    <a:pt x="202393" y="260813"/>
                    <a:pt x="195532" y="260813"/>
                  </a:cubicBezTo>
                  <a:cubicBezTo>
                    <a:pt x="188672" y="260813"/>
                    <a:pt x="178380" y="267674"/>
                    <a:pt x="174950" y="274535"/>
                  </a:cubicBezTo>
                  <a:cubicBezTo>
                    <a:pt x="171520" y="281396"/>
                    <a:pt x="174950" y="288256"/>
                    <a:pt x="174950" y="295117"/>
                  </a:cubicBezTo>
                  <a:lnTo>
                    <a:pt x="174950" y="819967"/>
                  </a:lnTo>
                  <a:cubicBezTo>
                    <a:pt x="174950" y="857702"/>
                    <a:pt x="150937" y="892006"/>
                    <a:pt x="116633" y="902297"/>
                  </a:cubicBezTo>
                  <a:cubicBezTo>
                    <a:pt x="82329" y="912588"/>
                    <a:pt x="48026" y="902297"/>
                    <a:pt x="27443" y="874854"/>
                  </a:cubicBezTo>
                  <a:cubicBezTo>
                    <a:pt x="13722" y="861132"/>
                    <a:pt x="6861" y="840550"/>
                    <a:pt x="3430" y="819967"/>
                  </a:cubicBezTo>
                  <a:cubicBezTo>
                    <a:pt x="0" y="627865"/>
                    <a:pt x="0" y="432333"/>
                    <a:pt x="0" y="233370"/>
                  </a:cubicBezTo>
                  <a:cubicBezTo>
                    <a:pt x="3430" y="116737"/>
                    <a:pt x="89190" y="20686"/>
                    <a:pt x="202393" y="3534"/>
                  </a:cubicBezTo>
                  <a:cubicBezTo>
                    <a:pt x="222976" y="103"/>
                    <a:pt x="240128" y="103"/>
                    <a:pt x="260710" y="103"/>
                  </a:cubicBezTo>
                  <a:lnTo>
                    <a:pt x="689509" y="103"/>
                  </a:lnTo>
                  <a:cubicBezTo>
                    <a:pt x="809573" y="-3327"/>
                    <a:pt x="915915" y="79002"/>
                    <a:pt x="936497" y="195636"/>
                  </a:cubicBezTo>
                  <a:cubicBezTo>
                    <a:pt x="939928" y="212788"/>
                    <a:pt x="943358" y="233370"/>
                    <a:pt x="943358" y="250522"/>
                  </a:cubicBezTo>
                  <a:cubicBezTo>
                    <a:pt x="943358" y="439194"/>
                    <a:pt x="943358" y="627865"/>
                    <a:pt x="943358" y="816537"/>
                  </a:cubicBezTo>
                  <a:cubicBezTo>
                    <a:pt x="943358" y="864563"/>
                    <a:pt x="905624" y="902297"/>
                    <a:pt x="857598" y="902297"/>
                  </a:cubicBezTo>
                  <a:cubicBezTo>
                    <a:pt x="809573" y="902297"/>
                    <a:pt x="771839" y="861132"/>
                    <a:pt x="771839" y="816537"/>
                  </a:cubicBezTo>
                  <a:cubicBezTo>
                    <a:pt x="771839" y="816537"/>
                    <a:pt x="771839" y="816537"/>
                    <a:pt x="771839" y="816537"/>
                  </a:cubicBezTo>
                  <a:lnTo>
                    <a:pt x="771839" y="295117"/>
                  </a:lnTo>
                  <a:cubicBezTo>
                    <a:pt x="771839" y="288256"/>
                    <a:pt x="775269" y="281396"/>
                    <a:pt x="771839" y="277965"/>
                  </a:cubicBezTo>
                  <a:cubicBezTo>
                    <a:pt x="768408" y="274535"/>
                    <a:pt x="758117" y="260813"/>
                    <a:pt x="751256" y="260813"/>
                  </a:cubicBezTo>
                  <a:cubicBezTo>
                    <a:pt x="740965" y="264244"/>
                    <a:pt x="734104" y="271104"/>
                    <a:pt x="730674" y="277965"/>
                  </a:cubicBezTo>
                  <a:cubicBezTo>
                    <a:pt x="727244" y="281396"/>
                    <a:pt x="730674" y="291687"/>
                    <a:pt x="730674" y="298548"/>
                  </a:cubicBezTo>
                  <a:lnTo>
                    <a:pt x="730674" y="1608958"/>
                  </a:lnTo>
                  <a:cubicBezTo>
                    <a:pt x="734104" y="1667275"/>
                    <a:pt x="689509" y="1718731"/>
                    <a:pt x="631192" y="1722161"/>
                  </a:cubicBezTo>
                  <a:cubicBezTo>
                    <a:pt x="572876" y="1725591"/>
                    <a:pt x="521420" y="1680996"/>
                    <a:pt x="517989" y="1622680"/>
                  </a:cubicBezTo>
                  <a:cubicBezTo>
                    <a:pt x="517989" y="1619249"/>
                    <a:pt x="517989" y="1615819"/>
                    <a:pt x="517989" y="1612389"/>
                  </a:cubicBezTo>
                  <a:cubicBezTo>
                    <a:pt x="517989" y="1389413"/>
                    <a:pt x="517989" y="1169868"/>
                    <a:pt x="517989" y="946892"/>
                  </a:cubicBezTo>
                  <a:cubicBezTo>
                    <a:pt x="517989" y="933171"/>
                    <a:pt x="511129" y="916019"/>
                    <a:pt x="500838" y="905727"/>
                  </a:cubicBezTo>
                  <a:cubicBezTo>
                    <a:pt x="487116" y="892006"/>
                    <a:pt x="466534" y="892006"/>
                    <a:pt x="452812" y="902297"/>
                  </a:cubicBezTo>
                  <a:cubicBezTo>
                    <a:pt x="439090" y="909158"/>
                    <a:pt x="428799" y="926310"/>
                    <a:pt x="432230" y="943462"/>
                  </a:cubicBezTo>
                  <a:lnTo>
                    <a:pt x="432230" y="1341387"/>
                  </a:lnTo>
                  <a:cubicBezTo>
                    <a:pt x="432230" y="1430578"/>
                    <a:pt x="432230" y="1519768"/>
                    <a:pt x="432230" y="1605528"/>
                  </a:cubicBezTo>
                  <a:cubicBezTo>
                    <a:pt x="435660" y="1646692"/>
                    <a:pt x="411647" y="1687857"/>
                    <a:pt x="373913" y="1705009"/>
                  </a:cubicBezTo>
                  <a:cubicBezTo>
                    <a:pt x="336179" y="1725591"/>
                    <a:pt x="291583" y="1718731"/>
                    <a:pt x="260710" y="1694718"/>
                  </a:cubicBezTo>
                  <a:cubicBezTo>
                    <a:pt x="233267" y="1674136"/>
                    <a:pt x="216115" y="1639832"/>
                    <a:pt x="219545" y="1608958"/>
                  </a:cubicBezTo>
                  <a:lnTo>
                    <a:pt x="216115" y="950323"/>
                  </a:lnTo>
                  <a:close/>
                </a:path>
              </a:pathLst>
            </a:custGeom>
            <a:solidFill>
              <a:srgbClr val="000000"/>
            </a:solidFill>
            <a:ln w="34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9C42542-BA4E-EAC4-0BC3-1F9086C81AEF}"/>
                </a:ext>
              </a:extLst>
            </p:cNvPr>
            <p:cNvSpPr/>
            <p:nvPr/>
          </p:nvSpPr>
          <p:spPr>
            <a:xfrm>
              <a:off x="5039245" y="9422570"/>
              <a:ext cx="343039" cy="343039"/>
            </a:xfrm>
            <a:custGeom>
              <a:avLst/>
              <a:gdLst>
                <a:gd name="connsiteX0" fmla="*/ 0 w 343039"/>
                <a:gd name="connsiteY0" fmla="*/ 171520 h 343039"/>
                <a:gd name="connsiteX1" fmla="*/ 171520 w 343039"/>
                <a:gd name="connsiteY1" fmla="*/ 0 h 343039"/>
                <a:gd name="connsiteX2" fmla="*/ 343039 w 343039"/>
                <a:gd name="connsiteY2" fmla="*/ 171520 h 343039"/>
                <a:gd name="connsiteX3" fmla="*/ 171520 w 343039"/>
                <a:gd name="connsiteY3" fmla="*/ 343039 h 343039"/>
                <a:gd name="connsiteX4" fmla="*/ 0 w 343039"/>
                <a:gd name="connsiteY4" fmla="*/ 171520 h 343039"/>
                <a:gd name="connsiteX5" fmla="*/ 0 w 343039"/>
                <a:gd name="connsiteY5" fmla="*/ 171520 h 34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3039" h="343039">
                  <a:moveTo>
                    <a:pt x="0" y="171520"/>
                  </a:moveTo>
                  <a:cubicBezTo>
                    <a:pt x="0" y="75469"/>
                    <a:pt x="75469" y="0"/>
                    <a:pt x="171520" y="0"/>
                  </a:cubicBezTo>
                  <a:cubicBezTo>
                    <a:pt x="267571" y="0"/>
                    <a:pt x="343039" y="75469"/>
                    <a:pt x="343039" y="171520"/>
                  </a:cubicBezTo>
                  <a:cubicBezTo>
                    <a:pt x="343039" y="267571"/>
                    <a:pt x="267571" y="343039"/>
                    <a:pt x="171520" y="343039"/>
                  </a:cubicBezTo>
                  <a:cubicBezTo>
                    <a:pt x="75469" y="343039"/>
                    <a:pt x="0" y="267571"/>
                    <a:pt x="0" y="171520"/>
                  </a:cubicBezTo>
                  <a:lnTo>
                    <a:pt x="0" y="171520"/>
                  </a:lnTo>
                  <a:close/>
                </a:path>
              </a:pathLst>
            </a:custGeom>
            <a:solidFill>
              <a:srgbClr val="000000"/>
            </a:solidFill>
            <a:ln w="34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7" name="Arrow: Right 66">
            <a:extLst>
              <a:ext uri="{FF2B5EF4-FFF2-40B4-BE49-F238E27FC236}">
                <a16:creationId xmlns:a16="http://schemas.microsoft.com/office/drawing/2014/main" id="{09322173-F7E4-2C9A-6B7A-3740DEB7FB2B}"/>
              </a:ext>
            </a:extLst>
          </p:cNvPr>
          <p:cNvSpPr/>
          <p:nvPr/>
        </p:nvSpPr>
        <p:spPr>
          <a:xfrm rot="5400000" flipV="1">
            <a:off x="7304748" y="3855957"/>
            <a:ext cx="1038251" cy="467724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63CA65BD-AF86-A2CE-867D-7C8FA0EC79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000" t="7816" r="11379" b="20215"/>
          <a:stretch/>
        </p:blipFill>
        <p:spPr>
          <a:xfrm rot="10800000" flipV="1">
            <a:off x="7590011" y="3817953"/>
            <a:ext cx="436060" cy="39916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A5A926C6-3E40-D1D6-A6D7-AEDD6EA32B41}"/>
              </a:ext>
            </a:extLst>
          </p:cNvPr>
          <p:cNvSpPr txBox="1"/>
          <p:nvPr/>
        </p:nvSpPr>
        <p:spPr>
          <a:xfrm>
            <a:off x="9620162" y="3632140"/>
            <a:ext cx="2305138" cy="871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Explanation</a:t>
            </a:r>
          </a:p>
          <a:p>
            <a:r>
              <a:rPr lang="en-US" sz="2400" dirty="0">
                <a:solidFill>
                  <a:schemeClr val="tx1"/>
                </a:solidFill>
              </a:rPr>
              <a:t>Configurations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5BE8196-86B0-A4EA-6A8D-E542C6782720}"/>
              </a:ext>
            </a:extLst>
          </p:cNvPr>
          <p:cNvSpPr txBox="1"/>
          <p:nvPr/>
        </p:nvSpPr>
        <p:spPr>
          <a:xfrm>
            <a:off x="3795389" y="3236728"/>
            <a:ext cx="2017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(Random Forest)</a:t>
            </a:r>
          </a:p>
        </p:txBody>
      </p:sp>
      <p:pic>
        <p:nvPicPr>
          <p:cNvPr id="82" name="Picture 81" descr="A white check mark in a green circle&#10;&#10;Description automatically generated">
            <a:extLst>
              <a:ext uri="{FF2B5EF4-FFF2-40B4-BE49-F238E27FC236}">
                <a16:creationId xmlns:a16="http://schemas.microsoft.com/office/drawing/2014/main" id="{E83A54EB-0FA1-8055-F5F3-99FF855153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6266" y="6019340"/>
            <a:ext cx="363547" cy="363547"/>
          </a:xfrm>
          <a:prstGeom prst="rect">
            <a:avLst/>
          </a:prstGeom>
        </p:spPr>
      </p:pic>
      <p:pic>
        <p:nvPicPr>
          <p:cNvPr id="83" name="Picture 82" descr="A white x in a red circle&#10;&#10;Description automatically generated">
            <a:extLst>
              <a:ext uri="{FF2B5EF4-FFF2-40B4-BE49-F238E27FC236}">
                <a16:creationId xmlns:a16="http://schemas.microsoft.com/office/drawing/2014/main" id="{CFB45CBD-4757-0FEB-CE65-2A7367AC94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9203" y="6019340"/>
            <a:ext cx="363547" cy="363547"/>
          </a:xfrm>
          <a:prstGeom prst="rect">
            <a:avLst/>
          </a:prstGeom>
        </p:spPr>
      </p:pic>
      <p:pic>
        <p:nvPicPr>
          <p:cNvPr id="84" name="Picture 83" descr="A white check mark in a green circle&#10;&#10;Description automatically generated">
            <a:extLst>
              <a:ext uri="{FF2B5EF4-FFF2-40B4-BE49-F238E27FC236}">
                <a16:creationId xmlns:a16="http://schemas.microsoft.com/office/drawing/2014/main" id="{581D1C6E-64DA-D40F-61AC-C5E831A1B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9519" y="6019340"/>
            <a:ext cx="363547" cy="36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8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animBg="1"/>
      <p:bldP spid="10" grpId="0" animBg="1"/>
      <p:bldP spid="13" grpId="0"/>
      <p:bldP spid="14" grpId="0"/>
      <p:bldP spid="33" grpId="0" animBg="1"/>
      <p:bldP spid="35" grpId="0"/>
      <p:bldP spid="40" grpId="0"/>
      <p:bldP spid="64" grpId="0" animBg="1"/>
      <p:bldP spid="65" grpId="0" animBg="1"/>
      <p:bldP spid="67" grpId="0" animBg="1"/>
      <p:bldP spid="51" grpId="0"/>
      <p:bldP spid="8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D77F9C-87CE-844F-BDD2-12FCA3D27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182880"/>
            <a:ext cx="8795108" cy="590931"/>
          </a:xfrm>
        </p:spPr>
        <p:txBody>
          <a:bodyPr/>
          <a:lstStyle/>
          <a:p>
            <a:r>
              <a:rPr lang="en-US" dirty="0"/>
              <a:t>Methods: Explanation Configurations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F34815-51EC-9AC2-B86D-2A0CA5B4C6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429EA13-287C-3652-B6D3-30E2BEB4FDCA}"/>
              </a:ext>
            </a:extLst>
          </p:cNvPr>
          <p:cNvCxnSpPr>
            <a:cxnSpLocks/>
          </p:cNvCxnSpPr>
          <p:nvPr/>
        </p:nvCxnSpPr>
        <p:spPr>
          <a:xfrm>
            <a:off x="4481793" y="988921"/>
            <a:ext cx="0" cy="472925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B63979C-217A-02C2-E8A9-4C07454AB6F9}"/>
              </a:ext>
            </a:extLst>
          </p:cNvPr>
          <p:cNvCxnSpPr>
            <a:cxnSpLocks/>
          </p:cNvCxnSpPr>
          <p:nvPr/>
        </p:nvCxnSpPr>
        <p:spPr>
          <a:xfrm>
            <a:off x="7921088" y="988921"/>
            <a:ext cx="0" cy="472925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855DFD1-5A5B-268F-9B19-E7DEB08D9674}"/>
              </a:ext>
            </a:extLst>
          </p:cNvPr>
          <p:cNvCxnSpPr>
            <a:cxnSpLocks/>
          </p:cNvCxnSpPr>
          <p:nvPr/>
        </p:nvCxnSpPr>
        <p:spPr>
          <a:xfrm flipH="1">
            <a:off x="1017607" y="3529704"/>
            <a:ext cx="10269794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EF8F23F1-DCBA-16B5-7394-F23168D21013}"/>
              </a:ext>
            </a:extLst>
          </p:cNvPr>
          <p:cNvSpPr txBox="1"/>
          <p:nvPr/>
        </p:nvSpPr>
        <p:spPr>
          <a:xfrm>
            <a:off x="1226750" y="958018"/>
            <a:ext cx="3110553" cy="353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Numeric</a:t>
            </a:r>
            <a:endParaRPr lang="en-US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37B8E9C-949D-2AD2-41FE-180862ABA2B9}"/>
              </a:ext>
            </a:extLst>
          </p:cNvPr>
          <p:cNvSpPr txBox="1"/>
          <p:nvPr/>
        </p:nvSpPr>
        <p:spPr>
          <a:xfrm>
            <a:off x="4668058" y="963848"/>
            <a:ext cx="3108540" cy="353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Natural Language</a:t>
            </a:r>
            <a:endParaRPr lang="en-US" b="1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957419C-43DF-060F-FF46-6C755DEC5736}"/>
              </a:ext>
            </a:extLst>
          </p:cNvPr>
          <p:cNvSpPr txBox="1"/>
          <p:nvPr/>
        </p:nvSpPr>
        <p:spPr>
          <a:xfrm>
            <a:off x="8047918" y="952598"/>
            <a:ext cx="3100844" cy="353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Visual</a:t>
            </a:r>
            <a:endParaRPr lang="en-US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1A22A33-722B-6E3B-DC94-02CAC081733A}"/>
              </a:ext>
            </a:extLst>
          </p:cNvPr>
          <p:cNvSpPr txBox="1"/>
          <p:nvPr/>
        </p:nvSpPr>
        <p:spPr>
          <a:xfrm rot="16200000">
            <a:off x="176765" y="2219669"/>
            <a:ext cx="1819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Point</a:t>
            </a:r>
            <a:endParaRPr lang="en-US" b="1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88F9EF7-4D34-C92D-DA8C-BA802475F069}"/>
              </a:ext>
            </a:extLst>
          </p:cNvPr>
          <p:cNvSpPr txBox="1"/>
          <p:nvPr/>
        </p:nvSpPr>
        <p:spPr>
          <a:xfrm rot="16200000">
            <a:off x="171547" y="4447076"/>
            <a:ext cx="1819839" cy="353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Region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1823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6" grpId="0"/>
      <p:bldP spid="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D77F9C-87CE-844F-BDD2-12FCA3D27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182880"/>
            <a:ext cx="8795108" cy="590931"/>
          </a:xfrm>
        </p:spPr>
        <p:txBody>
          <a:bodyPr/>
          <a:lstStyle/>
          <a:p>
            <a:r>
              <a:rPr lang="en-US" dirty="0"/>
              <a:t>Methods: Explanation Configurations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F34815-51EC-9AC2-B86D-2A0CA5B4C6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8" name="Picture 37" descr="A screenshot of a table&#10;&#10;Description automatically generated">
            <a:extLst>
              <a:ext uri="{FF2B5EF4-FFF2-40B4-BE49-F238E27FC236}">
                <a16:creationId xmlns:a16="http://schemas.microsoft.com/office/drawing/2014/main" id="{5D2B71D5-4137-56E8-1893-C11B08CCF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751" y="1290216"/>
            <a:ext cx="3110553" cy="2120648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429EA13-287C-3652-B6D3-30E2BEB4FDCA}"/>
              </a:ext>
            </a:extLst>
          </p:cNvPr>
          <p:cNvCxnSpPr>
            <a:cxnSpLocks/>
          </p:cNvCxnSpPr>
          <p:nvPr/>
        </p:nvCxnSpPr>
        <p:spPr>
          <a:xfrm>
            <a:off x="4481793" y="988921"/>
            <a:ext cx="0" cy="472925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B63979C-217A-02C2-E8A9-4C07454AB6F9}"/>
              </a:ext>
            </a:extLst>
          </p:cNvPr>
          <p:cNvCxnSpPr>
            <a:cxnSpLocks/>
          </p:cNvCxnSpPr>
          <p:nvPr/>
        </p:nvCxnSpPr>
        <p:spPr>
          <a:xfrm>
            <a:off x="7921088" y="988921"/>
            <a:ext cx="0" cy="472925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855DFD1-5A5B-268F-9B19-E7DEB08D9674}"/>
              </a:ext>
            </a:extLst>
          </p:cNvPr>
          <p:cNvCxnSpPr>
            <a:cxnSpLocks/>
          </p:cNvCxnSpPr>
          <p:nvPr/>
        </p:nvCxnSpPr>
        <p:spPr>
          <a:xfrm flipH="1">
            <a:off x="1017607" y="3529704"/>
            <a:ext cx="10269794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EF8F23F1-DCBA-16B5-7394-F23168D21013}"/>
              </a:ext>
            </a:extLst>
          </p:cNvPr>
          <p:cNvSpPr txBox="1"/>
          <p:nvPr/>
        </p:nvSpPr>
        <p:spPr>
          <a:xfrm>
            <a:off x="1226750" y="958018"/>
            <a:ext cx="3110553" cy="353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Numeric</a:t>
            </a:r>
            <a:endParaRPr lang="en-US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37B8E9C-949D-2AD2-41FE-180862ABA2B9}"/>
              </a:ext>
            </a:extLst>
          </p:cNvPr>
          <p:cNvSpPr txBox="1"/>
          <p:nvPr/>
        </p:nvSpPr>
        <p:spPr>
          <a:xfrm>
            <a:off x="4668058" y="963848"/>
            <a:ext cx="3108540" cy="353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Natural Language</a:t>
            </a:r>
            <a:endParaRPr lang="en-US" b="1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957419C-43DF-060F-FF46-6C755DEC5736}"/>
              </a:ext>
            </a:extLst>
          </p:cNvPr>
          <p:cNvSpPr txBox="1"/>
          <p:nvPr/>
        </p:nvSpPr>
        <p:spPr>
          <a:xfrm>
            <a:off x="8047918" y="952598"/>
            <a:ext cx="3100844" cy="353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Visual</a:t>
            </a:r>
            <a:endParaRPr lang="en-US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1A22A33-722B-6E3B-DC94-02CAC081733A}"/>
              </a:ext>
            </a:extLst>
          </p:cNvPr>
          <p:cNvSpPr txBox="1"/>
          <p:nvPr/>
        </p:nvSpPr>
        <p:spPr>
          <a:xfrm rot="16200000">
            <a:off x="176765" y="2219669"/>
            <a:ext cx="1819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Point</a:t>
            </a:r>
            <a:endParaRPr lang="en-US" b="1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88F9EF7-4D34-C92D-DA8C-BA802475F069}"/>
              </a:ext>
            </a:extLst>
          </p:cNvPr>
          <p:cNvSpPr txBox="1"/>
          <p:nvPr/>
        </p:nvSpPr>
        <p:spPr>
          <a:xfrm rot="16200000">
            <a:off x="171547" y="4447076"/>
            <a:ext cx="1819839" cy="353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Region</a:t>
            </a:r>
            <a:endParaRPr lang="en-US" b="1" dirty="0"/>
          </a:p>
        </p:txBody>
      </p:sp>
      <p:pic>
        <p:nvPicPr>
          <p:cNvPr id="6" name="Picture 5" descr="A screenshot of a table&#10;&#10;Description automatically generated">
            <a:extLst>
              <a:ext uri="{FF2B5EF4-FFF2-40B4-BE49-F238E27FC236}">
                <a16:creationId xmlns:a16="http://schemas.microsoft.com/office/drawing/2014/main" id="{C1D84AA0-0513-E2EC-4898-D0CE1A079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143000"/>
            <a:ext cx="7315200" cy="498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2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8264959-9983-4E82-BBC6-43A09C5AD1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104"/>
          <a:stretch/>
        </p:blipFill>
        <p:spPr>
          <a:xfrm>
            <a:off x="4382733" y="1679411"/>
            <a:ext cx="3429000" cy="29796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E55056-E7CF-4E1A-A8EE-E346695295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511" r="33156" b="13466"/>
          <a:stretch/>
        </p:blipFill>
        <p:spPr>
          <a:xfrm>
            <a:off x="3297491" y="2629126"/>
            <a:ext cx="781960" cy="20299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AFBDAD-AC5D-47CB-8A02-F956B3B7478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686" r="12606" b="13716"/>
          <a:stretch/>
        </p:blipFill>
        <p:spPr>
          <a:xfrm>
            <a:off x="2800929" y="1728852"/>
            <a:ext cx="527619" cy="601315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E3BC54B1-241C-494F-B4F3-507CA0CD8E0E}"/>
              </a:ext>
            </a:extLst>
          </p:cNvPr>
          <p:cNvSpPr/>
          <p:nvPr/>
        </p:nvSpPr>
        <p:spPr>
          <a:xfrm>
            <a:off x="2555423" y="1557069"/>
            <a:ext cx="1002421" cy="944880"/>
          </a:xfrm>
          <a:prstGeom prst="wedgeRoundRectCallout">
            <a:avLst>
              <a:gd name="adj1" fmla="val 31401"/>
              <a:gd name="adj2" fmla="val 81410"/>
              <a:gd name="adj3" fmla="val 16667"/>
            </a:avLst>
          </a:prstGeom>
          <a:noFill/>
          <a:ln w="381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225E37F6-562C-4022-B67E-D33C3A6F561A}"/>
              </a:ext>
            </a:extLst>
          </p:cNvPr>
          <p:cNvSpPr/>
          <p:nvPr/>
        </p:nvSpPr>
        <p:spPr>
          <a:xfrm>
            <a:off x="7880759" y="1279981"/>
            <a:ext cx="2578780" cy="2029967"/>
          </a:xfrm>
          <a:prstGeom prst="wedgeRoundRectCallout">
            <a:avLst>
              <a:gd name="adj1" fmla="val -40471"/>
              <a:gd name="adj2" fmla="val 63883"/>
              <a:gd name="adj3" fmla="val 16667"/>
            </a:avLst>
          </a:prstGeom>
          <a:noFill/>
          <a:ln w="381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878A16-A795-432B-AC3B-FFCB1BBF23F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034" t="8276" r="21648" b="21839"/>
          <a:stretch/>
        </p:blipFill>
        <p:spPr>
          <a:xfrm>
            <a:off x="5798155" y="5050105"/>
            <a:ext cx="802625" cy="9786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44A9F45-9E14-48BA-9482-5E37A9A6894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824" r="9347" b="28625"/>
          <a:stretch/>
        </p:blipFill>
        <p:spPr>
          <a:xfrm>
            <a:off x="9218622" y="1286236"/>
            <a:ext cx="1038178" cy="8946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9F43221-655E-47E3-8E62-AFF4EC7FE6E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873" t="11870" r="11686" b="24071"/>
          <a:stretch/>
        </p:blipFill>
        <p:spPr>
          <a:xfrm>
            <a:off x="8115015" y="1342794"/>
            <a:ext cx="921364" cy="77211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D04C6A7-9D27-4B04-A9B6-601C8B20BCA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407" t="1072" r="6780" b="14636"/>
          <a:stretch/>
        </p:blipFill>
        <p:spPr>
          <a:xfrm>
            <a:off x="8098095" y="2325559"/>
            <a:ext cx="921363" cy="89461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8D65D0E-3485-4F15-A4B2-1225FA1929A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30689"/>
          <a:stretch/>
        </p:blipFill>
        <p:spPr>
          <a:xfrm>
            <a:off x="9039179" y="2160891"/>
            <a:ext cx="1397064" cy="96831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EFAA6D6-F739-42EE-AEEF-91F2A957F0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46300" y="4735828"/>
            <a:ext cx="1292879" cy="1292879"/>
          </a:xfrm>
          <a:prstGeom prst="rect">
            <a:avLst/>
          </a:prstGeom>
        </p:spPr>
      </p:pic>
      <p:sp>
        <p:nvSpPr>
          <p:cNvPr id="30" name="Arrow: Right 29">
            <a:extLst>
              <a:ext uri="{FF2B5EF4-FFF2-40B4-BE49-F238E27FC236}">
                <a16:creationId xmlns:a16="http://schemas.microsoft.com/office/drawing/2014/main" id="{194E7745-BD90-43B8-9D8F-CABCE5BE658B}"/>
              </a:ext>
            </a:extLst>
          </p:cNvPr>
          <p:cNvSpPr/>
          <p:nvPr/>
        </p:nvSpPr>
        <p:spPr>
          <a:xfrm>
            <a:off x="6747925" y="5382267"/>
            <a:ext cx="861848" cy="391504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ABFE6FC5-FD93-4DC1-BCF1-C58D09C53F6E}"/>
              </a:ext>
            </a:extLst>
          </p:cNvPr>
          <p:cNvSpPr/>
          <p:nvPr/>
        </p:nvSpPr>
        <p:spPr>
          <a:xfrm>
            <a:off x="9175706" y="5382267"/>
            <a:ext cx="861848" cy="391504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81A7244-41B1-4315-B992-04613E078D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686" r="12606" b="13716"/>
          <a:stretch/>
        </p:blipFill>
        <p:spPr>
          <a:xfrm>
            <a:off x="10202330" y="5050105"/>
            <a:ext cx="802625" cy="914733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EEB81B2-F634-4777-9D48-ECF8D21EA151}"/>
              </a:ext>
            </a:extLst>
          </p:cNvPr>
          <p:cNvCxnSpPr/>
          <p:nvPr/>
        </p:nvCxnSpPr>
        <p:spPr>
          <a:xfrm>
            <a:off x="10111236" y="5088718"/>
            <a:ext cx="978602" cy="9786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AB39E84-92A9-41F7-9775-31A5E4045855}"/>
              </a:ext>
            </a:extLst>
          </p:cNvPr>
          <p:cNvCxnSpPr>
            <a:cxnSpLocks/>
          </p:cNvCxnSpPr>
          <p:nvPr/>
        </p:nvCxnSpPr>
        <p:spPr>
          <a:xfrm flipH="1">
            <a:off x="10111236" y="5088718"/>
            <a:ext cx="978602" cy="9786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60DD225A-4689-FF96-9D70-5A62B7398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C6C8CB21-195E-D649-237B-FE427E8815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02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30" grpId="0" animBg="1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D77F9C-87CE-844F-BDD2-12FCA3D27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182880"/>
            <a:ext cx="8795108" cy="590931"/>
          </a:xfrm>
        </p:spPr>
        <p:txBody>
          <a:bodyPr/>
          <a:lstStyle/>
          <a:p>
            <a:r>
              <a:rPr lang="en-US" dirty="0"/>
              <a:t>Methods: Explanation Configurations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F34815-51EC-9AC2-B86D-2A0CA5B4C6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8" name="Picture 37" descr="A screenshot of a table&#10;&#10;Description automatically generated">
            <a:extLst>
              <a:ext uri="{FF2B5EF4-FFF2-40B4-BE49-F238E27FC236}">
                <a16:creationId xmlns:a16="http://schemas.microsoft.com/office/drawing/2014/main" id="{5D2B71D5-4137-56E8-1893-C11B08CCF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751" y="1290216"/>
            <a:ext cx="3110553" cy="2120648"/>
          </a:xfrm>
          <a:prstGeom prst="rect">
            <a:avLst/>
          </a:prstGeom>
        </p:spPr>
      </p:pic>
      <p:pic>
        <p:nvPicPr>
          <p:cNvPr id="40" name="Picture 39" descr="A comparison of a comparison of a loan&#10;&#10;Description automatically generated with medium confidence">
            <a:extLst>
              <a:ext uri="{FF2B5EF4-FFF2-40B4-BE49-F238E27FC236}">
                <a16:creationId xmlns:a16="http://schemas.microsoft.com/office/drawing/2014/main" id="{191EB999-DF69-F1B3-DA98-65EB2F654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751" y="3621008"/>
            <a:ext cx="3110553" cy="2120648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429EA13-287C-3652-B6D3-30E2BEB4FDCA}"/>
              </a:ext>
            </a:extLst>
          </p:cNvPr>
          <p:cNvCxnSpPr>
            <a:cxnSpLocks/>
          </p:cNvCxnSpPr>
          <p:nvPr/>
        </p:nvCxnSpPr>
        <p:spPr>
          <a:xfrm>
            <a:off x="4481793" y="988921"/>
            <a:ext cx="0" cy="472925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B63979C-217A-02C2-E8A9-4C07454AB6F9}"/>
              </a:ext>
            </a:extLst>
          </p:cNvPr>
          <p:cNvCxnSpPr>
            <a:cxnSpLocks/>
          </p:cNvCxnSpPr>
          <p:nvPr/>
        </p:nvCxnSpPr>
        <p:spPr>
          <a:xfrm>
            <a:off x="7921088" y="988921"/>
            <a:ext cx="0" cy="472925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855DFD1-5A5B-268F-9B19-E7DEB08D9674}"/>
              </a:ext>
            </a:extLst>
          </p:cNvPr>
          <p:cNvCxnSpPr>
            <a:cxnSpLocks/>
          </p:cNvCxnSpPr>
          <p:nvPr/>
        </p:nvCxnSpPr>
        <p:spPr>
          <a:xfrm flipH="1">
            <a:off x="1017607" y="3529704"/>
            <a:ext cx="10269794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EF8F23F1-DCBA-16B5-7394-F23168D21013}"/>
              </a:ext>
            </a:extLst>
          </p:cNvPr>
          <p:cNvSpPr txBox="1"/>
          <p:nvPr/>
        </p:nvSpPr>
        <p:spPr>
          <a:xfrm>
            <a:off x="1226750" y="958018"/>
            <a:ext cx="3110553" cy="353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Numeric</a:t>
            </a:r>
            <a:endParaRPr lang="en-US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37B8E9C-949D-2AD2-41FE-180862ABA2B9}"/>
              </a:ext>
            </a:extLst>
          </p:cNvPr>
          <p:cNvSpPr txBox="1"/>
          <p:nvPr/>
        </p:nvSpPr>
        <p:spPr>
          <a:xfrm>
            <a:off x="4668058" y="963848"/>
            <a:ext cx="3108540" cy="353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Natural Language</a:t>
            </a:r>
            <a:endParaRPr lang="en-US" b="1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957419C-43DF-060F-FF46-6C755DEC5736}"/>
              </a:ext>
            </a:extLst>
          </p:cNvPr>
          <p:cNvSpPr txBox="1"/>
          <p:nvPr/>
        </p:nvSpPr>
        <p:spPr>
          <a:xfrm>
            <a:off x="8047918" y="952598"/>
            <a:ext cx="3100844" cy="353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Visual</a:t>
            </a:r>
            <a:endParaRPr lang="en-US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1A22A33-722B-6E3B-DC94-02CAC081733A}"/>
              </a:ext>
            </a:extLst>
          </p:cNvPr>
          <p:cNvSpPr txBox="1"/>
          <p:nvPr/>
        </p:nvSpPr>
        <p:spPr>
          <a:xfrm rot="16200000">
            <a:off x="176765" y="2219669"/>
            <a:ext cx="1819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Point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88F9EF7-4D34-C92D-DA8C-BA802475F069}"/>
              </a:ext>
            </a:extLst>
          </p:cNvPr>
          <p:cNvSpPr txBox="1"/>
          <p:nvPr/>
        </p:nvSpPr>
        <p:spPr>
          <a:xfrm rot="16200000">
            <a:off x="171547" y="4447076"/>
            <a:ext cx="1819839" cy="353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Region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D84AA0-0513-E2EC-4898-D0CE1A079D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438401" y="1143000"/>
            <a:ext cx="7315198" cy="498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9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D77F9C-87CE-844F-BDD2-12FCA3D27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182880"/>
            <a:ext cx="8795108" cy="590931"/>
          </a:xfrm>
        </p:spPr>
        <p:txBody>
          <a:bodyPr/>
          <a:lstStyle/>
          <a:p>
            <a:r>
              <a:rPr lang="en-US" dirty="0"/>
              <a:t>Methods: Explanation Configurations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F34815-51EC-9AC2-B86D-2A0CA5B4C6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8" name="Picture 37" descr="A screenshot of a table&#10;&#10;Description automatically generated">
            <a:extLst>
              <a:ext uri="{FF2B5EF4-FFF2-40B4-BE49-F238E27FC236}">
                <a16:creationId xmlns:a16="http://schemas.microsoft.com/office/drawing/2014/main" id="{5D2B71D5-4137-56E8-1893-C11B08CCF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751" y="1290216"/>
            <a:ext cx="3110553" cy="2120648"/>
          </a:xfrm>
          <a:prstGeom prst="rect">
            <a:avLst/>
          </a:prstGeom>
        </p:spPr>
      </p:pic>
      <p:pic>
        <p:nvPicPr>
          <p:cNvPr id="40" name="Picture 39" descr="A comparison of a comparison of a loan&#10;&#10;Description automatically generated with medium confidence">
            <a:extLst>
              <a:ext uri="{FF2B5EF4-FFF2-40B4-BE49-F238E27FC236}">
                <a16:creationId xmlns:a16="http://schemas.microsoft.com/office/drawing/2014/main" id="{191EB999-DF69-F1B3-DA98-65EB2F654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751" y="3621008"/>
            <a:ext cx="3110553" cy="2120648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429EA13-287C-3652-B6D3-30E2BEB4FDCA}"/>
              </a:ext>
            </a:extLst>
          </p:cNvPr>
          <p:cNvCxnSpPr>
            <a:cxnSpLocks/>
          </p:cNvCxnSpPr>
          <p:nvPr/>
        </p:nvCxnSpPr>
        <p:spPr>
          <a:xfrm>
            <a:off x="4481793" y="988921"/>
            <a:ext cx="0" cy="472925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B63979C-217A-02C2-E8A9-4C07454AB6F9}"/>
              </a:ext>
            </a:extLst>
          </p:cNvPr>
          <p:cNvCxnSpPr>
            <a:cxnSpLocks/>
          </p:cNvCxnSpPr>
          <p:nvPr/>
        </p:nvCxnSpPr>
        <p:spPr>
          <a:xfrm>
            <a:off x="7921088" y="988921"/>
            <a:ext cx="0" cy="472925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855DFD1-5A5B-268F-9B19-E7DEB08D9674}"/>
              </a:ext>
            </a:extLst>
          </p:cNvPr>
          <p:cNvCxnSpPr>
            <a:cxnSpLocks/>
          </p:cNvCxnSpPr>
          <p:nvPr/>
        </p:nvCxnSpPr>
        <p:spPr>
          <a:xfrm flipH="1">
            <a:off x="1017607" y="3529704"/>
            <a:ext cx="10269794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EF8F23F1-DCBA-16B5-7394-F23168D21013}"/>
              </a:ext>
            </a:extLst>
          </p:cNvPr>
          <p:cNvSpPr txBox="1"/>
          <p:nvPr/>
        </p:nvSpPr>
        <p:spPr>
          <a:xfrm>
            <a:off x="1226750" y="958018"/>
            <a:ext cx="3110553" cy="353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Numeric</a:t>
            </a:r>
            <a:endParaRPr lang="en-US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37B8E9C-949D-2AD2-41FE-180862ABA2B9}"/>
              </a:ext>
            </a:extLst>
          </p:cNvPr>
          <p:cNvSpPr txBox="1"/>
          <p:nvPr/>
        </p:nvSpPr>
        <p:spPr>
          <a:xfrm>
            <a:off x="4668058" y="963848"/>
            <a:ext cx="3108540" cy="353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Natural Language</a:t>
            </a:r>
            <a:endParaRPr lang="en-US" b="1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957419C-43DF-060F-FF46-6C755DEC5736}"/>
              </a:ext>
            </a:extLst>
          </p:cNvPr>
          <p:cNvSpPr txBox="1"/>
          <p:nvPr/>
        </p:nvSpPr>
        <p:spPr>
          <a:xfrm>
            <a:off x="8047918" y="952598"/>
            <a:ext cx="3100844" cy="353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Visual</a:t>
            </a:r>
            <a:endParaRPr lang="en-US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1A22A33-722B-6E3B-DC94-02CAC081733A}"/>
              </a:ext>
            </a:extLst>
          </p:cNvPr>
          <p:cNvSpPr txBox="1"/>
          <p:nvPr/>
        </p:nvSpPr>
        <p:spPr>
          <a:xfrm rot="16200000">
            <a:off x="176765" y="2219669"/>
            <a:ext cx="1819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Point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88F9EF7-4D34-C92D-DA8C-BA802475F069}"/>
              </a:ext>
            </a:extLst>
          </p:cNvPr>
          <p:cNvSpPr txBox="1"/>
          <p:nvPr/>
        </p:nvSpPr>
        <p:spPr>
          <a:xfrm rot="16200000">
            <a:off x="171547" y="4447076"/>
            <a:ext cx="1819839" cy="353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Region</a:t>
            </a:r>
            <a:endParaRPr lang="en-US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7C57EC-6021-716B-6833-69F9C43EE40B}"/>
              </a:ext>
            </a:extLst>
          </p:cNvPr>
          <p:cNvSpPr/>
          <p:nvPr/>
        </p:nvSpPr>
        <p:spPr>
          <a:xfrm>
            <a:off x="4096238" y="2350540"/>
            <a:ext cx="772998" cy="292228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8806A7-7BAF-E30E-3AC4-548C8B1AC833}"/>
              </a:ext>
            </a:extLst>
          </p:cNvPr>
          <p:cNvSpPr/>
          <p:nvPr/>
        </p:nvSpPr>
        <p:spPr>
          <a:xfrm>
            <a:off x="9656260" y="2350540"/>
            <a:ext cx="1420233" cy="292228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A366951-ABF7-C0A8-8FE1-F4AAC458F1AC}"/>
              </a:ext>
            </a:extLst>
          </p:cNvPr>
          <p:cNvGrpSpPr/>
          <p:nvPr/>
        </p:nvGrpSpPr>
        <p:grpSpPr>
          <a:xfrm>
            <a:off x="254299" y="1589688"/>
            <a:ext cx="11683403" cy="3940468"/>
            <a:chOff x="318776" y="1589688"/>
            <a:chExt cx="11683403" cy="394046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1D84AA0-0513-E2EC-4898-D0CE1A079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6222328" y="1589688"/>
              <a:ext cx="5779851" cy="3940468"/>
            </a:xfrm>
            <a:prstGeom prst="rect">
              <a:avLst/>
            </a:prstGeom>
          </p:spPr>
        </p:pic>
        <p:pic>
          <p:nvPicPr>
            <p:cNvPr id="2" name="Picture 1" descr="A screenshot of a table&#10;&#10;Description automatically generated">
              <a:extLst>
                <a:ext uri="{FF2B5EF4-FFF2-40B4-BE49-F238E27FC236}">
                  <a16:creationId xmlns:a16="http://schemas.microsoft.com/office/drawing/2014/main" id="{C77C93F6-F3E3-6B72-210C-E45711332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776" y="1589688"/>
              <a:ext cx="5779852" cy="3940468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94407D8-8E5C-F1BC-BDC4-B445CFB68A19}"/>
              </a:ext>
            </a:extLst>
          </p:cNvPr>
          <p:cNvSpPr/>
          <p:nvPr/>
        </p:nvSpPr>
        <p:spPr>
          <a:xfrm>
            <a:off x="9674444" y="2363589"/>
            <a:ext cx="1402050" cy="292228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526788-E35E-9E4F-1D30-0763E5463CA0}"/>
              </a:ext>
            </a:extLst>
          </p:cNvPr>
          <p:cNvSpPr/>
          <p:nvPr/>
        </p:nvSpPr>
        <p:spPr>
          <a:xfrm>
            <a:off x="4165907" y="2363589"/>
            <a:ext cx="632335" cy="292228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5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D77F9C-87CE-844F-BDD2-12FCA3D27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182880"/>
            <a:ext cx="8795108" cy="590931"/>
          </a:xfrm>
        </p:spPr>
        <p:txBody>
          <a:bodyPr/>
          <a:lstStyle/>
          <a:p>
            <a:r>
              <a:rPr lang="en-US" dirty="0"/>
              <a:t>Methods: Explanation Configurations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F34815-51EC-9AC2-B86D-2A0CA5B4C6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8" name="Picture 37" descr="A screenshot of a table&#10;&#10;Description automatically generated">
            <a:extLst>
              <a:ext uri="{FF2B5EF4-FFF2-40B4-BE49-F238E27FC236}">
                <a16:creationId xmlns:a16="http://schemas.microsoft.com/office/drawing/2014/main" id="{5D2B71D5-4137-56E8-1893-C11B08CCF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751" y="1290216"/>
            <a:ext cx="3110553" cy="2120648"/>
          </a:xfrm>
          <a:prstGeom prst="rect">
            <a:avLst/>
          </a:prstGeom>
        </p:spPr>
      </p:pic>
      <p:pic>
        <p:nvPicPr>
          <p:cNvPr id="40" name="Picture 39" descr="A comparison of a comparison of a loan&#10;&#10;Description automatically generated with medium confidence">
            <a:extLst>
              <a:ext uri="{FF2B5EF4-FFF2-40B4-BE49-F238E27FC236}">
                <a16:creationId xmlns:a16="http://schemas.microsoft.com/office/drawing/2014/main" id="{191EB999-DF69-F1B3-DA98-65EB2F654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751" y="3621008"/>
            <a:ext cx="3110553" cy="2120648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429EA13-287C-3652-B6D3-30E2BEB4FDCA}"/>
              </a:ext>
            </a:extLst>
          </p:cNvPr>
          <p:cNvCxnSpPr>
            <a:cxnSpLocks/>
          </p:cNvCxnSpPr>
          <p:nvPr/>
        </p:nvCxnSpPr>
        <p:spPr>
          <a:xfrm>
            <a:off x="4481793" y="988921"/>
            <a:ext cx="0" cy="472925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B63979C-217A-02C2-E8A9-4C07454AB6F9}"/>
              </a:ext>
            </a:extLst>
          </p:cNvPr>
          <p:cNvCxnSpPr>
            <a:cxnSpLocks/>
          </p:cNvCxnSpPr>
          <p:nvPr/>
        </p:nvCxnSpPr>
        <p:spPr>
          <a:xfrm>
            <a:off x="7921088" y="988921"/>
            <a:ext cx="0" cy="472925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855DFD1-5A5B-268F-9B19-E7DEB08D9674}"/>
              </a:ext>
            </a:extLst>
          </p:cNvPr>
          <p:cNvCxnSpPr>
            <a:cxnSpLocks/>
          </p:cNvCxnSpPr>
          <p:nvPr/>
        </p:nvCxnSpPr>
        <p:spPr>
          <a:xfrm flipH="1">
            <a:off x="1017607" y="3529704"/>
            <a:ext cx="10269794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EF8F23F1-DCBA-16B5-7394-F23168D21013}"/>
              </a:ext>
            </a:extLst>
          </p:cNvPr>
          <p:cNvSpPr txBox="1"/>
          <p:nvPr/>
        </p:nvSpPr>
        <p:spPr>
          <a:xfrm>
            <a:off x="1226750" y="958018"/>
            <a:ext cx="3110553" cy="353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Numeric</a:t>
            </a:r>
            <a:endParaRPr lang="en-US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37B8E9C-949D-2AD2-41FE-180862ABA2B9}"/>
              </a:ext>
            </a:extLst>
          </p:cNvPr>
          <p:cNvSpPr txBox="1"/>
          <p:nvPr/>
        </p:nvSpPr>
        <p:spPr>
          <a:xfrm>
            <a:off x="4668058" y="963848"/>
            <a:ext cx="3108540" cy="353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Natural Language</a:t>
            </a:r>
            <a:endParaRPr lang="en-US" b="1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957419C-43DF-060F-FF46-6C755DEC5736}"/>
              </a:ext>
            </a:extLst>
          </p:cNvPr>
          <p:cNvSpPr txBox="1"/>
          <p:nvPr/>
        </p:nvSpPr>
        <p:spPr>
          <a:xfrm>
            <a:off x="8047918" y="952598"/>
            <a:ext cx="3100844" cy="353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Visual</a:t>
            </a:r>
            <a:endParaRPr lang="en-US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1A22A33-722B-6E3B-DC94-02CAC081733A}"/>
              </a:ext>
            </a:extLst>
          </p:cNvPr>
          <p:cNvSpPr txBox="1"/>
          <p:nvPr/>
        </p:nvSpPr>
        <p:spPr>
          <a:xfrm rot="16200000">
            <a:off x="176765" y="2219669"/>
            <a:ext cx="1819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Point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88F9EF7-4D34-C92D-DA8C-BA802475F069}"/>
              </a:ext>
            </a:extLst>
          </p:cNvPr>
          <p:cNvSpPr txBox="1"/>
          <p:nvPr/>
        </p:nvSpPr>
        <p:spPr>
          <a:xfrm rot="16200000">
            <a:off x="171547" y="4447076"/>
            <a:ext cx="1819839" cy="353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Region</a:t>
            </a:r>
            <a:endParaRPr lang="en-US" b="1" dirty="0"/>
          </a:p>
        </p:txBody>
      </p:sp>
      <p:pic>
        <p:nvPicPr>
          <p:cNvPr id="2" name="Picture 1" descr="A close-up of a document&#10;&#10;Description automatically generated">
            <a:extLst>
              <a:ext uri="{FF2B5EF4-FFF2-40B4-BE49-F238E27FC236}">
                <a16:creationId xmlns:a16="http://schemas.microsoft.com/office/drawing/2014/main" id="{8FEE894F-DA6E-DF91-2E75-564AB38B5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19" y="1290216"/>
            <a:ext cx="3108540" cy="2120648"/>
          </a:xfrm>
          <a:prstGeom prst="rect">
            <a:avLst/>
          </a:prstGeom>
        </p:spPr>
      </p:pic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A03E30CC-2135-C402-1885-14711F3490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3706" y="3621008"/>
            <a:ext cx="3110553" cy="2120648"/>
          </a:xfrm>
          <a:prstGeom prst="rect">
            <a:avLst/>
          </a:prstGeom>
        </p:spPr>
      </p:pic>
      <p:pic>
        <p:nvPicPr>
          <p:cNvPr id="8" name="Picture 7" descr="A graph of a graph of a loan&#10;&#10;Description automatically generated with medium confidence">
            <a:extLst>
              <a:ext uri="{FF2B5EF4-FFF2-40B4-BE49-F238E27FC236}">
                <a16:creationId xmlns:a16="http://schemas.microsoft.com/office/drawing/2014/main" id="{DF6B4751-BE28-CA09-723F-F87C33174B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8209" y="3621008"/>
            <a:ext cx="3110553" cy="2120648"/>
          </a:xfrm>
          <a:prstGeom prst="rect">
            <a:avLst/>
          </a:prstGeom>
        </p:spPr>
      </p:pic>
      <p:pic>
        <p:nvPicPr>
          <p:cNvPr id="9" name="Picture 8" descr="A graph of a financial statement&#10;&#10;Description automatically generated with medium confidence">
            <a:extLst>
              <a:ext uri="{FF2B5EF4-FFF2-40B4-BE49-F238E27FC236}">
                <a16:creationId xmlns:a16="http://schemas.microsoft.com/office/drawing/2014/main" id="{5ADBB3F3-B409-D7D3-2B12-3839A56A3C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8209" y="1290216"/>
            <a:ext cx="3110553" cy="212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1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D77F9C-87CE-844F-BDD2-12FCA3D27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182880"/>
            <a:ext cx="8795108" cy="590931"/>
          </a:xfrm>
        </p:spPr>
        <p:txBody>
          <a:bodyPr/>
          <a:lstStyle/>
          <a:p>
            <a:r>
              <a:rPr lang="en-US" dirty="0"/>
              <a:t>Methods: Explanation Configurations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F34815-51EC-9AC2-B86D-2A0CA5B4C6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8" name="Picture 37" descr="A screenshot of a table&#10;&#10;Description automatically generated">
            <a:extLst>
              <a:ext uri="{FF2B5EF4-FFF2-40B4-BE49-F238E27FC236}">
                <a16:creationId xmlns:a16="http://schemas.microsoft.com/office/drawing/2014/main" id="{5D2B71D5-4137-56E8-1893-C11B08CCF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751" y="1290216"/>
            <a:ext cx="3110553" cy="2120648"/>
          </a:xfrm>
          <a:prstGeom prst="rect">
            <a:avLst/>
          </a:prstGeom>
        </p:spPr>
      </p:pic>
      <p:pic>
        <p:nvPicPr>
          <p:cNvPr id="40" name="Picture 39" descr="A comparison of a comparison of a loan&#10;&#10;Description automatically generated with medium confidence">
            <a:extLst>
              <a:ext uri="{FF2B5EF4-FFF2-40B4-BE49-F238E27FC236}">
                <a16:creationId xmlns:a16="http://schemas.microsoft.com/office/drawing/2014/main" id="{191EB999-DF69-F1B3-DA98-65EB2F654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751" y="3621008"/>
            <a:ext cx="3110553" cy="2120648"/>
          </a:xfrm>
          <a:prstGeom prst="rect">
            <a:avLst/>
          </a:prstGeom>
        </p:spPr>
      </p:pic>
      <p:pic>
        <p:nvPicPr>
          <p:cNvPr id="42" name="Picture 41" descr="A close-up of a document&#10;&#10;Description automatically generated">
            <a:extLst>
              <a:ext uri="{FF2B5EF4-FFF2-40B4-BE49-F238E27FC236}">
                <a16:creationId xmlns:a16="http://schemas.microsoft.com/office/drawing/2014/main" id="{270E8EE3-BBBD-E5E7-79F3-6A5C4521A6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19" y="1290216"/>
            <a:ext cx="3108540" cy="2120648"/>
          </a:xfrm>
          <a:prstGeom prst="rect">
            <a:avLst/>
          </a:prstGeom>
        </p:spPr>
      </p:pic>
      <p:pic>
        <p:nvPicPr>
          <p:cNvPr id="44" name="Picture 43" descr="A close-up of a document&#10;&#10;Description automatically generated">
            <a:extLst>
              <a:ext uri="{FF2B5EF4-FFF2-40B4-BE49-F238E27FC236}">
                <a16:creationId xmlns:a16="http://schemas.microsoft.com/office/drawing/2014/main" id="{5898D005-E9F3-D641-37C3-F8982E265B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3706" y="3621008"/>
            <a:ext cx="3110553" cy="2120648"/>
          </a:xfrm>
          <a:prstGeom prst="rect">
            <a:avLst/>
          </a:prstGeom>
        </p:spPr>
      </p:pic>
      <p:pic>
        <p:nvPicPr>
          <p:cNvPr id="46" name="Picture 45" descr="A graph of a financial statement&#10;&#10;Description automatically generated with medium confidence">
            <a:extLst>
              <a:ext uri="{FF2B5EF4-FFF2-40B4-BE49-F238E27FC236}">
                <a16:creationId xmlns:a16="http://schemas.microsoft.com/office/drawing/2014/main" id="{A7B5D1D5-2629-D863-17A6-33829027AD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8209" y="1290216"/>
            <a:ext cx="3110553" cy="2120648"/>
          </a:xfrm>
          <a:prstGeom prst="rect">
            <a:avLst/>
          </a:prstGeom>
        </p:spPr>
      </p:pic>
      <p:pic>
        <p:nvPicPr>
          <p:cNvPr id="48" name="Picture 47" descr="A graph of a graph of a loan&#10;&#10;Description automatically generated with medium confidence">
            <a:extLst>
              <a:ext uri="{FF2B5EF4-FFF2-40B4-BE49-F238E27FC236}">
                <a16:creationId xmlns:a16="http://schemas.microsoft.com/office/drawing/2014/main" id="{F2F200F6-7CC3-EADD-B744-19E2641534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8209" y="3621008"/>
            <a:ext cx="3110553" cy="2120648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429EA13-287C-3652-B6D3-30E2BEB4FDCA}"/>
              </a:ext>
            </a:extLst>
          </p:cNvPr>
          <p:cNvCxnSpPr>
            <a:cxnSpLocks/>
          </p:cNvCxnSpPr>
          <p:nvPr/>
        </p:nvCxnSpPr>
        <p:spPr>
          <a:xfrm>
            <a:off x="4481793" y="988921"/>
            <a:ext cx="0" cy="472925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B63979C-217A-02C2-E8A9-4C07454AB6F9}"/>
              </a:ext>
            </a:extLst>
          </p:cNvPr>
          <p:cNvCxnSpPr>
            <a:cxnSpLocks/>
          </p:cNvCxnSpPr>
          <p:nvPr/>
        </p:nvCxnSpPr>
        <p:spPr>
          <a:xfrm>
            <a:off x="7921088" y="988921"/>
            <a:ext cx="0" cy="472925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855DFD1-5A5B-268F-9B19-E7DEB08D9674}"/>
              </a:ext>
            </a:extLst>
          </p:cNvPr>
          <p:cNvCxnSpPr>
            <a:cxnSpLocks/>
          </p:cNvCxnSpPr>
          <p:nvPr/>
        </p:nvCxnSpPr>
        <p:spPr>
          <a:xfrm flipH="1">
            <a:off x="1017607" y="3529704"/>
            <a:ext cx="10269794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EF8F23F1-DCBA-16B5-7394-F23168D21013}"/>
              </a:ext>
            </a:extLst>
          </p:cNvPr>
          <p:cNvSpPr txBox="1"/>
          <p:nvPr/>
        </p:nvSpPr>
        <p:spPr>
          <a:xfrm>
            <a:off x="1226750" y="958018"/>
            <a:ext cx="3110553" cy="353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Numeric</a:t>
            </a:r>
            <a:endParaRPr lang="en-US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37B8E9C-949D-2AD2-41FE-180862ABA2B9}"/>
              </a:ext>
            </a:extLst>
          </p:cNvPr>
          <p:cNvSpPr txBox="1"/>
          <p:nvPr/>
        </p:nvSpPr>
        <p:spPr>
          <a:xfrm>
            <a:off x="4668058" y="963848"/>
            <a:ext cx="3108540" cy="353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Natural Language</a:t>
            </a:r>
            <a:endParaRPr lang="en-US" b="1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957419C-43DF-060F-FF46-6C755DEC5736}"/>
              </a:ext>
            </a:extLst>
          </p:cNvPr>
          <p:cNvSpPr txBox="1"/>
          <p:nvPr/>
        </p:nvSpPr>
        <p:spPr>
          <a:xfrm>
            <a:off x="8047918" y="952598"/>
            <a:ext cx="3100844" cy="353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Visual</a:t>
            </a:r>
            <a:endParaRPr lang="en-US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1A22A33-722B-6E3B-DC94-02CAC081733A}"/>
              </a:ext>
            </a:extLst>
          </p:cNvPr>
          <p:cNvSpPr txBox="1"/>
          <p:nvPr/>
        </p:nvSpPr>
        <p:spPr>
          <a:xfrm rot="16200000">
            <a:off x="176765" y="2219669"/>
            <a:ext cx="1819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Point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88F9EF7-4D34-C92D-DA8C-BA802475F069}"/>
              </a:ext>
            </a:extLst>
          </p:cNvPr>
          <p:cNvSpPr txBox="1"/>
          <p:nvPr/>
        </p:nvSpPr>
        <p:spPr>
          <a:xfrm rot="16200000">
            <a:off x="171547" y="4447076"/>
            <a:ext cx="1819839" cy="353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Region</a:t>
            </a:r>
            <a:endParaRPr lang="en-US" b="1" dirty="0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5A48C9C9-0EE3-3D97-8579-206019CB395B}"/>
              </a:ext>
            </a:extLst>
          </p:cNvPr>
          <p:cNvGrpSpPr/>
          <p:nvPr/>
        </p:nvGrpSpPr>
        <p:grpSpPr>
          <a:xfrm>
            <a:off x="2561595" y="1859053"/>
            <a:ext cx="7252381" cy="3313767"/>
            <a:chOff x="2561595" y="1859053"/>
            <a:chExt cx="7252381" cy="3313767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92D0D51D-CEEC-A447-DE56-54E8E8890326}"/>
                </a:ext>
              </a:extLst>
            </p:cNvPr>
            <p:cNvGrpSpPr/>
            <p:nvPr/>
          </p:nvGrpSpPr>
          <p:grpSpPr>
            <a:xfrm>
              <a:off x="2562957" y="1859053"/>
              <a:ext cx="439503" cy="982975"/>
              <a:chOff x="2723490" y="2754760"/>
              <a:chExt cx="439503" cy="982975"/>
            </a:xfrm>
          </p:grpSpPr>
          <p:grpSp>
            <p:nvGrpSpPr>
              <p:cNvPr id="79" name="Content Placeholder 48">
                <a:extLst>
                  <a:ext uri="{FF2B5EF4-FFF2-40B4-BE49-F238E27FC236}">
                    <a16:creationId xmlns:a16="http://schemas.microsoft.com/office/drawing/2014/main" id="{1C0C5205-11AE-2958-10F0-FA862503E066}"/>
                  </a:ext>
                </a:extLst>
              </p:cNvPr>
              <p:cNvGrpSpPr/>
              <p:nvPr/>
            </p:nvGrpSpPr>
            <p:grpSpPr>
              <a:xfrm>
                <a:off x="2723490" y="2754760"/>
                <a:ext cx="439503" cy="982975"/>
                <a:chOff x="4737370" y="9422570"/>
                <a:chExt cx="943358" cy="2109877"/>
              </a:xfrm>
              <a:solidFill>
                <a:srgbClr val="000000"/>
              </a:solidFill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B9A8A662-B4FF-4BB1-E5FA-2D9896154978}"/>
                    </a:ext>
                  </a:extLst>
                </p:cNvPr>
                <p:cNvSpPr/>
                <p:nvPr/>
              </p:nvSpPr>
              <p:spPr>
                <a:xfrm>
                  <a:off x="4737370" y="9810101"/>
                  <a:ext cx="943358" cy="1722346"/>
                </a:xfrm>
                <a:custGeom>
                  <a:avLst/>
                  <a:gdLst>
                    <a:gd name="connsiteX0" fmla="*/ 216115 w 943358"/>
                    <a:gd name="connsiteY0" fmla="*/ 950323 h 1722346"/>
                    <a:gd name="connsiteX1" fmla="*/ 216115 w 943358"/>
                    <a:gd name="connsiteY1" fmla="*/ 295117 h 1722346"/>
                    <a:gd name="connsiteX2" fmla="*/ 216115 w 943358"/>
                    <a:gd name="connsiteY2" fmla="*/ 277965 h 1722346"/>
                    <a:gd name="connsiteX3" fmla="*/ 195532 w 943358"/>
                    <a:gd name="connsiteY3" fmla="*/ 260813 h 1722346"/>
                    <a:gd name="connsiteX4" fmla="*/ 174950 w 943358"/>
                    <a:gd name="connsiteY4" fmla="*/ 274535 h 1722346"/>
                    <a:gd name="connsiteX5" fmla="*/ 174950 w 943358"/>
                    <a:gd name="connsiteY5" fmla="*/ 295117 h 1722346"/>
                    <a:gd name="connsiteX6" fmla="*/ 174950 w 943358"/>
                    <a:gd name="connsiteY6" fmla="*/ 819967 h 1722346"/>
                    <a:gd name="connsiteX7" fmla="*/ 116633 w 943358"/>
                    <a:gd name="connsiteY7" fmla="*/ 902297 h 1722346"/>
                    <a:gd name="connsiteX8" fmla="*/ 27443 w 943358"/>
                    <a:gd name="connsiteY8" fmla="*/ 874854 h 1722346"/>
                    <a:gd name="connsiteX9" fmla="*/ 3430 w 943358"/>
                    <a:gd name="connsiteY9" fmla="*/ 819967 h 1722346"/>
                    <a:gd name="connsiteX10" fmla="*/ 0 w 943358"/>
                    <a:gd name="connsiteY10" fmla="*/ 233370 h 1722346"/>
                    <a:gd name="connsiteX11" fmla="*/ 202393 w 943358"/>
                    <a:gd name="connsiteY11" fmla="*/ 3534 h 1722346"/>
                    <a:gd name="connsiteX12" fmla="*/ 260710 w 943358"/>
                    <a:gd name="connsiteY12" fmla="*/ 103 h 1722346"/>
                    <a:gd name="connsiteX13" fmla="*/ 689509 w 943358"/>
                    <a:gd name="connsiteY13" fmla="*/ 103 h 1722346"/>
                    <a:gd name="connsiteX14" fmla="*/ 936497 w 943358"/>
                    <a:gd name="connsiteY14" fmla="*/ 195636 h 1722346"/>
                    <a:gd name="connsiteX15" fmla="*/ 943358 w 943358"/>
                    <a:gd name="connsiteY15" fmla="*/ 250522 h 1722346"/>
                    <a:gd name="connsiteX16" fmla="*/ 943358 w 943358"/>
                    <a:gd name="connsiteY16" fmla="*/ 816537 h 1722346"/>
                    <a:gd name="connsiteX17" fmla="*/ 857598 w 943358"/>
                    <a:gd name="connsiteY17" fmla="*/ 902297 h 1722346"/>
                    <a:gd name="connsiteX18" fmla="*/ 771839 w 943358"/>
                    <a:gd name="connsiteY18" fmla="*/ 816537 h 1722346"/>
                    <a:gd name="connsiteX19" fmla="*/ 771839 w 943358"/>
                    <a:gd name="connsiteY19" fmla="*/ 816537 h 1722346"/>
                    <a:gd name="connsiteX20" fmla="*/ 771839 w 943358"/>
                    <a:gd name="connsiteY20" fmla="*/ 295117 h 1722346"/>
                    <a:gd name="connsiteX21" fmla="*/ 771839 w 943358"/>
                    <a:gd name="connsiteY21" fmla="*/ 277965 h 1722346"/>
                    <a:gd name="connsiteX22" fmla="*/ 751256 w 943358"/>
                    <a:gd name="connsiteY22" fmla="*/ 260813 h 1722346"/>
                    <a:gd name="connsiteX23" fmla="*/ 730674 w 943358"/>
                    <a:gd name="connsiteY23" fmla="*/ 277965 h 1722346"/>
                    <a:gd name="connsiteX24" fmla="*/ 730674 w 943358"/>
                    <a:gd name="connsiteY24" fmla="*/ 298548 h 1722346"/>
                    <a:gd name="connsiteX25" fmla="*/ 730674 w 943358"/>
                    <a:gd name="connsiteY25" fmla="*/ 1608958 h 1722346"/>
                    <a:gd name="connsiteX26" fmla="*/ 631192 w 943358"/>
                    <a:gd name="connsiteY26" fmla="*/ 1722161 h 1722346"/>
                    <a:gd name="connsiteX27" fmla="*/ 517989 w 943358"/>
                    <a:gd name="connsiteY27" fmla="*/ 1622680 h 1722346"/>
                    <a:gd name="connsiteX28" fmla="*/ 517989 w 943358"/>
                    <a:gd name="connsiteY28" fmla="*/ 1612389 h 1722346"/>
                    <a:gd name="connsiteX29" fmla="*/ 517989 w 943358"/>
                    <a:gd name="connsiteY29" fmla="*/ 946892 h 1722346"/>
                    <a:gd name="connsiteX30" fmla="*/ 500838 w 943358"/>
                    <a:gd name="connsiteY30" fmla="*/ 905727 h 1722346"/>
                    <a:gd name="connsiteX31" fmla="*/ 452812 w 943358"/>
                    <a:gd name="connsiteY31" fmla="*/ 902297 h 1722346"/>
                    <a:gd name="connsiteX32" fmla="*/ 432230 w 943358"/>
                    <a:gd name="connsiteY32" fmla="*/ 943462 h 1722346"/>
                    <a:gd name="connsiteX33" fmla="*/ 432230 w 943358"/>
                    <a:gd name="connsiteY33" fmla="*/ 1341387 h 1722346"/>
                    <a:gd name="connsiteX34" fmla="*/ 432230 w 943358"/>
                    <a:gd name="connsiteY34" fmla="*/ 1605528 h 1722346"/>
                    <a:gd name="connsiteX35" fmla="*/ 373913 w 943358"/>
                    <a:gd name="connsiteY35" fmla="*/ 1705009 h 1722346"/>
                    <a:gd name="connsiteX36" fmla="*/ 260710 w 943358"/>
                    <a:gd name="connsiteY36" fmla="*/ 1694718 h 1722346"/>
                    <a:gd name="connsiteX37" fmla="*/ 219545 w 943358"/>
                    <a:gd name="connsiteY37" fmla="*/ 1608958 h 1722346"/>
                    <a:gd name="connsiteX38" fmla="*/ 216115 w 943358"/>
                    <a:gd name="connsiteY38" fmla="*/ 950323 h 1722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943358" h="1722346">
                      <a:moveTo>
                        <a:pt x="216115" y="950323"/>
                      </a:moveTo>
                      <a:lnTo>
                        <a:pt x="216115" y="295117"/>
                      </a:lnTo>
                      <a:cubicBezTo>
                        <a:pt x="216115" y="288256"/>
                        <a:pt x="219545" y="281396"/>
                        <a:pt x="216115" y="277965"/>
                      </a:cubicBezTo>
                      <a:cubicBezTo>
                        <a:pt x="212684" y="274535"/>
                        <a:pt x="202393" y="260813"/>
                        <a:pt x="195532" y="260813"/>
                      </a:cubicBezTo>
                      <a:cubicBezTo>
                        <a:pt x="188672" y="260813"/>
                        <a:pt x="178380" y="267674"/>
                        <a:pt x="174950" y="274535"/>
                      </a:cubicBezTo>
                      <a:cubicBezTo>
                        <a:pt x="171520" y="281396"/>
                        <a:pt x="174950" y="288256"/>
                        <a:pt x="174950" y="295117"/>
                      </a:cubicBezTo>
                      <a:lnTo>
                        <a:pt x="174950" y="819967"/>
                      </a:lnTo>
                      <a:cubicBezTo>
                        <a:pt x="174950" y="857702"/>
                        <a:pt x="150937" y="892006"/>
                        <a:pt x="116633" y="902297"/>
                      </a:cubicBezTo>
                      <a:cubicBezTo>
                        <a:pt x="82329" y="912588"/>
                        <a:pt x="48026" y="902297"/>
                        <a:pt x="27443" y="874854"/>
                      </a:cubicBezTo>
                      <a:cubicBezTo>
                        <a:pt x="13722" y="861132"/>
                        <a:pt x="6861" y="840550"/>
                        <a:pt x="3430" y="819967"/>
                      </a:cubicBezTo>
                      <a:cubicBezTo>
                        <a:pt x="0" y="627865"/>
                        <a:pt x="0" y="432333"/>
                        <a:pt x="0" y="233370"/>
                      </a:cubicBezTo>
                      <a:cubicBezTo>
                        <a:pt x="3430" y="116737"/>
                        <a:pt x="89190" y="20686"/>
                        <a:pt x="202393" y="3534"/>
                      </a:cubicBezTo>
                      <a:cubicBezTo>
                        <a:pt x="222976" y="103"/>
                        <a:pt x="240128" y="103"/>
                        <a:pt x="260710" y="103"/>
                      </a:cubicBezTo>
                      <a:lnTo>
                        <a:pt x="689509" y="103"/>
                      </a:lnTo>
                      <a:cubicBezTo>
                        <a:pt x="809573" y="-3327"/>
                        <a:pt x="915915" y="79002"/>
                        <a:pt x="936497" y="195636"/>
                      </a:cubicBezTo>
                      <a:cubicBezTo>
                        <a:pt x="939928" y="212788"/>
                        <a:pt x="943358" y="233370"/>
                        <a:pt x="943358" y="250522"/>
                      </a:cubicBezTo>
                      <a:cubicBezTo>
                        <a:pt x="943358" y="439194"/>
                        <a:pt x="943358" y="627865"/>
                        <a:pt x="943358" y="816537"/>
                      </a:cubicBezTo>
                      <a:cubicBezTo>
                        <a:pt x="943358" y="864563"/>
                        <a:pt x="905624" y="902297"/>
                        <a:pt x="857598" y="902297"/>
                      </a:cubicBezTo>
                      <a:cubicBezTo>
                        <a:pt x="809573" y="902297"/>
                        <a:pt x="771839" y="861132"/>
                        <a:pt x="771839" y="816537"/>
                      </a:cubicBezTo>
                      <a:cubicBezTo>
                        <a:pt x="771839" y="816537"/>
                        <a:pt x="771839" y="816537"/>
                        <a:pt x="771839" y="816537"/>
                      </a:cubicBezTo>
                      <a:lnTo>
                        <a:pt x="771839" y="295117"/>
                      </a:lnTo>
                      <a:cubicBezTo>
                        <a:pt x="771839" y="288256"/>
                        <a:pt x="775269" y="281396"/>
                        <a:pt x="771839" y="277965"/>
                      </a:cubicBezTo>
                      <a:cubicBezTo>
                        <a:pt x="768408" y="274535"/>
                        <a:pt x="758117" y="260813"/>
                        <a:pt x="751256" y="260813"/>
                      </a:cubicBezTo>
                      <a:cubicBezTo>
                        <a:pt x="740965" y="264244"/>
                        <a:pt x="734104" y="271104"/>
                        <a:pt x="730674" y="277965"/>
                      </a:cubicBezTo>
                      <a:cubicBezTo>
                        <a:pt x="727244" y="281396"/>
                        <a:pt x="730674" y="291687"/>
                        <a:pt x="730674" y="298548"/>
                      </a:cubicBezTo>
                      <a:lnTo>
                        <a:pt x="730674" y="1608958"/>
                      </a:lnTo>
                      <a:cubicBezTo>
                        <a:pt x="734104" y="1667275"/>
                        <a:pt x="689509" y="1718731"/>
                        <a:pt x="631192" y="1722161"/>
                      </a:cubicBezTo>
                      <a:cubicBezTo>
                        <a:pt x="572876" y="1725591"/>
                        <a:pt x="521420" y="1680996"/>
                        <a:pt x="517989" y="1622680"/>
                      </a:cubicBezTo>
                      <a:cubicBezTo>
                        <a:pt x="517989" y="1619249"/>
                        <a:pt x="517989" y="1615819"/>
                        <a:pt x="517989" y="1612389"/>
                      </a:cubicBezTo>
                      <a:cubicBezTo>
                        <a:pt x="517989" y="1389413"/>
                        <a:pt x="517989" y="1169868"/>
                        <a:pt x="517989" y="946892"/>
                      </a:cubicBezTo>
                      <a:cubicBezTo>
                        <a:pt x="517989" y="933171"/>
                        <a:pt x="511129" y="916019"/>
                        <a:pt x="500838" y="905727"/>
                      </a:cubicBezTo>
                      <a:cubicBezTo>
                        <a:pt x="487116" y="892006"/>
                        <a:pt x="466534" y="892006"/>
                        <a:pt x="452812" y="902297"/>
                      </a:cubicBezTo>
                      <a:cubicBezTo>
                        <a:pt x="439090" y="909158"/>
                        <a:pt x="428799" y="926310"/>
                        <a:pt x="432230" y="943462"/>
                      </a:cubicBezTo>
                      <a:lnTo>
                        <a:pt x="432230" y="1341387"/>
                      </a:lnTo>
                      <a:cubicBezTo>
                        <a:pt x="432230" y="1430578"/>
                        <a:pt x="432230" y="1519768"/>
                        <a:pt x="432230" y="1605528"/>
                      </a:cubicBezTo>
                      <a:cubicBezTo>
                        <a:pt x="435660" y="1646692"/>
                        <a:pt x="411647" y="1687857"/>
                        <a:pt x="373913" y="1705009"/>
                      </a:cubicBezTo>
                      <a:cubicBezTo>
                        <a:pt x="336179" y="1725591"/>
                        <a:pt x="291583" y="1718731"/>
                        <a:pt x="260710" y="1694718"/>
                      </a:cubicBezTo>
                      <a:cubicBezTo>
                        <a:pt x="233267" y="1674136"/>
                        <a:pt x="216115" y="1639832"/>
                        <a:pt x="219545" y="1608958"/>
                      </a:cubicBezTo>
                      <a:lnTo>
                        <a:pt x="216115" y="9503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423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600" dirty="0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E7F596EA-4E24-4CFD-7658-BC7B8373761B}"/>
                    </a:ext>
                  </a:extLst>
                </p:cNvPr>
                <p:cNvSpPr/>
                <p:nvPr/>
              </p:nvSpPr>
              <p:spPr>
                <a:xfrm>
                  <a:off x="5039245" y="9422570"/>
                  <a:ext cx="343039" cy="343039"/>
                </a:xfrm>
                <a:custGeom>
                  <a:avLst/>
                  <a:gdLst>
                    <a:gd name="connsiteX0" fmla="*/ 0 w 343039"/>
                    <a:gd name="connsiteY0" fmla="*/ 171520 h 343039"/>
                    <a:gd name="connsiteX1" fmla="*/ 171520 w 343039"/>
                    <a:gd name="connsiteY1" fmla="*/ 0 h 343039"/>
                    <a:gd name="connsiteX2" fmla="*/ 343039 w 343039"/>
                    <a:gd name="connsiteY2" fmla="*/ 171520 h 343039"/>
                    <a:gd name="connsiteX3" fmla="*/ 171520 w 343039"/>
                    <a:gd name="connsiteY3" fmla="*/ 343039 h 343039"/>
                    <a:gd name="connsiteX4" fmla="*/ 0 w 343039"/>
                    <a:gd name="connsiteY4" fmla="*/ 171520 h 343039"/>
                    <a:gd name="connsiteX5" fmla="*/ 0 w 343039"/>
                    <a:gd name="connsiteY5" fmla="*/ 171520 h 343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3039" h="343039">
                      <a:moveTo>
                        <a:pt x="0" y="171520"/>
                      </a:moveTo>
                      <a:cubicBezTo>
                        <a:pt x="0" y="75469"/>
                        <a:pt x="75469" y="0"/>
                        <a:pt x="171520" y="0"/>
                      </a:cubicBezTo>
                      <a:cubicBezTo>
                        <a:pt x="267571" y="0"/>
                        <a:pt x="343039" y="75469"/>
                        <a:pt x="343039" y="171520"/>
                      </a:cubicBezTo>
                      <a:cubicBezTo>
                        <a:pt x="343039" y="267571"/>
                        <a:pt x="267571" y="343039"/>
                        <a:pt x="171520" y="343039"/>
                      </a:cubicBezTo>
                      <a:cubicBezTo>
                        <a:pt x="75469" y="343039"/>
                        <a:pt x="0" y="267571"/>
                        <a:pt x="0" y="171520"/>
                      </a:cubicBezTo>
                      <a:lnTo>
                        <a:pt x="0" y="1715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423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600" dirty="0"/>
                </a:p>
              </p:txBody>
            </p:sp>
          </p:grp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C73385A2-8CDD-F6FB-8902-98C870A22F9E}"/>
                  </a:ext>
                </a:extLst>
              </p:cNvPr>
              <p:cNvSpPr txBox="1"/>
              <p:nvPr/>
            </p:nvSpPr>
            <p:spPr>
              <a:xfrm>
                <a:off x="2839552" y="2901777"/>
                <a:ext cx="2073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87267065-AB3D-A120-04D2-A847DFBA5777}"/>
                </a:ext>
              </a:extLst>
            </p:cNvPr>
            <p:cNvGrpSpPr/>
            <p:nvPr/>
          </p:nvGrpSpPr>
          <p:grpSpPr>
            <a:xfrm>
              <a:off x="6021600" y="1859053"/>
              <a:ext cx="439503" cy="982975"/>
              <a:chOff x="2723490" y="2754760"/>
              <a:chExt cx="439503" cy="982975"/>
            </a:xfrm>
          </p:grpSpPr>
          <p:grpSp>
            <p:nvGrpSpPr>
              <p:cNvPr id="84" name="Content Placeholder 48">
                <a:extLst>
                  <a:ext uri="{FF2B5EF4-FFF2-40B4-BE49-F238E27FC236}">
                    <a16:creationId xmlns:a16="http://schemas.microsoft.com/office/drawing/2014/main" id="{5C412B4A-E87D-67A4-65BA-BDAA052EF47C}"/>
                  </a:ext>
                </a:extLst>
              </p:cNvPr>
              <p:cNvGrpSpPr/>
              <p:nvPr/>
            </p:nvGrpSpPr>
            <p:grpSpPr>
              <a:xfrm>
                <a:off x="2723490" y="2754760"/>
                <a:ext cx="439503" cy="982975"/>
                <a:chOff x="4737370" y="9422570"/>
                <a:chExt cx="943358" cy="2109877"/>
              </a:xfrm>
              <a:solidFill>
                <a:srgbClr val="000000"/>
              </a:solidFill>
            </p:grpSpPr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EE7BBD9F-9ED0-68AB-9918-A3EEAF0AE2A1}"/>
                    </a:ext>
                  </a:extLst>
                </p:cNvPr>
                <p:cNvSpPr/>
                <p:nvPr/>
              </p:nvSpPr>
              <p:spPr>
                <a:xfrm>
                  <a:off x="4737370" y="9810101"/>
                  <a:ext cx="943358" cy="1722346"/>
                </a:xfrm>
                <a:custGeom>
                  <a:avLst/>
                  <a:gdLst>
                    <a:gd name="connsiteX0" fmla="*/ 216115 w 943358"/>
                    <a:gd name="connsiteY0" fmla="*/ 950323 h 1722346"/>
                    <a:gd name="connsiteX1" fmla="*/ 216115 w 943358"/>
                    <a:gd name="connsiteY1" fmla="*/ 295117 h 1722346"/>
                    <a:gd name="connsiteX2" fmla="*/ 216115 w 943358"/>
                    <a:gd name="connsiteY2" fmla="*/ 277965 h 1722346"/>
                    <a:gd name="connsiteX3" fmla="*/ 195532 w 943358"/>
                    <a:gd name="connsiteY3" fmla="*/ 260813 h 1722346"/>
                    <a:gd name="connsiteX4" fmla="*/ 174950 w 943358"/>
                    <a:gd name="connsiteY4" fmla="*/ 274535 h 1722346"/>
                    <a:gd name="connsiteX5" fmla="*/ 174950 w 943358"/>
                    <a:gd name="connsiteY5" fmla="*/ 295117 h 1722346"/>
                    <a:gd name="connsiteX6" fmla="*/ 174950 w 943358"/>
                    <a:gd name="connsiteY6" fmla="*/ 819967 h 1722346"/>
                    <a:gd name="connsiteX7" fmla="*/ 116633 w 943358"/>
                    <a:gd name="connsiteY7" fmla="*/ 902297 h 1722346"/>
                    <a:gd name="connsiteX8" fmla="*/ 27443 w 943358"/>
                    <a:gd name="connsiteY8" fmla="*/ 874854 h 1722346"/>
                    <a:gd name="connsiteX9" fmla="*/ 3430 w 943358"/>
                    <a:gd name="connsiteY9" fmla="*/ 819967 h 1722346"/>
                    <a:gd name="connsiteX10" fmla="*/ 0 w 943358"/>
                    <a:gd name="connsiteY10" fmla="*/ 233370 h 1722346"/>
                    <a:gd name="connsiteX11" fmla="*/ 202393 w 943358"/>
                    <a:gd name="connsiteY11" fmla="*/ 3534 h 1722346"/>
                    <a:gd name="connsiteX12" fmla="*/ 260710 w 943358"/>
                    <a:gd name="connsiteY12" fmla="*/ 103 h 1722346"/>
                    <a:gd name="connsiteX13" fmla="*/ 689509 w 943358"/>
                    <a:gd name="connsiteY13" fmla="*/ 103 h 1722346"/>
                    <a:gd name="connsiteX14" fmla="*/ 936497 w 943358"/>
                    <a:gd name="connsiteY14" fmla="*/ 195636 h 1722346"/>
                    <a:gd name="connsiteX15" fmla="*/ 943358 w 943358"/>
                    <a:gd name="connsiteY15" fmla="*/ 250522 h 1722346"/>
                    <a:gd name="connsiteX16" fmla="*/ 943358 w 943358"/>
                    <a:gd name="connsiteY16" fmla="*/ 816537 h 1722346"/>
                    <a:gd name="connsiteX17" fmla="*/ 857598 w 943358"/>
                    <a:gd name="connsiteY17" fmla="*/ 902297 h 1722346"/>
                    <a:gd name="connsiteX18" fmla="*/ 771839 w 943358"/>
                    <a:gd name="connsiteY18" fmla="*/ 816537 h 1722346"/>
                    <a:gd name="connsiteX19" fmla="*/ 771839 w 943358"/>
                    <a:gd name="connsiteY19" fmla="*/ 816537 h 1722346"/>
                    <a:gd name="connsiteX20" fmla="*/ 771839 w 943358"/>
                    <a:gd name="connsiteY20" fmla="*/ 295117 h 1722346"/>
                    <a:gd name="connsiteX21" fmla="*/ 771839 w 943358"/>
                    <a:gd name="connsiteY21" fmla="*/ 277965 h 1722346"/>
                    <a:gd name="connsiteX22" fmla="*/ 751256 w 943358"/>
                    <a:gd name="connsiteY22" fmla="*/ 260813 h 1722346"/>
                    <a:gd name="connsiteX23" fmla="*/ 730674 w 943358"/>
                    <a:gd name="connsiteY23" fmla="*/ 277965 h 1722346"/>
                    <a:gd name="connsiteX24" fmla="*/ 730674 w 943358"/>
                    <a:gd name="connsiteY24" fmla="*/ 298548 h 1722346"/>
                    <a:gd name="connsiteX25" fmla="*/ 730674 w 943358"/>
                    <a:gd name="connsiteY25" fmla="*/ 1608958 h 1722346"/>
                    <a:gd name="connsiteX26" fmla="*/ 631192 w 943358"/>
                    <a:gd name="connsiteY26" fmla="*/ 1722161 h 1722346"/>
                    <a:gd name="connsiteX27" fmla="*/ 517989 w 943358"/>
                    <a:gd name="connsiteY27" fmla="*/ 1622680 h 1722346"/>
                    <a:gd name="connsiteX28" fmla="*/ 517989 w 943358"/>
                    <a:gd name="connsiteY28" fmla="*/ 1612389 h 1722346"/>
                    <a:gd name="connsiteX29" fmla="*/ 517989 w 943358"/>
                    <a:gd name="connsiteY29" fmla="*/ 946892 h 1722346"/>
                    <a:gd name="connsiteX30" fmla="*/ 500838 w 943358"/>
                    <a:gd name="connsiteY30" fmla="*/ 905727 h 1722346"/>
                    <a:gd name="connsiteX31" fmla="*/ 452812 w 943358"/>
                    <a:gd name="connsiteY31" fmla="*/ 902297 h 1722346"/>
                    <a:gd name="connsiteX32" fmla="*/ 432230 w 943358"/>
                    <a:gd name="connsiteY32" fmla="*/ 943462 h 1722346"/>
                    <a:gd name="connsiteX33" fmla="*/ 432230 w 943358"/>
                    <a:gd name="connsiteY33" fmla="*/ 1341387 h 1722346"/>
                    <a:gd name="connsiteX34" fmla="*/ 432230 w 943358"/>
                    <a:gd name="connsiteY34" fmla="*/ 1605528 h 1722346"/>
                    <a:gd name="connsiteX35" fmla="*/ 373913 w 943358"/>
                    <a:gd name="connsiteY35" fmla="*/ 1705009 h 1722346"/>
                    <a:gd name="connsiteX36" fmla="*/ 260710 w 943358"/>
                    <a:gd name="connsiteY36" fmla="*/ 1694718 h 1722346"/>
                    <a:gd name="connsiteX37" fmla="*/ 219545 w 943358"/>
                    <a:gd name="connsiteY37" fmla="*/ 1608958 h 1722346"/>
                    <a:gd name="connsiteX38" fmla="*/ 216115 w 943358"/>
                    <a:gd name="connsiteY38" fmla="*/ 950323 h 1722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943358" h="1722346">
                      <a:moveTo>
                        <a:pt x="216115" y="950323"/>
                      </a:moveTo>
                      <a:lnTo>
                        <a:pt x="216115" y="295117"/>
                      </a:lnTo>
                      <a:cubicBezTo>
                        <a:pt x="216115" y="288256"/>
                        <a:pt x="219545" y="281396"/>
                        <a:pt x="216115" y="277965"/>
                      </a:cubicBezTo>
                      <a:cubicBezTo>
                        <a:pt x="212684" y="274535"/>
                        <a:pt x="202393" y="260813"/>
                        <a:pt x="195532" y="260813"/>
                      </a:cubicBezTo>
                      <a:cubicBezTo>
                        <a:pt x="188672" y="260813"/>
                        <a:pt x="178380" y="267674"/>
                        <a:pt x="174950" y="274535"/>
                      </a:cubicBezTo>
                      <a:cubicBezTo>
                        <a:pt x="171520" y="281396"/>
                        <a:pt x="174950" y="288256"/>
                        <a:pt x="174950" y="295117"/>
                      </a:cubicBezTo>
                      <a:lnTo>
                        <a:pt x="174950" y="819967"/>
                      </a:lnTo>
                      <a:cubicBezTo>
                        <a:pt x="174950" y="857702"/>
                        <a:pt x="150937" y="892006"/>
                        <a:pt x="116633" y="902297"/>
                      </a:cubicBezTo>
                      <a:cubicBezTo>
                        <a:pt x="82329" y="912588"/>
                        <a:pt x="48026" y="902297"/>
                        <a:pt x="27443" y="874854"/>
                      </a:cubicBezTo>
                      <a:cubicBezTo>
                        <a:pt x="13722" y="861132"/>
                        <a:pt x="6861" y="840550"/>
                        <a:pt x="3430" y="819967"/>
                      </a:cubicBezTo>
                      <a:cubicBezTo>
                        <a:pt x="0" y="627865"/>
                        <a:pt x="0" y="432333"/>
                        <a:pt x="0" y="233370"/>
                      </a:cubicBezTo>
                      <a:cubicBezTo>
                        <a:pt x="3430" y="116737"/>
                        <a:pt x="89190" y="20686"/>
                        <a:pt x="202393" y="3534"/>
                      </a:cubicBezTo>
                      <a:cubicBezTo>
                        <a:pt x="222976" y="103"/>
                        <a:pt x="240128" y="103"/>
                        <a:pt x="260710" y="103"/>
                      </a:cubicBezTo>
                      <a:lnTo>
                        <a:pt x="689509" y="103"/>
                      </a:lnTo>
                      <a:cubicBezTo>
                        <a:pt x="809573" y="-3327"/>
                        <a:pt x="915915" y="79002"/>
                        <a:pt x="936497" y="195636"/>
                      </a:cubicBezTo>
                      <a:cubicBezTo>
                        <a:pt x="939928" y="212788"/>
                        <a:pt x="943358" y="233370"/>
                        <a:pt x="943358" y="250522"/>
                      </a:cubicBezTo>
                      <a:cubicBezTo>
                        <a:pt x="943358" y="439194"/>
                        <a:pt x="943358" y="627865"/>
                        <a:pt x="943358" y="816537"/>
                      </a:cubicBezTo>
                      <a:cubicBezTo>
                        <a:pt x="943358" y="864563"/>
                        <a:pt x="905624" y="902297"/>
                        <a:pt x="857598" y="902297"/>
                      </a:cubicBezTo>
                      <a:cubicBezTo>
                        <a:pt x="809573" y="902297"/>
                        <a:pt x="771839" y="861132"/>
                        <a:pt x="771839" y="816537"/>
                      </a:cubicBezTo>
                      <a:cubicBezTo>
                        <a:pt x="771839" y="816537"/>
                        <a:pt x="771839" y="816537"/>
                        <a:pt x="771839" y="816537"/>
                      </a:cubicBezTo>
                      <a:lnTo>
                        <a:pt x="771839" y="295117"/>
                      </a:lnTo>
                      <a:cubicBezTo>
                        <a:pt x="771839" y="288256"/>
                        <a:pt x="775269" y="281396"/>
                        <a:pt x="771839" y="277965"/>
                      </a:cubicBezTo>
                      <a:cubicBezTo>
                        <a:pt x="768408" y="274535"/>
                        <a:pt x="758117" y="260813"/>
                        <a:pt x="751256" y="260813"/>
                      </a:cubicBezTo>
                      <a:cubicBezTo>
                        <a:pt x="740965" y="264244"/>
                        <a:pt x="734104" y="271104"/>
                        <a:pt x="730674" y="277965"/>
                      </a:cubicBezTo>
                      <a:cubicBezTo>
                        <a:pt x="727244" y="281396"/>
                        <a:pt x="730674" y="291687"/>
                        <a:pt x="730674" y="298548"/>
                      </a:cubicBezTo>
                      <a:lnTo>
                        <a:pt x="730674" y="1608958"/>
                      </a:lnTo>
                      <a:cubicBezTo>
                        <a:pt x="734104" y="1667275"/>
                        <a:pt x="689509" y="1718731"/>
                        <a:pt x="631192" y="1722161"/>
                      </a:cubicBezTo>
                      <a:cubicBezTo>
                        <a:pt x="572876" y="1725591"/>
                        <a:pt x="521420" y="1680996"/>
                        <a:pt x="517989" y="1622680"/>
                      </a:cubicBezTo>
                      <a:cubicBezTo>
                        <a:pt x="517989" y="1619249"/>
                        <a:pt x="517989" y="1615819"/>
                        <a:pt x="517989" y="1612389"/>
                      </a:cubicBezTo>
                      <a:cubicBezTo>
                        <a:pt x="517989" y="1389413"/>
                        <a:pt x="517989" y="1169868"/>
                        <a:pt x="517989" y="946892"/>
                      </a:cubicBezTo>
                      <a:cubicBezTo>
                        <a:pt x="517989" y="933171"/>
                        <a:pt x="511129" y="916019"/>
                        <a:pt x="500838" y="905727"/>
                      </a:cubicBezTo>
                      <a:cubicBezTo>
                        <a:pt x="487116" y="892006"/>
                        <a:pt x="466534" y="892006"/>
                        <a:pt x="452812" y="902297"/>
                      </a:cubicBezTo>
                      <a:cubicBezTo>
                        <a:pt x="439090" y="909158"/>
                        <a:pt x="428799" y="926310"/>
                        <a:pt x="432230" y="943462"/>
                      </a:cubicBezTo>
                      <a:lnTo>
                        <a:pt x="432230" y="1341387"/>
                      </a:lnTo>
                      <a:cubicBezTo>
                        <a:pt x="432230" y="1430578"/>
                        <a:pt x="432230" y="1519768"/>
                        <a:pt x="432230" y="1605528"/>
                      </a:cubicBezTo>
                      <a:cubicBezTo>
                        <a:pt x="435660" y="1646692"/>
                        <a:pt x="411647" y="1687857"/>
                        <a:pt x="373913" y="1705009"/>
                      </a:cubicBezTo>
                      <a:cubicBezTo>
                        <a:pt x="336179" y="1725591"/>
                        <a:pt x="291583" y="1718731"/>
                        <a:pt x="260710" y="1694718"/>
                      </a:cubicBezTo>
                      <a:cubicBezTo>
                        <a:pt x="233267" y="1674136"/>
                        <a:pt x="216115" y="1639832"/>
                        <a:pt x="219545" y="1608958"/>
                      </a:cubicBezTo>
                      <a:lnTo>
                        <a:pt x="216115" y="9503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423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600" dirty="0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2C7F36F8-947B-2C2D-5450-5AA8BB581C1E}"/>
                    </a:ext>
                  </a:extLst>
                </p:cNvPr>
                <p:cNvSpPr/>
                <p:nvPr/>
              </p:nvSpPr>
              <p:spPr>
                <a:xfrm>
                  <a:off x="5039245" y="9422570"/>
                  <a:ext cx="343039" cy="343039"/>
                </a:xfrm>
                <a:custGeom>
                  <a:avLst/>
                  <a:gdLst>
                    <a:gd name="connsiteX0" fmla="*/ 0 w 343039"/>
                    <a:gd name="connsiteY0" fmla="*/ 171520 h 343039"/>
                    <a:gd name="connsiteX1" fmla="*/ 171520 w 343039"/>
                    <a:gd name="connsiteY1" fmla="*/ 0 h 343039"/>
                    <a:gd name="connsiteX2" fmla="*/ 343039 w 343039"/>
                    <a:gd name="connsiteY2" fmla="*/ 171520 h 343039"/>
                    <a:gd name="connsiteX3" fmla="*/ 171520 w 343039"/>
                    <a:gd name="connsiteY3" fmla="*/ 343039 h 343039"/>
                    <a:gd name="connsiteX4" fmla="*/ 0 w 343039"/>
                    <a:gd name="connsiteY4" fmla="*/ 171520 h 343039"/>
                    <a:gd name="connsiteX5" fmla="*/ 0 w 343039"/>
                    <a:gd name="connsiteY5" fmla="*/ 171520 h 343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3039" h="343039">
                      <a:moveTo>
                        <a:pt x="0" y="171520"/>
                      </a:moveTo>
                      <a:cubicBezTo>
                        <a:pt x="0" y="75469"/>
                        <a:pt x="75469" y="0"/>
                        <a:pt x="171520" y="0"/>
                      </a:cubicBezTo>
                      <a:cubicBezTo>
                        <a:pt x="267571" y="0"/>
                        <a:pt x="343039" y="75469"/>
                        <a:pt x="343039" y="171520"/>
                      </a:cubicBezTo>
                      <a:cubicBezTo>
                        <a:pt x="343039" y="267571"/>
                        <a:pt x="267571" y="343039"/>
                        <a:pt x="171520" y="343039"/>
                      </a:cubicBezTo>
                      <a:cubicBezTo>
                        <a:pt x="75469" y="343039"/>
                        <a:pt x="0" y="267571"/>
                        <a:pt x="0" y="171520"/>
                      </a:cubicBezTo>
                      <a:lnTo>
                        <a:pt x="0" y="1715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423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600" dirty="0"/>
                </a:p>
              </p:txBody>
            </p:sp>
          </p:grp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39B18D0-785E-1194-8ED0-F76336654EC6}"/>
                  </a:ext>
                </a:extLst>
              </p:cNvPr>
              <p:cNvSpPr txBox="1"/>
              <p:nvPr/>
            </p:nvSpPr>
            <p:spPr>
              <a:xfrm>
                <a:off x="2839552" y="2901777"/>
                <a:ext cx="2073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389F2FC1-7CCE-D49D-ECC8-FEDD64865689}"/>
                </a:ext>
              </a:extLst>
            </p:cNvPr>
            <p:cNvGrpSpPr/>
            <p:nvPr/>
          </p:nvGrpSpPr>
          <p:grpSpPr>
            <a:xfrm>
              <a:off x="9372994" y="1859053"/>
              <a:ext cx="439503" cy="982975"/>
              <a:chOff x="2723490" y="2754760"/>
              <a:chExt cx="439503" cy="982975"/>
            </a:xfrm>
          </p:grpSpPr>
          <p:grpSp>
            <p:nvGrpSpPr>
              <p:cNvPr id="89" name="Content Placeholder 48">
                <a:extLst>
                  <a:ext uri="{FF2B5EF4-FFF2-40B4-BE49-F238E27FC236}">
                    <a16:creationId xmlns:a16="http://schemas.microsoft.com/office/drawing/2014/main" id="{5AC40F8C-E4AF-A8B4-019F-69B71666524A}"/>
                  </a:ext>
                </a:extLst>
              </p:cNvPr>
              <p:cNvGrpSpPr/>
              <p:nvPr/>
            </p:nvGrpSpPr>
            <p:grpSpPr>
              <a:xfrm>
                <a:off x="2723490" y="2754760"/>
                <a:ext cx="439503" cy="982975"/>
                <a:chOff x="4737370" y="9422570"/>
                <a:chExt cx="943358" cy="2109877"/>
              </a:xfrm>
              <a:solidFill>
                <a:srgbClr val="000000"/>
              </a:solidFill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ECB522D0-AF95-D54D-89D7-32EBCBAF1E89}"/>
                    </a:ext>
                  </a:extLst>
                </p:cNvPr>
                <p:cNvSpPr/>
                <p:nvPr/>
              </p:nvSpPr>
              <p:spPr>
                <a:xfrm>
                  <a:off x="4737370" y="9810101"/>
                  <a:ext cx="943358" cy="1722346"/>
                </a:xfrm>
                <a:custGeom>
                  <a:avLst/>
                  <a:gdLst>
                    <a:gd name="connsiteX0" fmla="*/ 216115 w 943358"/>
                    <a:gd name="connsiteY0" fmla="*/ 950323 h 1722346"/>
                    <a:gd name="connsiteX1" fmla="*/ 216115 w 943358"/>
                    <a:gd name="connsiteY1" fmla="*/ 295117 h 1722346"/>
                    <a:gd name="connsiteX2" fmla="*/ 216115 w 943358"/>
                    <a:gd name="connsiteY2" fmla="*/ 277965 h 1722346"/>
                    <a:gd name="connsiteX3" fmla="*/ 195532 w 943358"/>
                    <a:gd name="connsiteY3" fmla="*/ 260813 h 1722346"/>
                    <a:gd name="connsiteX4" fmla="*/ 174950 w 943358"/>
                    <a:gd name="connsiteY4" fmla="*/ 274535 h 1722346"/>
                    <a:gd name="connsiteX5" fmla="*/ 174950 w 943358"/>
                    <a:gd name="connsiteY5" fmla="*/ 295117 h 1722346"/>
                    <a:gd name="connsiteX6" fmla="*/ 174950 w 943358"/>
                    <a:gd name="connsiteY6" fmla="*/ 819967 h 1722346"/>
                    <a:gd name="connsiteX7" fmla="*/ 116633 w 943358"/>
                    <a:gd name="connsiteY7" fmla="*/ 902297 h 1722346"/>
                    <a:gd name="connsiteX8" fmla="*/ 27443 w 943358"/>
                    <a:gd name="connsiteY8" fmla="*/ 874854 h 1722346"/>
                    <a:gd name="connsiteX9" fmla="*/ 3430 w 943358"/>
                    <a:gd name="connsiteY9" fmla="*/ 819967 h 1722346"/>
                    <a:gd name="connsiteX10" fmla="*/ 0 w 943358"/>
                    <a:gd name="connsiteY10" fmla="*/ 233370 h 1722346"/>
                    <a:gd name="connsiteX11" fmla="*/ 202393 w 943358"/>
                    <a:gd name="connsiteY11" fmla="*/ 3534 h 1722346"/>
                    <a:gd name="connsiteX12" fmla="*/ 260710 w 943358"/>
                    <a:gd name="connsiteY12" fmla="*/ 103 h 1722346"/>
                    <a:gd name="connsiteX13" fmla="*/ 689509 w 943358"/>
                    <a:gd name="connsiteY13" fmla="*/ 103 h 1722346"/>
                    <a:gd name="connsiteX14" fmla="*/ 936497 w 943358"/>
                    <a:gd name="connsiteY14" fmla="*/ 195636 h 1722346"/>
                    <a:gd name="connsiteX15" fmla="*/ 943358 w 943358"/>
                    <a:gd name="connsiteY15" fmla="*/ 250522 h 1722346"/>
                    <a:gd name="connsiteX16" fmla="*/ 943358 w 943358"/>
                    <a:gd name="connsiteY16" fmla="*/ 816537 h 1722346"/>
                    <a:gd name="connsiteX17" fmla="*/ 857598 w 943358"/>
                    <a:gd name="connsiteY17" fmla="*/ 902297 h 1722346"/>
                    <a:gd name="connsiteX18" fmla="*/ 771839 w 943358"/>
                    <a:gd name="connsiteY18" fmla="*/ 816537 h 1722346"/>
                    <a:gd name="connsiteX19" fmla="*/ 771839 w 943358"/>
                    <a:gd name="connsiteY19" fmla="*/ 816537 h 1722346"/>
                    <a:gd name="connsiteX20" fmla="*/ 771839 w 943358"/>
                    <a:gd name="connsiteY20" fmla="*/ 295117 h 1722346"/>
                    <a:gd name="connsiteX21" fmla="*/ 771839 w 943358"/>
                    <a:gd name="connsiteY21" fmla="*/ 277965 h 1722346"/>
                    <a:gd name="connsiteX22" fmla="*/ 751256 w 943358"/>
                    <a:gd name="connsiteY22" fmla="*/ 260813 h 1722346"/>
                    <a:gd name="connsiteX23" fmla="*/ 730674 w 943358"/>
                    <a:gd name="connsiteY23" fmla="*/ 277965 h 1722346"/>
                    <a:gd name="connsiteX24" fmla="*/ 730674 w 943358"/>
                    <a:gd name="connsiteY24" fmla="*/ 298548 h 1722346"/>
                    <a:gd name="connsiteX25" fmla="*/ 730674 w 943358"/>
                    <a:gd name="connsiteY25" fmla="*/ 1608958 h 1722346"/>
                    <a:gd name="connsiteX26" fmla="*/ 631192 w 943358"/>
                    <a:gd name="connsiteY26" fmla="*/ 1722161 h 1722346"/>
                    <a:gd name="connsiteX27" fmla="*/ 517989 w 943358"/>
                    <a:gd name="connsiteY27" fmla="*/ 1622680 h 1722346"/>
                    <a:gd name="connsiteX28" fmla="*/ 517989 w 943358"/>
                    <a:gd name="connsiteY28" fmla="*/ 1612389 h 1722346"/>
                    <a:gd name="connsiteX29" fmla="*/ 517989 w 943358"/>
                    <a:gd name="connsiteY29" fmla="*/ 946892 h 1722346"/>
                    <a:gd name="connsiteX30" fmla="*/ 500838 w 943358"/>
                    <a:gd name="connsiteY30" fmla="*/ 905727 h 1722346"/>
                    <a:gd name="connsiteX31" fmla="*/ 452812 w 943358"/>
                    <a:gd name="connsiteY31" fmla="*/ 902297 h 1722346"/>
                    <a:gd name="connsiteX32" fmla="*/ 432230 w 943358"/>
                    <a:gd name="connsiteY32" fmla="*/ 943462 h 1722346"/>
                    <a:gd name="connsiteX33" fmla="*/ 432230 w 943358"/>
                    <a:gd name="connsiteY33" fmla="*/ 1341387 h 1722346"/>
                    <a:gd name="connsiteX34" fmla="*/ 432230 w 943358"/>
                    <a:gd name="connsiteY34" fmla="*/ 1605528 h 1722346"/>
                    <a:gd name="connsiteX35" fmla="*/ 373913 w 943358"/>
                    <a:gd name="connsiteY35" fmla="*/ 1705009 h 1722346"/>
                    <a:gd name="connsiteX36" fmla="*/ 260710 w 943358"/>
                    <a:gd name="connsiteY36" fmla="*/ 1694718 h 1722346"/>
                    <a:gd name="connsiteX37" fmla="*/ 219545 w 943358"/>
                    <a:gd name="connsiteY37" fmla="*/ 1608958 h 1722346"/>
                    <a:gd name="connsiteX38" fmla="*/ 216115 w 943358"/>
                    <a:gd name="connsiteY38" fmla="*/ 950323 h 1722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943358" h="1722346">
                      <a:moveTo>
                        <a:pt x="216115" y="950323"/>
                      </a:moveTo>
                      <a:lnTo>
                        <a:pt x="216115" y="295117"/>
                      </a:lnTo>
                      <a:cubicBezTo>
                        <a:pt x="216115" y="288256"/>
                        <a:pt x="219545" y="281396"/>
                        <a:pt x="216115" y="277965"/>
                      </a:cubicBezTo>
                      <a:cubicBezTo>
                        <a:pt x="212684" y="274535"/>
                        <a:pt x="202393" y="260813"/>
                        <a:pt x="195532" y="260813"/>
                      </a:cubicBezTo>
                      <a:cubicBezTo>
                        <a:pt x="188672" y="260813"/>
                        <a:pt x="178380" y="267674"/>
                        <a:pt x="174950" y="274535"/>
                      </a:cubicBezTo>
                      <a:cubicBezTo>
                        <a:pt x="171520" y="281396"/>
                        <a:pt x="174950" y="288256"/>
                        <a:pt x="174950" y="295117"/>
                      </a:cubicBezTo>
                      <a:lnTo>
                        <a:pt x="174950" y="819967"/>
                      </a:lnTo>
                      <a:cubicBezTo>
                        <a:pt x="174950" y="857702"/>
                        <a:pt x="150937" y="892006"/>
                        <a:pt x="116633" y="902297"/>
                      </a:cubicBezTo>
                      <a:cubicBezTo>
                        <a:pt x="82329" y="912588"/>
                        <a:pt x="48026" y="902297"/>
                        <a:pt x="27443" y="874854"/>
                      </a:cubicBezTo>
                      <a:cubicBezTo>
                        <a:pt x="13722" y="861132"/>
                        <a:pt x="6861" y="840550"/>
                        <a:pt x="3430" y="819967"/>
                      </a:cubicBezTo>
                      <a:cubicBezTo>
                        <a:pt x="0" y="627865"/>
                        <a:pt x="0" y="432333"/>
                        <a:pt x="0" y="233370"/>
                      </a:cubicBezTo>
                      <a:cubicBezTo>
                        <a:pt x="3430" y="116737"/>
                        <a:pt x="89190" y="20686"/>
                        <a:pt x="202393" y="3534"/>
                      </a:cubicBezTo>
                      <a:cubicBezTo>
                        <a:pt x="222976" y="103"/>
                        <a:pt x="240128" y="103"/>
                        <a:pt x="260710" y="103"/>
                      </a:cubicBezTo>
                      <a:lnTo>
                        <a:pt x="689509" y="103"/>
                      </a:lnTo>
                      <a:cubicBezTo>
                        <a:pt x="809573" y="-3327"/>
                        <a:pt x="915915" y="79002"/>
                        <a:pt x="936497" y="195636"/>
                      </a:cubicBezTo>
                      <a:cubicBezTo>
                        <a:pt x="939928" y="212788"/>
                        <a:pt x="943358" y="233370"/>
                        <a:pt x="943358" y="250522"/>
                      </a:cubicBezTo>
                      <a:cubicBezTo>
                        <a:pt x="943358" y="439194"/>
                        <a:pt x="943358" y="627865"/>
                        <a:pt x="943358" y="816537"/>
                      </a:cubicBezTo>
                      <a:cubicBezTo>
                        <a:pt x="943358" y="864563"/>
                        <a:pt x="905624" y="902297"/>
                        <a:pt x="857598" y="902297"/>
                      </a:cubicBezTo>
                      <a:cubicBezTo>
                        <a:pt x="809573" y="902297"/>
                        <a:pt x="771839" y="861132"/>
                        <a:pt x="771839" y="816537"/>
                      </a:cubicBezTo>
                      <a:cubicBezTo>
                        <a:pt x="771839" y="816537"/>
                        <a:pt x="771839" y="816537"/>
                        <a:pt x="771839" y="816537"/>
                      </a:cubicBezTo>
                      <a:lnTo>
                        <a:pt x="771839" y="295117"/>
                      </a:lnTo>
                      <a:cubicBezTo>
                        <a:pt x="771839" y="288256"/>
                        <a:pt x="775269" y="281396"/>
                        <a:pt x="771839" y="277965"/>
                      </a:cubicBezTo>
                      <a:cubicBezTo>
                        <a:pt x="768408" y="274535"/>
                        <a:pt x="758117" y="260813"/>
                        <a:pt x="751256" y="260813"/>
                      </a:cubicBezTo>
                      <a:cubicBezTo>
                        <a:pt x="740965" y="264244"/>
                        <a:pt x="734104" y="271104"/>
                        <a:pt x="730674" y="277965"/>
                      </a:cubicBezTo>
                      <a:cubicBezTo>
                        <a:pt x="727244" y="281396"/>
                        <a:pt x="730674" y="291687"/>
                        <a:pt x="730674" y="298548"/>
                      </a:cubicBezTo>
                      <a:lnTo>
                        <a:pt x="730674" y="1608958"/>
                      </a:lnTo>
                      <a:cubicBezTo>
                        <a:pt x="734104" y="1667275"/>
                        <a:pt x="689509" y="1718731"/>
                        <a:pt x="631192" y="1722161"/>
                      </a:cubicBezTo>
                      <a:cubicBezTo>
                        <a:pt x="572876" y="1725591"/>
                        <a:pt x="521420" y="1680996"/>
                        <a:pt x="517989" y="1622680"/>
                      </a:cubicBezTo>
                      <a:cubicBezTo>
                        <a:pt x="517989" y="1619249"/>
                        <a:pt x="517989" y="1615819"/>
                        <a:pt x="517989" y="1612389"/>
                      </a:cubicBezTo>
                      <a:cubicBezTo>
                        <a:pt x="517989" y="1389413"/>
                        <a:pt x="517989" y="1169868"/>
                        <a:pt x="517989" y="946892"/>
                      </a:cubicBezTo>
                      <a:cubicBezTo>
                        <a:pt x="517989" y="933171"/>
                        <a:pt x="511129" y="916019"/>
                        <a:pt x="500838" y="905727"/>
                      </a:cubicBezTo>
                      <a:cubicBezTo>
                        <a:pt x="487116" y="892006"/>
                        <a:pt x="466534" y="892006"/>
                        <a:pt x="452812" y="902297"/>
                      </a:cubicBezTo>
                      <a:cubicBezTo>
                        <a:pt x="439090" y="909158"/>
                        <a:pt x="428799" y="926310"/>
                        <a:pt x="432230" y="943462"/>
                      </a:cubicBezTo>
                      <a:lnTo>
                        <a:pt x="432230" y="1341387"/>
                      </a:lnTo>
                      <a:cubicBezTo>
                        <a:pt x="432230" y="1430578"/>
                        <a:pt x="432230" y="1519768"/>
                        <a:pt x="432230" y="1605528"/>
                      </a:cubicBezTo>
                      <a:cubicBezTo>
                        <a:pt x="435660" y="1646692"/>
                        <a:pt x="411647" y="1687857"/>
                        <a:pt x="373913" y="1705009"/>
                      </a:cubicBezTo>
                      <a:cubicBezTo>
                        <a:pt x="336179" y="1725591"/>
                        <a:pt x="291583" y="1718731"/>
                        <a:pt x="260710" y="1694718"/>
                      </a:cubicBezTo>
                      <a:cubicBezTo>
                        <a:pt x="233267" y="1674136"/>
                        <a:pt x="216115" y="1639832"/>
                        <a:pt x="219545" y="1608958"/>
                      </a:cubicBezTo>
                      <a:lnTo>
                        <a:pt x="216115" y="9503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423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600" dirty="0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5602EDBD-D140-785D-0945-C7E4F208F08D}"/>
                    </a:ext>
                  </a:extLst>
                </p:cNvPr>
                <p:cNvSpPr/>
                <p:nvPr/>
              </p:nvSpPr>
              <p:spPr>
                <a:xfrm>
                  <a:off x="5039245" y="9422570"/>
                  <a:ext cx="343039" cy="343039"/>
                </a:xfrm>
                <a:custGeom>
                  <a:avLst/>
                  <a:gdLst>
                    <a:gd name="connsiteX0" fmla="*/ 0 w 343039"/>
                    <a:gd name="connsiteY0" fmla="*/ 171520 h 343039"/>
                    <a:gd name="connsiteX1" fmla="*/ 171520 w 343039"/>
                    <a:gd name="connsiteY1" fmla="*/ 0 h 343039"/>
                    <a:gd name="connsiteX2" fmla="*/ 343039 w 343039"/>
                    <a:gd name="connsiteY2" fmla="*/ 171520 h 343039"/>
                    <a:gd name="connsiteX3" fmla="*/ 171520 w 343039"/>
                    <a:gd name="connsiteY3" fmla="*/ 343039 h 343039"/>
                    <a:gd name="connsiteX4" fmla="*/ 0 w 343039"/>
                    <a:gd name="connsiteY4" fmla="*/ 171520 h 343039"/>
                    <a:gd name="connsiteX5" fmla="*/ 0 w 343039"/>
                    <a:gd name="connsiteY5" fmla="*/ 171520 h 343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3039" h="343039">
                      <a:moveTo>
                        <a:pt x="0" y="171520"/>
                      </a:moveTo>
                      <a:cubicBezTo>
                        <a:pt x="0" y="75469"/>
                        <a:pt x="75469" y="0"/>
                        <a:pt x="171520" y="0"/>
                      </a:cubicBezTo>
                      <a:cubicBezTo>
                        <a:pt x="267571" y="0"/>
                        <a:pt x="343039" y="75469"/>
                        <a:pt x="343039" y="171520"/>
                      </a:cubicBezTo>
                      <a:cubicBezTo>
                        <a:pt x="343039" y="267571"/>
                        <a:pt x="267571" y="343039"/>
                        <a:pt x="171520" y="343039"/>
                      </a:cubicBezTo>
                      <a:cubicBezTo>
                        <a:pt x="75469" y="343039"/>
                        <a:pt x="0" y="267571"/>
                        <a:pt x="0" y="171520"/>
                      </a:cubicBezTo>
                      <a:lnTo>
                        <a:pt x="0" y="1715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423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600" dirty="0"/>
                </a:p>
              </p:txBody>
            </p:sp>
          </p:grp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2C2209BD-A700-529F-12B1-0DB36114F646}"/>
                  </a:ext>
                </a:extLst>
              </p:cNvPr>
              <p:cNvSpPr txBox="1"/>
              <p:nvPr/>
            </p:nvSpPr>
            <p:spPr>
              <a:xfrm>
                <a:off x="2839552" y="2901777"/>
                <a:ext cx="2073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AF4D97AF-2625-D8FA-8E08-5F9C52F35FF6}"/>
                </a:ext>
              </a:extLst>
            </p:cNvPr>
            <p:cNvGrpSpPr/>
            <p:nvPr/>
          </p:nvGrpSpPr>
          <p:grpSpPr>
            <a:xfrm>
              <a:off x="2561595" y="4189845"/>
              <a:ext cx="439503" cy="982975"/>
              <a:chOff x="2723490" y="2754760"/>
              <a:chExt cx="439503" cy="982975"/>
            </a:xfrm>
          </p:grpSpPr>
          <p:grpSp>
            <p:nvGrpSpPr>
              <p:cNvPr id="94" name="Content Placeholder 48">
                <a:extLst>
                  <a:ext uri="{FF2B5EF4-FFF2-40B4-BE49-F238E27FC236}">
                    <a16:creationId xmlns:a16="http://schemas.microsoft.com/office/drawing/2014/main" id="{FBAC461A-D093-7724-D076-40F03EA86A8C}"/>
                  </a:ext>
                </a:extLst>
              </p:cNvPr>
              <p:cNvGrpSpPr/>
              <p:nvPr/>
            </p:nvGrpSpPr>
            <p:grpSpPr>
              <a:xfrm>
                <a:off x="2723490" y="2754760"/>
                <a:ext cx="439503" cy="982975"/>
                <a:chOff x="4737370" y="9422570"/>
                <a:chExt cx="943358" cy="2109877"/>
              </a:xfrm>
              <a:solidFill>
                <a:srgbClr val="000000"/>
              </a:solidFill>
            </p:grpSpPr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4341F07B-1F2A-46BD-A255-EC9DA07C2EDD}"/>
                    </a:ext>
                  </a:extLst>
                </p:cNvPr>
                <p:cNvSpPr/>
                <p:nvPr/>
              </p:nvSpPr>
              <p:spPr>
                <a:xfrm>
                  <a:off x="4737370" y="9810101"/>
                  <a:ext cx="943358" cy="1722346"/>
                </a:xfrm>
                <a:custGeom>
                  <a:avLst/>
                  <a:gdLst>
                    <a:gd name="connsiteX0" fmla="*/ 216115 w 943358"/>
                    <a:gd name="connsiteY0" fmla="*/ 950323 h 1722346"/>
                    <a:gd name="connsiteX1" fmla="*/ 216115 w 943358"/>
                    <a:gd name="connsiteY1" fmla="*/ 295117 h 1722346"/>
                    <a:gd name="connsiteX2" fmla="*/ 216115 w 943358"/>
                    <a:gd name="connsiteY2" fmla="*/ 277965 h 1722346"/>
                    <a:gd name="connsiteX3" fmla="*/ 195532 w 943358"/>
                    <a:gd name="connsiteY3" fmla="*/ 260813 h 1722346"/>
                    <a:gd name="connsiteX4" fmla="*/ 174950 w 943358"/>
                    <a:gd name="connsiteY4" fmla="*/ 274535 h 1722346"/>
                    <a:gd name="connsiteX5" fmla="*/ 174950 w 943358"/>
                    <a:gd name="connsiteY5" fmla="*/ 295117 h 1722346"/>
                    <a:gd name="connsiteX6" fmla="*/ 174950 w 943358"/>
                    <a:gd name="connsiteY6" fmla="*/ 819967 h 1722346"/>
                    <a:gd name="connsiteX7" fmla="*/ 116633 w 943358"/>
                    <a:gd name="connsiteY7" fmla="*/ 902297 h 1722346"/>
                    <a:gd name="connsiteX8" fmla="*/ 27443 w 943358"/>
                    <a:gd name="connsiteY8" fmla="*/ 874854 h 1722346"/>
                    <a:gd name="connsiteX9" fmla="*/ 3430 w 943358"/>
                    <a:gd name="connsiteY9" fmla="*/ 819967 h 1722346"/>
                    <a:gd name="connsiteX10" fmla="*/ 0 w 943358"/>
                    <a:gd name="connsiteY10" fmla="*/ 233370 h 1722346"/>
                    <a:gd name="connsiteX11" fmla="*/ 202393 w 943358"/>
                    <a:gd name="connsiteY11" fmla="*/ 3534 h 1722346"/>
                    <a:gd name="connsiteX12" fmla="*/ 260710 w 943358"/>
                    <a:gd name="connsiteY12" fmla="*/ 103 h 1722346"/>
                    <a:gd name="connsiteX13" fmla="*/ 689509 w 943358"/>
                    <a:gd name="connsiteY13" fmla="*/ 103 h 1722346"/>
                    <a:gd name="connsiteX14" fmla="*/ 936497 w 943358"/>
                    <a:gd name="connsiteY14" fmla="*/ 195636 h 1722346"/>
                    <a:gd name="connsiteX15" fmla="*/ 943358 w 943358"/>
                    <a:gd name="connsiteY15" fmla="*/ 250522 h 1722346"/>
                    <a:gd name="connsiteX16" fmla="*/ 943358 w 943358"/>
                    <a:gd name="connsiteY16" fmla="*/ 816537 h 1722346"/>
                    <a:gd name="connsiteX17" fmla="*/ 857598 w 943358"/>
                    <a:gd name="connsiteY17" fmla="*/ 902297 h 1722346"/>
                    <a:gd name="connsiteX18" fmla="*/ 771839 w 943358"/>
                    <a:gd name="connsiteY18" fmla="*/ 816537 h 1722346"/>
                    <a:gd name="connsiteX19" fmla="*/ 771839 w 943358"/>
                    <a:gd name="connsiteY19" fmla="*/ 816537 h 1722346"/>
                    <a:gd name="connsiteX20" fmla="*/ 771839 w 943358"/>
                    <a:gd name="connsiteY20" fmla="*/ 295117 h 1722346"/>
                    <a:gd name="connsiteX21" fmla="*/ 771839 w 943358"/>
                    <a:gd name="connsiteY21" fmla="*/ 277965 h 1722346"/>
                    <a:gd name="connsiteX22" fmla="*/ 751256 w 943358"/>
                    <a:gd name="connsiteY22" fmla="*/ 260813 h 1722346"/>
                    <a:gd name="connsiteX23" fmla="*/ 730674 w 943358"/>
                    <a:gd name="connsiteY23" fmla="*/ 277965 h 1722346"/>
                    <a:gd name="connsiteX24" fmla="*/ 730674 w 943358"/>
                    <a:gd name="connsiteY24" fmla="*/ 298548 h 1722346"/>
                    <a:gd name="connsiteX25" fmla="*/ 730674 w 943358"/>
                    <a:gd name="connsiteY25" fmla="*/ 1608958 h 1722346"/>
                    <a:gd name="connsiteX26" fmla="*/ 631192 w 943358"/>
                    <a:gd name="connsiteY26" fmla="*/ 1722161 h 1722346"/>
                    <a:gd name="connsiteX27" fmla="*/ 517989 w 943358"/>
                    <a:gd name="connsiteY27" fmla="*/ 1622680 h 1722346"/>
                    <a:gd name="connsiteX28" fmla="*/ 517989 w 943358"/>
                    <a:gd name="connsiteY28" fmla="*/ 1612389 h 1722346"/>
                    <a:gd name="connsiteX29" fmla="*/ 517989 w 943358"/>
                    <a:gd name="connsiteY29" fmla="*/ 946892 h 1722346"/>
                    <a:gd name="connsiteX30" fmla="*/ 500838 w 943358"/>
                    <a:gd name="connsiteY30" fmla="*/ 905727 h 1722346"/>
                    <a:gd name="connsiteX31" fmla="*/ 452812 w 943358"/>
                    <a:gd name="connsiteY31" fmla="*/ 902297 h 1722346"/>
                    <a:gd name="connsiteX32" fmla="*/ 432230 w 943358"/>
                    <a:gd name="connsiteY32" fmla="*/ 943462 h 1722346"/>
                    <a:gd name="connsiteX33" fmla="*/ 432230 w 943358"/>
                    <a:gd name="connsiteY33" fmla="*/ 1341387 h 1722346"/>
                    <a:gd name="connsiteX34" fmla="*/ 432230 w 943358"/>
                    <a:gd name="connsiteY34" fmla="*/ 1605528 h 1722346"/>
                    <a:gd name="connsiteX35" fmla="*/ 373913 w 943358"/>
                    <a:gd name="connsiteY35" fmla="*/ 1705009 h 1722346"/>
                    <a:gd name="connsiteX36" fmla="*/ 260710 w 943358"/>
                    <a:gd name="connsiteY36" fmla="*/ 1694718 h 1722346"/>
                    <a:gd name="connsiteX37" fmla="*/ 219545 w 943358"/>
                    <a:gd name="connsiteY37" fmla="*/ 1608958 h 1722346"/>
                    <a:gd name="connsiteX38" fmla="*/ 216115 w 943358"/>
                    <a:gd name="connsiteY38" fmla="*/ 950323 h 1722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943358" h="1722346">
                      <a:moveTo>
                        <a:pt x="216115" y="950323"/>
                      </a:moveTo>
                      <a:lnTo>
                        <a:pt x="216115" y="295117"/>
                      </a:lnTo>
                      <a:cubicBezTo>
                        <a:pt x="216115" y="288256"/>
                        <a:pt x="219545" y="281396"/>
                        <a:pt x="216115" y="277965"/>
                      </a:cubicBezTo>
                      <a:cubicBezTo>
                        <a:pt x="212684" y="274535"/>
                        <a:pt x="202393" y="260813"/>
                        <a:pt x="195532" y="260813"/>
                      </a:cubicBezTo>
                      <a:cubicBezTo>
                        <a:pt x="188672" y="260813"/>
                        <a:pt x="178380" y="267674"/>
                        <a:pt x="174950" y="274535"/>
                      </a:cubicBezTo>
                      <a:cubicBezTo>
                        <a:pt x="171520" y="281396"/>
                        <a:pt x="174950" y="288256"/>
                        <a:pt x="174950" y="295117"/>
                      </a:cubicBezTo>
                      <a:lnTo>
                        <a:pt x="174950" y="819967"/>
                      </a:lnTo>
                      <a:cubicBezTo>
                        <a:pt x="174950" y="857702"/>
                        <a:pt x="150937" y="892006"/>
                        <a:pt x="116633" y="902297"/>
                      </a:cubicBezTo>
                      <a:cubicBezTo>
                        <a:pt x="82329" y="912588"/>
                        <a:pt x="48026" y="902297"/>
                        <a:pt x="27443" y="874854"/>
                      </a:cubicBezTo>
                      <a:cubicBezTo>
                        <a:pt x="13722" y="861132"/>
                        <a:pt x="6861" y="840550"/>
                        <a:pt x="3430" y="819967"/>
                      </a:cubicBezTo>
                      <a:cubicBezTo>
                        <a:pt x="0" y="627865"/>
                        <a:pt x="0" y="432333"/>
                        <a:pt x="0" y="233370"/>
                      </a:cubicBezTo>
                      <a:cubicBezTo>
                        <a:pt x="3430" y="116737"/>
                        <a:pt x="89190" y="20686"/>
                        <a:pt x="202393" y="3534"/>
                      </a:cubicBezTo>
                      <a:cubicBezTo>
                        <a:pt x="222976" y="103"/>
                        <a:pt x="240128" y="103"/>
                        <a:pt x="260710" y="103"/>
                      </a:cubicBezTo>
                      <a:lnTo>
                        <a:pt x="689509" y="103"/>
                      </a:lnTo>
                      <a:cubicBezTo>
                        <a:pt x="809573" y="-3327"/>
                        <a:pt x="915915" y="79002"/>
                        <a:pt x="936497" y="195636"/>
                      </a:cubicBezTo>
                      <a:cubicBezTo>
                        <a:pt x="939928" y="212788"/>
                        <a:pt x="943358" y="233370"/>
                        <a:pt x="943358" y="250522"/>
                      </a:cubicBezTo>
                      <a:cubicBezTo>
                        <a:pt x="943358" y="439194"/>
                        <a:pt x="943358" y="627865"/>
                        <a:pt x="943358" y="816537"/>
                      </a:cubicBezTo>
                      <a:cubicBezTo>
                        <a:pt x="943358" y="864563"/>
                        <a:pt x="905624" y="902297"/>
                        <a:pt x="857598" y="902297"/>
                      </a:cubicBezTo>
                      <a:cubicBezTo>
                        <a:pt x="809573" y="902297"/>
                        <a:pt x="771839" y="861132"/>
                        <a:pt x="771839" y="816537"/>
                      </a:cubicBezTo>
                      <a:cubicBezTo>
                        <a:pt x="771839" y="816537"/>
                        <a:pt x="771839" y="816537"/>
                        <a:pt x="771839" y="816537"/>
                      </a:cubicBezTo>
                      <a:lnTo>
                        <a:pt x="771839" y="295117"/>
                      </a:lnTo>
                      <a:cubicBezTo>
                        <a:pt x="771839" y="288256"/>
                        <a:pt x="775269" y="281396"/>
                        <a:pt x="771839" y="277965"/>
                      </a:cubicBezTo>
                      <a:cubicBezTo>
                        <a:pt x="768408" y="274535"/>
                        <a:pt x="758117" y="260813"/>
                        <a:pt x="751256" y="260813"/>
                      </a:cubicBezTo>
                      <a:cubicBezTo>
                        <a:pt x="740965" y="264244"/>
                        <a:pt x="734104" y="271104"/>
                        <a:pt x="730674" y="277965"/>
                      </a:cubicBezTo>
                      <a:cubicBezTo>
                        <a:pt x="727244" y="281396"/>
                        <a:pt x="730674" y="291687"/>
                        <a:pt x="730674" y="298548"/>
                      </a:cubicBezTo>
                      <a:lnTo>
                        <a:pt x="730674" y="1608958"/>
                      </a:lnTo>
                      <a:cubicBezTo>
                        <a:pt x="734104" y="1667275"/>
                        <a:pt x="689509" y="1718731"/>
                        <a:pt x="631192" y="1722161"/>
                      </a:cubicBezTo>
                      <a:cubicBezTo>
                        <a:pt x="572876" y="1725591"/>
                        <a:pt x="521420" y="1680996"/>
                        <a:pt x="517989" y="1622680"/>
                      </a:cubicBezTo>
                      <a:cubicBezTo>
                        <a:pt x="517989" y="1619249"/>
                        <a:pt x="517989" y="1615819"/>
                        <a:pt x="517989" y="1612389"/>
                      </a:cubicBezTo>
                      <a:cubicBezTo>
                        <a:pt x="517989" y="1389413"/>
                        <a:pt x="517989" y="1169868"/>
                        <a:pt x="517989" y="946892"/>
                      </a:cubicBezTo>
                      <a:cubicBezTo>
                        <a:pt x="517989" y="933171"/>
                        <a:pt x="511129" y="916019"/>
                        <a:pt x="500838" y="905727"/>
                      </a:cubicBezTo>
                      <a:cubicBezTo>
                        <a:pt x="487116" y="892006"/>
                        <a:pt x="466534" y="892006"/>
                        <a:pt x="452812" y="902297"/>
                      </a:cubicBezTo>
                      <a:cubicBezTo>
                        <a:pt x="439090" y="909158"/>
                        <a:pt x="428799" y="926310"/>
                        <a:pt x="432230" y="943462"/>
                      </a:cubicBezTo>
                      <a:lnTo>
                        <a:pt x="432230" y="1341387"/>
                      </a:lnTo>
                      <a:cubicBezTo>
                        <a:pt x="432230" y="1430578"/>
                        <a:pt x="432230" y="1519768"/>
                        <a:pt x="432230" y="1605528"/>
                      </a:cubicBezTo>
                      <a:cubicBezTo>
                        <a:pt x="435660" y="1646692"/>
                        <a:pt x="411647" y="1687857"/>
                        <a:pt x="373913" y="1705009"/>
                      </a:cubicBezTo>
                      <a:cubicBezTo>
                        <a:pt x="336179" y="1725591"/>
                        <a:pt x="291583" y="1718731"/>
                        <a:pt x="260710" y="1694718"/>
                      </a:cubicBezTo>
                      <a:cubicBezTo>
                        <a:pt x="233267" y="1674136"/>
                        <a:pt x="216115" y="1639832"/>
                        <a:pt x="219545" y="1608958"/>
                      </a:cubicBezTo>
                      <a:lnTo>
                        <a:pt x="216115" y="9503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423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600" dirty="0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A97E5923-D4F7-A6BA-192D-2EB1A88CFFF6}"/>
                    </a:ext>
                  </a:extLst>
                </p:cNvPr>
                <p:cNvSpPr/>
                <p:nvPr/>
              </p:nvSpPr>
              <p:spPr>
                <a:xfrm>
                  <a:off x="5039245" y="9422570"/>
                  <a:ext cx="343039" cy="343039"/>
                </a:xfrm>
                <a:custGeom>
                  <a:avLst/>
                  <a:gdLst>
                    <a:gd name="connsiteX0" fmla="*/ 0 w 343039"/>
                    <a:gd name="connsiteY0" fmla="*/ 171520 h 343039"/>
                    <a:gd name="connsiteX1" fmla="*/ 171520 w 343039"/>
                    <a:gd name="connsiteY1" fmla="*/ 0 h 343039"/>
                    <a:gd name="connsiteX2" fmla="*/ 343039 w 343039"/>
                    <a:gd name="connsiteY2" fmla="*/ 171520 h 343039"/>
                    <a:gd name="connsiteX3" fmla="*/ 171520 w 343039"/>
                    <a:gd name="connsiteY3" fmla="*/ 343039 h 343039"/>
                    <a:gd name="connsiteX4" fmla="*/ 0 w 343039"/>
                    <a:gd name="connsiteY4" fmla="*/ 171520 h 343039"/>
                    <a:gd name="connsiteX5" fmla="*/ 0 w 343039"/>
                    <a:gd name="connsiteY5" fmla="*/ 171520 h 343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3039" h="343039">
                      <a:moveTo>
                        <a:pt x="0" y="171520"/>
                      </a:moveTo>
                      <a:cubicBezTo>
                        <a:pt x="0" y="75469"/>
                        <a:pt x="75469" y="0"/>
                        <a:pt x="171520" y="0"/>
                      </a:cubicBezTo>
                      <a:cubicBezTo>
                        <a:pt x="267571" y="0"/>
                        <a:pt x="343039" y="75469"/>
                        <a:pt x="343039" y="171520"/>
                      </a:cubicBezTo>
                      <a:cubicBezTo>
                        <a:pt x="343039" y="267571"/>
                        <a:pt x="267571" y="343039"/>
                        <a:pt x="171520" y="343039"/>
                      </a:cubicBezTo>
                      <a:cubicBezTo>
                        <a:pt x="75469" y="343039"/>
                        <a:pt x="0" y="267571"/>
                        <a:pt x="0" y="171520"/>
                      </a:cubicBezTo>
                      <a:lnTo>
                        <a:pt x="0" y="1715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423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600" dirty="0"/>
                </a:p>
              </p:txBody>
            </p:sp>
          </p:grp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EA9B212-3BFB-D6B4-1E60-B235D591893C}"/>
                  </a:ext>
                </a:extLst>
              </p:cNvPr>
              <p:cNvSpPr txBox="1"/>
              <p:nvPr/>
            </p:nvSpPr>
            <p:spPr>
              <a:xfrm>
                <a:off x="2839552" y="2901777"/>
                <a:ext cx="2073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CA6CDB01-F91D-5E58-13A4-7DE297975244}"/>
                </a:ext>
              </a:extLst>
            </p:cNvPr>
            <p:cNvGrpSpPr/>
            <p:nvPr/>
          </p:nvGrpSpPr>
          <p:grpSpPr>
            <a:xfrm>
              <a:off x="6018875" y="4189845"/>
              <a:ext cx="439503" cy="982975"/>
              <a:chOff x="2723490" y="2754760"/>
              <a:chExt cx="439503" cy="982975"/>
            </a:xfrm>
          </p:grpSpPr>
          <p:grpSp>
            <p:nvGrpSpPr>
              <p:cNvPr id="99" name="Content Placeholder 48">
                <a:extLst>
                  <a:ext uri="{FF2B5EF4-FFF2-40B4-BE49-F238E27FC236}">
                    <a16:creationId xmlns:a16="http://schemas.microsoft.com/office/drawing/2014/main" id="{4E2C98E3-EAE1-A50C-4B7C-45531EFD5325}"/>
                  </a:ext>
                </a:extLst>
              </p:cNvPr>
              <p:cNvGrpSpPr/>
              <p:nvPr/>
            </p:nvGrpSpPr>
            <p:grpSpPr>
              <a:xfrm>
                <a:off x="2723490" y="2754760"/>
                <a:ext cx="439503" cy="982975"/>
                <a:chOff x="4737370" y="9422570"/>
                <a:chExt cx="943358" cy="2109877"/>
              </a:xfrm>
              <a:solidFill>
                <a:srgbClr val="000000"/>
              </a:solidFill>
            </p:grpSpPr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854FE8F5-55D0-874B-6F39-864DAFF2729E}"/>
                    </a:ext>
                  </a:extLst>
                </p:cNvPr>
                <p:cNvSpPr/>
                <p:nvPr/>
              </p:nvSpPr>
              <p:spPr>
                <a:xfrm>
                  <a:off x="4737370" y="9810101"/>
                  <a:ext cx="943358" cy="1722346"/>
                </a:xfrm>
                <a:custGeom>
                  <a:avLst/>
                  <a:gdLst>
                    <a:gd name="connsiteX0" fmla="*/ 216115 w 943358"/>
                    <a:gd name="connsiteY0" fmla="*/ 950323 h 1722346"/>
                    <a:gd name="connsiteX1" fmla="*/ 216115 w 943358"/>
                    <a:gd name="connsiteY1" fmla="*/ 295117 h 1722346"/>
                    <a:gd name="connsiteX2" fmla="*/ 216115 w 943358"/>
                    <a:gd name="connsiteY2" fmla="*/ 277965 h 1722346"/>
                    <a:gd name="connsiteX3" fmla="*/ 195532 w 943358"/>
                    <a:gd name="connsiteY3" fmla="*/ 260813 h 1722346"/>
                    <a:gd name="connsiteX4" fmla="*/ 174950 w 943358"/>
                    <a:gd name="connsiteY4" fmla="*/ 274535 h 1722346"/>
                    <a:gd name="connsiteX5" fmla="*/ 174950 w 943358"/>
                    <a:gd name="connsiteY5" fmla="*/ 295117 h 1722346"/>
                    <a:gd name="connsiteX6" fmla="*/ 174950 w 943358"/>
                    <a:gd name="connsiteY6" fmla="*/ 819967 h 1722346"/>
                    <a:gd name="connsiteX7" fmla="*/ 116633 w 943358"/>
                    <a:gd name="connsiteY7" fmla="*/ 902297 h 1722346"/>
                    <a:gd name="connsiteX8" fmla="*/ 27443 w 943358"/>
                    <a:gd name="connsiteY8" fmla="*/ 874854 h 1722346"/>
                    <a:gd name="connsiteX9" fmla="*/ 3430 w 943358"/>
                    <a:gd name="connsiteY9" fmla="*/ 819967 h 1722346"/>
                    <a:gd name="connsiteX10" fmla="*/ 0 w 943358"/>
                    <a:gd name="connsiteY10" fmla="*/ 233370 h 1722346"/>
                    <a:gd name="connsiteX11" fmla="*/ 202393 w 943358"/>
                    <a:gd name="connsiteY11" fmla="*/ 3534 h 1722346"/>
                    <a:gd name="connsiteX12" fmla="*/ 260710 w 943358"/>
                    <a:gd name="connsiteY12" fmla="*/ 103 h 1722346"/>
                    <a:gd name="connsiteX13" fmla="*/ 689509 w 943358"/>
                    <a:gd name="connsiteY13" fmla="*/ 103 h 1722346"/>
                    <a:gd name="connsiteX14" fmla="*/ 936497 w 943358"/>
                    <a:gd name="connsiteY14" fmla="*/ 195636 h 1722346"/>
                    <a:gd name="connsiteX15" fmla="*/ 943358 w 943358"/>
                    <a:gd name="connsiteY15" fmla="*/ 250522 h 1722346"/>
                    <a:gd name="connsiteX16" fmla="*/ 943358 w 943358"/>
                    <a:gd name="connsiteY16" fmla="*/ 816537 h 1722346"/>
                    <a:gd name="connsiteX17" fmla="*/ 857598 w 943358"/>
                    <a:gd name="connsiteY17" fmla="*/ 902297 h 1722346"/>
                    <a:gd name="connsiteX18" fmla="*/ 771839 w 943358"/>
                    <a:gd name="connsiteY18" fmla="*/ 816537 h 1722346"/>
                    <a:gd name="connsiteX19" fmla="*/ 771839 w 943358"/>
                    <a:gd name="connsiteY19" fmla="*/ 816537 h 1722346"/>
                    <a:gd name="connsiteX20" fmla="*/ 771839 w 943358"/>
                    <a:gd name="connsiteY20" fmla="*/ 295117 h 1722346"/>
                    <a:gd name="connsiteX21" fmla="*/ 771839 w 943358"/>
                    <a:gd name="connsiteY21" fmla="*/ 277965 h 1722346"/>
                    <a:gd name="connsiteX22" fmla="*/ 751256 w 943358"/>
                    <a:gd name="connsiteY22" fmla="*/ 260813 h 1722346"/>
                    <a:gd name="connsiteX23" fmla="*/ 730674 w 943358"/>
                    <a:gd name="connsiteY23" fmla="*/ 277965 h 1722346"/>
                    <a:gd name="connsiteX24" fmla="*/ 730674 w 943358"/>
                    <a:gd name="connsiteY24" fmla="*/ 298548 h 1722346"/>
                    <a:gd name="connsiteX25" fmla="*/ 730674 w 943358"/>
                    <a:gd name="connsiteY25" fmla="*/ 1608958 h 1722346"/>
                    <a:gd name="connsiteX26" fmla="*/ 631192 w 943358"/>
                    <a:gd name="connsiteY26" fmla="*/ 1722161 h 1722346"/>
                    <a:gd name="connsiteX27" fmla="*/ 517989 w 943358"/>
                    <a:gd name="connsiteY27" fmla="*/ 1622680 h 1722346"/>
                    <a:gd name="connsiteX28" fmla="*/ 517989 w 943358"/>
                    <a:gd name="connsiteY28" fmla="*/ 1612389 h 1722346"/>
                    <a:gd name="connsiteX29" fmla="*/ 517989 w 943358"/>
                    <a:gd name="connsiteY29" fmla="*/ 946892 h 1722346"/>
                    <a:gd name="connsiteX30" fmla="*/ 500838 w 943358"/>
                    <a:gd name="connsiteY30" fmla="*/ 905727 h 1722346"/>
                    <a:gd name="connsiteX31" fmla="*/ 452812 w 943358"/>
                    <a:gd name="connsiteY31" fmla="*/ 902297 h 1722346"/>
                    <a:gd name="connsiteX32" fmla="*/ 432230 w 943358"/>
                    <a:gd name="connsiteY32" fmla="*/ 943462 h 1722346"/>
                    <a:gd name="connsiteX33" fmla="*/ 432230 w 943358"/>
                    <a:gd name="connsiteY33" fmla="*/ 1341387 h 1722346"/>
                    <a:gd name="connsiteX34" fmla="*/ 432230 w 943358"/>
                    <a:gd name="connsiteY34" fmla="*/ 1605528 h 1722346"/>
                    <a:gd name="connsiteX35" fmla="*/ 373913 w 943358"/>
                    <a:gd name="connsiteY35" fmla="*/ 1705009 h 1722346"/>
                    <a:gd name="connsiteX36" fmla="*/ 260710 w 943358"/>
                    <a:gd name="connsiteY36" fmla="*/ 1694718 h 1722346"/>
                    <a:gd name="connsiteX37" fmla="*/ 219545 w 943358"/>
                    <a:gd name="connsiteY37" fmla="*/ 1608958 h 1722346"/>
                    <a:gd name="connsiteX38" fmla="*/ 216115 w 943358"/>
                    <a:gd name="connsiteY38" fmla="*/ 950323 h 1722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943358" h="1722346">
                      <a:moveTo>
                        <a:pt x="216115" y="950323"/>
                      </a:moveTo>
                      <a:lnTo>
                        <a:pt x="216115" y="295117"/>
                      </a:lnTo>
                      <a:cubicBezTo>
                        <a:pt x="216115" y="288256"/>
                        <a:pt x="219545" y="281396"/>
                        <a:pt x="216115" y="277965"/>
                      </a:cubicBezTo>
                      <a:cubicBezTo>
                        <a:pt x="212684" y="274535"/>
                        <a:pt x="202393" y="260813"/>
                        <a:pt x="195532" y="260813"/>
                      </a:cubicBezTo>
                      <a:cubicBezTo>
                        <a:pt x="188672" y="260813"/>
                        <a:pt x="178380" y="267674"/>
                        <a:pt x="174950" y="274535"/>
                      </a:cubicBezTo>
                      <a:cubicBezTo>
                        <a:pt x="171520" y="281396"/>
                        <a:pt x="174950" y="288256"/>
                        <a:pt x="174950" y="295117"/>
                      </a:cubicBezTo>
                      <a:lnTo>
                        <a:pt x="174950" y="819967"/>
                      </a:lnTo>
                      <a:cubicBezTo>
                        <a:pt x="174950" y="857702"/>
                        <a:pt x="150937" y="892006"/>
                        <a:pt x="116633" y="902297"/>
                      </a:cubicBezTo>
                      <a:cubicBezTo>
                        <a:pt x="82329" y="912588"/>
                        <a:pt x="48026" y="902297"/>
                        <a:pt x="27443" y="874854"/>
                      </a:cubicBezTo>
                      <a:cubicBezTo>
                        <a:pt x="13722" y="861132"/>
                        <a:pt x="6861" y="840550"/>
                        <a:pt x="3430" y="819967"/>
                      </a:cubicBezTo>
                      <a:cubicBezTo>
                        <a:pt x="0" y="627865"/>
                        <a:pt x="0" y="432333"/>
                        <a:pt x="0" y="233370"/>
                      </a:cubicBezTo>
                      <a:cubicBezTo>
                        <a:pt x="3430" y="116737"/>
                        <a:pt x="89190" y="20686"/>
                        <a:pt x="202393" y="3534"/>
                      </a:cubicBezTo>
                      <a:cubicBezTo>
                        <a:pt x="222976" y="103"/>
                        <a:pt x="240128" y="103"/>
                        <a:pt x="260710" y="103"/>
                      </a:cubicBezTo>
                      <a:lnTo>
                        <a:pt x="689509" y="103"/>
                      </a:lnTo>
                      <a:cubicBezTo>
                        <a:pt x="809573" y="-3327"/>
                        <a:pt x="915915" y="79002"/>
                        <a:pt x="936497" y="195636"/>
                      </a:cubicBezTo>
                      <a:cubicBezTo>
                        <a:pt x="939928" y="212788"/>
                        <a:pt x="943358" y="233370"/>
                        <a:pt x="943358" y="250522"/>
                      </a:cubicBezTo>
                      <a:cubicBezTo>
                        <a:pt x="943358" y="439194"/>
                        <a:pt x="943358" y="627865"/>
                        <a:pt x="943358" y="816537"/>
                      </a:cubicBezTo>
                      <a:cubicBezTo>
                        <a:pt x="943358" y="864563"/>
                        <a:pt x="905624" y="902297"/>
                        <a:pt x="857598" y="902297"/>
                      </a:cubicBezTo>
                      <a:cubicBezTo>
                        <a:pt x="809573" y="902297"/>
                        <a:pt x="771839" y="861132"/>
                        <a:pt x="771839" y="816537"/>
                      </a:cubicBezTo>
                      <a:cubicBezTo>
                        <a:pt x="771839" y="816537"/>
                        <a:pt x="771839" y="816537"/>
                        <a:pt x="771839" y="816537"/>
                      </a:cubicBezTo>
                      <a:lnTo>
                        <a:pt x="771839" y="295117"/>
                      </a:lnTo>
                      <a:cubicBezTo>
                        <a:pt x="771839" y="288256"/>
                        <a:pt x="775269" y="281396"/>
                        <a:pt x="771839" y="277965"/>
                      </a:cubicBezTo>
                      <a:cubicBezTo>
                        <a:pt x="768408" y="274535"/>
                        <a:pt x="758117" y="260813"/>
                        <a:pt x="751256" y="260813"/>
                      </a:cubicBezTo>
                      <a:cubicBezTo>
                        <a:pt x="740965" y="264244"/>
                        <a:pt x="734104" y="271104"/>
                        <a:pt x="730674" y="277965"/>
                      </a:cubicBezTo>
                      <a:cubicBezTo>
                        <a:pt x="727244" y="281396"/>
                        <a:pt x="730674" y="291687"/>
                        <a:pt x="730674" y="298548"/>
                      </a:cubicBezTo>
                      <a:lnTo>
                        <a:pt x="730674" y="1608958"/>
                      </a:lnTo>
                      <a:cubicBezTo>
                        <a:pt x="734104" y="1667275"/>
                        <a:pt x="689509" y="1718731"/>
                        <a:pt x="631192" y="1722161"/>
                      </a:cubicBezTo>
                      <a:cubicBezTo>
                        <a:pt x="572876" y="1725591"/>
                        <a:pt x="521420" y="1680996"/>
                        <a:pt x="517989" y="1622680"/>
                      </a:cubicBezTo>
                      <a:cubicBezTo>
                        <a:pt x="517989" y="1619249"/>
                        <a:pt x="517989" y="1615819"/>
                        <a:pt x="517989" y="1612389"/>
                      </a:cubicBezTo>
                      <a:cubicBezTo>
                        <a:pt x="517989" y="1389413"/>
                        <a:pt x="517989" y="1169868"/>
                        <a:pt x="517989" y="946892"/>
                      </a:cubicBezTo>
                      <a:cubicBezTo>
                        <a:pt x="517989" y="933171"/>
                        <a:pt x="511129" y="916019"/>
                        <a:pt x="500838" y="905727"/>
                      </a:cubicBezTo>
                      <a:cubicBezTo>
                        <a:pt x="487116" y="892006"/>
                        <a:pt x="466534" y="892006"/>
                        <a:pt x="452812" y="902297"/>
                      </a:cubicBezTo>
                      <a:cubicBezTo>
                        <a:pt x="439090" y="909158"/>
                        <a:pt x="428799" y="926310"/>
                        <a:pt x="432230" y="943462"/>
                      </a:cubicBezTo>
                      <a:lnTo>
                        <a:pt x="432230" y="1341387"/>
                      </a:lnTo>
                      <a:cubicBezTo>
                        <a:pt x="432230" y="1430578"/>
                        <a:pt x="432230" y="1519768"/>
                        <a:pt x="432230" y="1605528"/>
                      </a:cubicBezTo>
                      <a:cubicBezTo>
                        <a:pt x="435660" y="1646692"/>
                        <a:pt x="411647" y="1687857"/>
                        <a:pt x="373913" y="1705009"/>
                      </a:cubicBezTo>
                      <a:cubicBezTo>
                        <a:pt x="336179" y="1725591"/>
                        <a:pt x="291583" y="1718731"/>
                        <a:pt x="260710" y="1694718"/>
                      </a:cubicBezTo>
                      <a:cubicBezTo>
                        <a:pt x="233267" y="1674136"/>
                        <a:pt x="216115" y="1639832"/>
                        <a:pt x="219545" y="1608958"/>
                      </a:cubicBezTo>
                      <a:lnTo>
                        <a:pt x="216115" y="9503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423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600" dirty="0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5FF97067-6A7F-BC67-AAAA-B72B24C7C6CF}"/>
                    </a:ext>
                  </a:extLst>
                </p:cNvPr>
                <p:cNvSpPr/>
                <p:nvPr/>
              </p:nvSpPr>
              <p:spPr>
                <a:xfrm>
                  <a:off x="5039245" y="9422570"/>
                  <a:ext cx="343039" cy="343039"/>
                </a:xfrm>
                <a:custGeom>
                  <a:avLst/>
                  <a:gdLst>
                    <a:gd name="connsiteX0" fmla="*/ 0 w 343039"/>
                    <a:gd name="connsiteY0" fmla="*/ 171520 h 343039"/>
                    <a:gd name="connsiteX1" fmla="*/ 171520 w 343039"/>
                    <a:gd name="connsiteY1" fmla="*/ 0 h 343039"/>
                    <a:gd name="connsiteX2" fmla="*/ 343039 w 343039"/>
                    <a:gd name="connsiteY2" fmla="*/ 171520 h 343039"/>
                    <a:gd name="connsiteX3" fmla="*/ 171520 w 343039"/>
                    <a:gd name="connsiteY3" fmla="*/ 343039 h 343039"/>
                    <a:gd name="connsiteX4" fmla="*/ 0 w 343039"/>
                    <a:gd name="connsiteY4" fmla="*/ 171520 h 343039"/>
                    <a:gd name="connsiteX5" fmla="*/ 0 w 343039"/>
                    <a:gd name="connsiteY5" fmla="*/ 171520 h 343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3039" h="343039">
                      <a:moveTo>
                        <a:pt x="0" y="171520"/>
                      </a:moveTo>
                      <a:cubicBezTo>
                        <a:pt x="0" y="75469"/>
                        <a:pt x="75469" y="0"/>
                        <a:pt x="171520" y="0"/>
                      </a:cubicBezTo>
                      <a:cubicBezTo>
                        <a:pt x="267571" y="0"/>
                        <a:pt x="343039" y="75469"/>
                        <a:pt x="343039" y="171520"/>
                      </a:cubicBezTo>
                      <a:cubicBezTo>
                        <a:pt x="343039" y="267571"/>
                        <a:pt x="267571" y="343039"/>
                        <a:pt x="171520" y="343039"/>
                      </a:cubicBezTo>
                      <a:cubicBezTo>
                        <a:pt x="75469" y="343039"/>
                        <a:pt x="0" y="267571"/>
                        <a:pt x="0" y="171520"/>
                      </a:cubicBezTo>
                      <a:lnTo>
                        <a:pt x="0" y="1715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423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600" dirty="0"/>
                </a:p>
              </p:txBody>
            </p:sp>
          </p:grp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717E0E9-7A80-1DF1-EE7B-0E78C26631EC}"/>
                  </a:ext>
                </a:extLst>
              </p:cNvPr>
              <p:cNvSpPr txBox="1"/>
              <p:nvPr/>
            </p:nvSpPr>
            <p:spPr>
              <a:xfrm>
                <a:off x="2839552" y="2910655"/>
                <a:ext cx="2073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662FD78-5423-7ABD-7D2B-8FC26792734F}"/>
                </a:ext>
              </a:extLst>
            </p:cNvPr>
            <p:cNvGrpSpPr/>
            <p:nvPr/>
          </p:nvGrpSpPr>
          <p:grpSpPr>
            <a:xfrm>
              <a:off x="9374473" y="4189845"/>
              <a:ext cx="439503" cy="982975"/>
              <a:chOff x="2723490" y="2754760"/>
              <a:chExt cx="439503" cy="982975"/>
            </a:xfrm>
          </p:grpSpPr>
          <p:grpSp>
            <p:nvGrpSpPr>
              <p:cNvPr id="104" name="Content Placeholder 48">
                <a:extLst>
                  <a:ext uri="{FF2B5EF4-FFF2-40B4-BE49-F238E27FC236}">
                    <a16:creationId xmlns:a16="http://schemas.microsoft.com/office/drawing/2014/main" id="{71A9D70A-B623-554C-42FE-26784BB0BFFB}"/>
                  </a:ext>
                </a:extLst>
              </p:cNvPr>
              <p:cNvGrpSpPr/>
              <p:nvPr/>
            </p:nvGrpSpPr>
            <p:grpSpPr>
              <a:xfrm>
                <a:off x="2723490" y="2754760"/>
                <a:ext cx="439503" cy="982975"/>
                <a:chOff x="4737370" y="9422570"/>
                <a:chExt cx="943358" cy="2109877"/>
              </a:xfrm>
              <a:solidFill>
                <a:srgbClr val="000000"/>
              </a:solidFill>
            </p:grpSpPr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8D78B1A9-8912-12BB-BF57-01108E76B010}"/>
                    </a:ext>
                  </a:extLst>
                </p:cNvPr>
                <p:cNvSpPr/>
                <p:nvPr/>
              </p:nvSpPr>
              <p:spPr>
                <a:xfrm>
                  <a:off x="4737370" y="9810101"/>
                  <a:ext cx="943358" cy="1722346"/>
                </a:xfrm>
                <a:custGeom>
                  <a:avLst/>
                  <a:gdLst>
                    <a:gd name="connsiteX0" fmla="*/ 216115 w 943358"/>
                    <a:gd name="connsiteY0" fmla="*/ 950323 h 1722346"/>
                    <a:gd name="connsiteX1" fmla="*/ 216115 w 943358"/>
                    <a:gd name="connsiteY1" fmla="*/ 295117 h 1722346"/>
                    <a:gd name="connsiteX2" fmla="*/ 216115 w 943358"/>
                    <a:gd name="connsiteY2" fmla="*/ 277965 h 1722346"/>
                    <a:gd name="connsiteX3" fmla="*/ 195532 w 943358"/>
                    <a:gd name="connsiteY3" fmla="*/ 260813 h 1722346"/>
                    <a:gd name="connsiteX4" fmla="*/ 174950 w 943358"/>
                    <a:gd name="connsiteY4" fmla="*/ 274535 h 1722346"/>
                    <a:gd name="connsiteX5" fmla="*/ 174950 w 943358"/>
                    <a:gd name="connsiteY5" fmla="*/ 295117 h 1722346"/>
                    <a:gd name="connsiteX6" fmla="*/ 174950 w 943358"/>
                    <a:gd name="connsiteY6" fmla="*/ 819967 h 1722346"/>
                    <a:gd name="connsiteX7" fmla="*/ 116633 w 943358"/>
                    <a:gd name="connsiteY7" fmla="*/ 902297 h 1722346"/>
                    <a:gd name="connsiteX8" fmla="*/ 27443 w 943358"/>
                    <a:gd name="connsiteY8" fmla="*/ 874854 h 1722346"/>
                    <a:gd name="connsiteX9" fmla="*/ 3430 w 943358"/>
                    <a:gd name="connsiteY9" fmla="*/ 819967 h 1722346"/>
                    <a:gd name="connsiteX10" fmla="*/ 0 w 943358"/>
                    <a:gd name="connsiteY10" fmla="*/ 233370 h 1722346"/>
                    <a:gd name="connsiteX11" fmla="*/ 202393 w 943358"/>
                    <a:gd name="connsiteY11" fmla="*/ 3534 h 1722346"/>
                    <a:gd name="connsiteX12" fmla="*/ 260710 w 943358"/>
                    <a:gd name="connsiteY12" fmla="*/ 103 h 1722346"/>
                    <a:gd name="connsiteX13" fmla="*/ 689509 w 943358"/>
                    <a:gd name="connsiteY13" fmla="*/ 103 h 1722346"/>
                    <a:gd name="connsiteX14" fmla="*/ 936497 w 943358"/>
                    <a:gd name="connsiteY14" fmla="*/ 195636 h 1722346"/>
                    <a:gd name="connsiteX15" fmla="*/ 943358 w 943358"/>
                    <a:gd name="connsiteY15" fmla="*/ 250522 h 1722346"/>
                    <a:gd name="connsiteX16" fmla="*/ 943358 w 943358"/>
                    <a:gd name="connsiteY16" fmla="*/ 816537 h 1722346"/>
                    <a:gd name="connsiteX17" fmla="*/ 857598 w 943358"/>
                    <a:gd name="connsiteY17" fmla="*/ 902297 h 1722346"/>
                    <a:gd name="connsiteX18" fmla="*/ 771839 w 943358"/>
                    <a:gd name="connsiteY18" fmla="*/ 816537 h 1722346"/>
                    <a:gd name="connsiteX19" fmla="*/ 771839 w 943358"/>
                    <a:gd name="connsiteY19" fmla="*/ 816537 h 1722346"/>
                    <a:gd name="connsiteX20" fmla="*/ 771839 w 943358"/>
                    <a:gd name="connsiteY20" fmla="*/ 295117 h 1722346"/>
                    <a:gd name="connsiteX21" fmla="*/ 771839 w 943358"/>
                    <a:gd name="connsiteY21" fmla="*/ 277965 h 1722346"/>
                    <a:gd name="connsiteX22" fmla="*/ 751256 w 943358"/>
                    <a:gd name="connsiteY22" fmla="*/ 260813 h 1722346"/>
                    <a:gd name="connsiteX23" fmla="*/ 730674 w 943358"/>
                    <a:gd name="connsiteY23" fmla="*/ 277965 h 1722346"/>
                    <a:gd name="connsiteX24" fmla="*/ 730674 w 943358"/>
                    <a:gd name="connsiteY24" fmla="*/ 298548 h 1722346"/>
                    <a:gd name="connsiteX25" fmla="*/ 730674 w 943358"/>
                    <a:gd name="connsiteY25" fmla="*/ 1608958 h 1722346"/>
                    <a:gd name="connsiteX26" fmla="*/ 631192 w 943358"/>
                    <a:gd name="connsiteY26" fmla="*/ 1722161 h 1722346"/>
                    <a:gd name="connsiteX27" fmla="*/ 517989 w 943358"/>
                    <a:gd name="connsiteY27" fmla="*/ 1622680 h 1722346"/>
                    <a:gd name="connsiteX28" fmla="*/ 517989 w 943358"/>
                    <a:gd name="connsiteY28" fmla="*/ 1612389 h 1722346"/>
                    <a:gd name="connsiteX29" fmla="*/ 517989 w 943358"/>
                    <a:gd name="connsiteY29" fmla="*/ 946892 h 1722346"/>
                    <a:gd name="connsiteX30" fmla="*/ 500838 w 943358"/>
                    <a:gd name="connsiteY30" fmla="*/ 905727 h 1722346"/>
                    <a:gd name="connsiteX31" fmla="*/ 452812 w 943358"/>
                    <a:gd name="connsiteY31" fmla="*/ 902297 h 1722346"/>
                    <a:gd name="connsiteX32" fmla="*/ 432230 w 943358"/>
                    <a:gd name="connsiteY32" fmla="*/ 943462 h 1722346"/>
                    <a:gd name="connsiteX33" fmla="*/ 432230 w 943358"/>
                    <a:gd name="connsiteY33" fmla="*/ 1341387 h 1722346"/>
                    <a:gd name="connsiteX34" fmla="*/ 432230 w 943358"/>
                    <a:gd name="connsiteY34" fmla="*/ 1605528 h 1722346"/>
                    <a:gd name="connsiteX35" fmla="*/ 373913 w 943358"/>
                    <a:gd name="connsiteY35" fmla="*/ 1705009 h 1722346"/>
                    <a:gd name="connsiteX36" fmla="*/ 260710 w 943358"/>
                    <a:gd name="connsiteY36" fmla="*/ 1694718 h 1722346"/>
                    <a:gd name="connsiteX37" fmla="*/ 219545 w 943358"/>
                    <a:gd name="connsiteY37" fmla="*/ 1608958 h 1722346"/>
                    <a:gd name="connsiteX38" fmla="*/ 216115 w 943358"/>
                    <a:gd name="connsiteY38" fmla="*/ 950323 h 1722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943358" h="1722346">
                      <a:moveTo>
                        <a:pt x="216115" y="950323"/>
                      </a:moveTo>
                      <a:lnTo>
                        <a:pt x="216115" y="295117"/>
                      </a:lnTo>
                      <a:cubicBezTo>
                        <a:pt x="216115" y="288256"/>
                        <a:pt x="219545" y="281396"/>
                        <a:pt x="216115" y="277965"/>
                      </a:cubicBezTo>
                      <a:cubicBezTo>
                        <a:pt x="212684" y="274535"/>
                        <a:pt x="202393" y="260813"/>
                        <a:pt x="195532" y="260813"/>
                      </a:cubicBezTo>
                      <a:cubicBezTo>
                        <a:pt x="188672" y="260813"/>
                        <a:pt x="178380" y="267674"/>
                        <a:pt x="174950" y="274535"/>
                      </a:cubicBezTo>
                      <a:cubicBezTo>
                        <a:pt x="171520" y="281396"/>
                        <a:pt x="174950" y="288256"/>
                        <a:pt x="174950" y="295117"/>
                      </a:cubicBezTo>
                      <a:lnTo>
                        <a:pt x="174950" y="819967"/>
                      </a:lnTo>
                      <a:cubicBezTo>
                        <a:pt x="174950" y="857702"/>
                        <a:pt x="150937" y="892006"/>
                        <a:pt x="116633" y="902297"/>
                      </a:cubicBezTo>
                      <a:cubicBezTo>
                        <a:pt x="82329" y="912588"/>
                        <a:pt x="48026" y="902297"/>
                        <a:pt x="27443" y="874854"/>
                      </a:cubicBezTo>
                      <a:cubicBezTo>
                        <a:pt x="13722" y="861132"/>
                        <a:pt x="6861" y="840550"/>
                        <a:pt x="3430" y="819967"/>
                      </a:cubicBezTo>
                      <a:cubicBezTo>
                        <a:pt x="0" y="627865"/>
                        <a:pt x="0" y="432333"/>
                        <a:pt x="0" y="233370"/>
                      </a:cubicBezTo>
                      <a:cubicBezTo>
                        <a:pt x="3430" y="116737"/>
                        <a:pt x="89190" y="20686"/>
                        <a:pt x="202393" y="3534"/>
                      </a:cubicBezTo>
                      <a:cubicBezTo>
                        <a:pt x="222976" y="103"/>
                        <a:pt x="240128" y="103"/>
                        <a:pt x="260710" y="103"/>
                      </a:cubicBezTo>
                      <a:lnTo>
                        <a:pt x="689509" y="103"/>
                      </a:lnTo>
                      <a:cubicBezTo>
                        <a:pt x="809573" y="-3327"/>
                        <a:pt x="915915" y="79002"/>
                        <a:pt x="936497" y="195636"/>
                      </a:cubicBezTo>
                      <a:cubicBezTo>
                        <a:pt x="939928" y="212788"/>
                        <a:pt x="943358" y="233370"/>
                        <a:pt x="943358" y="250522"/>
                      </a:cubicBezTo>
                      <a:cubicBezTo>
                        <a:pt x="943358" y="439194"/>
                        <a:pt x="943358" y="627865"/>
                        <a:pt x="943358" y="816537"/>
                      </a:cubicBezTo>
                      <a:cubicBezTo>
                        <a:pt x="943358" y="864563"/>
                        <a:pt x="905624" y="902297"/>
                        <a:pt x="857598" y="902297"/>
                      </a:cubicBezTo>
                      <a:cubicBezTo>
                        <a:pt x="809573" y="902297"/>
                        <a:pt x="771839" y="861132"/>
                        <a:pt x="771839" y="816537"/>
                      </a:cubicBezTo>
                      <a:cubicBezTo>
                        <a:pt x="771839" y="816537"/>
                        <a:pt x="771839" y="816537"/>
                        <a:pt x="771839" y="816537"/>
                      </a:cubicBezTo>
                      <a:lnTo>
                        <a:pt x="771839" y="295117"/>
                      </a:lnTo>
                      <a:cubicBezTo>
                        <a:pt x="771839" y="288256"/>
                        <a:pt x="775269" y="281396"/>
                        <a:pt x="771839" y="277965"/>
                      </a:cubicBezTo>
                      <a:cubicBezTo>
                        <a:pt x="768408" y="274535"/>
                        <a:pt x="758117" y="260813"/>
                        <a:pt x="751256" y="260813"/>
                      </a:cubicBezTo>
                      <a:cubicBezTo>
                        <a:pt x="740965" y="264244"/>
                        <a:pt x="734104" y="271104"/>
                        <a:pt x="730674" y="277965"/>
                      </a:cubicBezTo>
                      <a:cubicBezTo>
                        <a:pt x="727244" y="281396"/>
                        <a:pt x="730674" y="291687"/>
                        <a:pt x="730674" y="298548"/>
                      </a:cubicBezTo>
                      <a:lnTo>
                        <a:pt x="730674" y="1608958"/>
                      </a:lnTo>
                      <a:cubicBezTo>
                        <a:pt x="734104" y="1667275"/>
                        <a:pt x="689509" y="1718731"/>
                        <a:pt x="631192" y="1722161"/>
                      </a:cubicBezTo>
                      <a:cubicBezTo>
                        <a:pt x="572876" y="1725591"/>
                        <a:pt x="521420" y="1680996"/>
                        <a:pt x="517989" y="1622680"/>
                      </a:cubicBezTo>
                      <a:cubicBezTo>
                        <a:pt x="517989" y="1619249"/>
                        <a:pt x="517989" y="1615819"/>
                        <a:pt x="517989" y="1612389"/>
                      </a:cubicBezTo>
                      <a:cubicBezTo>
                        <a:pt x="517989" y="1389413"/>
                        <a:pt x="517989" y="1169868"/>
                        <a:pt x="517989" y="946892"/>
                      </a:cubicBezTo>
                      <a:cubicBezTo>
                        <a:pt x="517989" y="933171"/>
                        <a:pt x="511129" y="916019"/>
                        <a:pt x="500838" y="905727"/>
                      </a:cubicBezTo>
                      <a:cubicBezTo>
                        <a:pt x="487116" y="892006"/>
                        <a:pt x="466534" y="892006"/>
                        <a:pt x="452812" y="902297"/>
                      </a:cubicBezTo>
                      <a:cubicBezTo>
                        <a:pt x="439090" y="909158"/>
                        <a:pt x="428799" y="926310"/>
                        <a:pt x="432230" y="943462"/>
                      </a:cubicBezTo>
                      <a:lnTo>
                        <a:pt x="432230" y="1341387"/>
                      </a:lnTo>
                      <a:cubicBezTo>
                        <a:pt x="432230" y="1430578"/>
                        <a:pt x="432230" y="1519768"/>
                        <a:pt x="432230" y="1605528"/>
                      </a:cubicBezTo>
                      <a:cubicBezTo>
                        <a:pt x="435660" y="1646692"/>
                        <a:pt x="411647" y="1687857"/>
                        <a:pt x="373913" y="1705009"/>
                      </a:cubicBezTo>
                      <a:cubicBezTo>
                        <a:pt x="336179" y="1725591"/>
                        <a:pt x="291583" y="1718731"/>
                        <a:pt x="260710" y="1694718"/>
                      </a:cubicBezTo>
                      <a:cubicBezTo>
                        <a:pt x="233267" y="1674136"/>
                        <a:pt x="216115" y="1639832"/>
                        <a:pt x="219545" y="1608958"/>
                      </a:cubicBezTo>
                      <a:lnTo>
                        <a:pt x="216115" y="9503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423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600" dirty="0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5AAB10A7-F5E1-78F8-BC9D-6262C6AE5271}"/>
                    </a:ext>
                  </a:extLst>
                </p:cNvPr>
                <p:cNvSpPr/>
                <p:nvPr/>
              </p:nvSpPr>
              <p:spPr>
                <a:xfrm>
                  <a:off x="5039245" y="9422570"/>
                  <a:ext cx="343039" cy="343039"/>
                </a:xfrm>
                <a:custGeom>
                  <a:avLst/>
                  <a:gdLst>
                    <a:gd name="connsiteX0" fmla="*/ 0 w 343039"/>
                    <a:gd name="connsiteY0" fmla="*/ 171520 h 343039"/>
                    <a:gd name="connsiteX1" fmla="*/ 171520 w 343039"/>
                    <a:gd name="connsiteY1" fmla="*/ 0 h 343039"/>
                    <a:gd name="connsiteX2" fmla="*/ 343039 w 343039"/>
                    <a:gd name="connsiteY2" fmla="*/ 171520 h 343039"/>
                    <a:gd name="connsiteX3" fmla="*/ 171520 w 343039"/>
                    <a:gd name="connsiteY3" fmla="*/ 343039 h 343039"/>
                    <a:gd name="connsiteX4" fmla="*/ 0 w 343039"/>
                    <a:gd name="connsiteY4" fmla="*/ 171520 h 343039"/>
                    <a:gd name="connsiteX5" fmla="*/ 0 w 343039"/>
                    <a:gd name="connsiteY5" fmla="*/ 171520 h 343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3039" h="343039">
                      <a:moveTo>
                        <a:pt x="0" y="171520"/>
                      </a:moveTo>
                      <a:cubicBezTo>
                        <a:pt x="0" y="75469"/>
                        <a:pt x="75469" y="0"/>
                        <a:pt x="171520" y="0"/>
                      </a:cubicBezTo>
                      <a:cubicBezTo>
                        <a:pt x="267571" y="0"/>
                        <a:pt x="343039" y="75469"/>
                        <a:pt x="343039" y="171520"/>
                      </a:cubicBezTo>
                      <a:cubicBezTo>
                        <a:pt x="343039" y="267571"/>
                        <a:pt x="267571" y="343039"/>
                        <a:pt x="171520" y="343039"/>
                      </a:cubicBezTo>
                      <a:cubicBezTo>
                        <a:pt x="75469" y="343039"/>
                        <a:pt x="0" y="267571"/>
                        <a:pt x="0" y="171520"/>
                      </a:cubicBezTo>
                      <a:lnTo>
                        <a:pt x="0" y="1715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423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600" dirty="0"/>
                </a:p>
              </p:txBody>
            </p:sp>
          </p:grp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C3596A8-586A-45C2-B649-1B2F3D6D2AC4}"/>
                  </a:ext>
                </a:extLst>
              </p:cNvPr>
              <p:cNvSpPr txBox="1"/>
              <p:nvPr/>
            </p:nvSpPr>
            <p:spPr>
              <a:xfrm>
                <a:off x="2839552" y="2910655"/>
                <a:ext cx="2073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</p:grpSp>
      </p:grpSp>
      <p:sp>
        <p:nvSpPr>
          <p:cNvPr id="117" name="Content Placeholder 2">
            <a:extLst>
              <a:ext uri="{FF2B5EF4-FFF2-40B4-BE49-F238E27FC236}">
                <a16:creationId xmlns:a16="http://schemas.microsoft.com/office/drawing/2014/main" id="{40A61CF8-9097-6293-BBFA-9CC28A1C5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1509" y="5763933"/>
            <a:ext cx="6048983" cy="42862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2x3 between subjects experiment</a:t>
            </a:r>
          </a:p>
        </p:txBody>
      </p:sp>
    </p:spTree>
    <p:extLst>
      <p:ext uri="{BB962C8B-B14F-4D97-AF65-F5344CB8AC3E}">
        <p14:creationId xmlns:p14="http://schemas.microsoft.com/office/powerpoint/2010/main" val="366177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D77F9C-87CE-844F-BDD2-12FCA3D27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182880"/>
            <a:ext cx="8795108" cy="590931"/>
          </a:xfrm>
        </p:spPr>
        <p:txBody>
          <a:bodyPr/>
          <a:lstStyle/>
          <a:p>
            <a:r>
              <a:rPr lang="en-US" dirty="0"/>
              <a:t>Methods: Explanation Configurations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F34815-51EC-9AC2-B86D-2A0CA5B4C6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8" name="Picture 37" descr="A screenshot of a table&#10;&#10;Description automatically generated">
            <a:extLst>
              <a:ext uri="{FF2B5EF4-FFF2-40B4-BE49-F238E27FC236}">
                <a16:creationId xmlns:a16="http://schemas.microsoft.com/office/drawing/2014/main" id="{5D2B71D5-4137-56E8-1893-C11B08CCF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751" y="1290216"/>
            <a:ext cx="3110553" cy="2120648"/>
          </a:xfrm>
          <a:prstGeom prst="rect">
            <a:avLst/>
          </a:prstGeom>
        </p:spPr>
      </p:pic>
      <p:pic>
        <p:nvPicPr>
          <p:cNvPr id="40" name="Picture 39" descr="A comparison of a comparison of a loan&#10;&#10;Description automatically generated with medium confidence">
            <a:extLst>
              <a:ext uri="{FF2B5EF4-FFF2-40B4-BE49-F238E27FC236}">
                <a16:creationId xmlns:a16="http://schemas.microsoft.com/office/drawing/2014/main" id="{191EB999-DF69-F1B3-DA98-65EB2F654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751" y="3621008"/>
            <a:ext cx="3110553" cy="2120648"/>
          </a:xfrm>
          <a:prstGeom prst="rect">
            <a:avLst/>
          </a:prstGeom>
        </p:spPr>
      </p:pic>
      <p:pic>
        <p:nvPicPr>
          <p:cNvPr id="42" name="Picture 41" descr="A close-up of a document&#10;&#10;Description automatically generated">
            <a:extLst>
              <a:ext uri="{FF2B5EF4-FFF2-40B4-BE49-F238E27FC236}">
                <a16:creationId xmlns:a16="http://schemas.microsoft.com/office/drawing/2014/main" id="{270E8EE3-BBBD-E5E7-79F3-6A5C4521A6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19" y="1290216"/>
            <a:ext cx="3108540" cy="2120648"/>
          </a:xfrm>
          <a:prstGeom prst="rect">
            <a:avLst/>
          </a:prstGeom>
        </p:spPr>
      </p:pic>
      <p:pic>
        <p:nvPicPr>
          <p:cNvPr id="44" name="Picture 43" descr="A close-up of a document&#10;&#10;Description automatically generated">
            <a:extLst>
              <a:ext uri="{FF2B5EF4-FFF2-40B4-BE49-F238E27FC236}">
                <a16:creationId xmlns:a16="http://schemas.microsoft.com/office/drawing/2014/main" id="{5898D005-E9F3-D641-37C3-F8982E265B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3706" y="3621008"/>
            <a:ext cx="3110553" cy="2120648"/>
          </a:xfrm>
          <a:prstGeom prst="rect">
            <a:avLst/>
          </a:prstGeom>
        </p:spPr>
      </p:pic>
      <p:pic>
        <p:nvPicPr>
          <p:cNvPr id="46" name="Picture 45" descr="A graph of a financial statement&#10;&#10;Description automatically generated with medium confidence">
            <a:extLst>
              <a:ext uri="{FF2B5EF4-FFF2-40B4-BE49-F238E27FC236}">
                <a16:creationId xmlns:a16="http://schemas.microsoft.com/office/drawing/2014/main" id="{A7B5D1D5-2629-D863-17A6-33829027AD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8209" y="1290216"/>
            <a:ext cx="3110553" cy="2120648"/>
          </a:xfrm>
          <a:prstGeom prst="rect">
            <a:avLst/>
          </a:prstGeom>
        </p:spPr>
      </p:pic>
      <p:pic>
        <p:nvPicPr>
          <p:cNvPr id="48" name="Picture 47" descr="A graph of a graph of a loan&#10;&#10;Description automatically generated with medium confidence">
            <a:extLst>
              <a:ext uri="{FF2B5EF4-FFF2-40B4-BE49-F238E27FC236}">
                <a16:creationId xmlns:a16="http://schemas.microsoft.com/office/drawing/2014/main" id="{F2F200F6-7CC3-EADD-B744-19E2641534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8209" y="3621008"/>
            <a:ext cx="3110553" cy="2120648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429EA13-287C-3652-B6D3-30E2BEB4FDCA}"/>
              </a:ext>
            </a:extLst>
          </p:cNvPr>
          <p:cNvCxnSpPr>
            <a:cxnSpLocks/>
          </p:cNvCxnSpPr>
          <p:nvPr/>
        </p:nvCxnSpPr>
        <p:spPr>
          <a:xfrm>
            <a:off x="4481793" y="988921"/>
            <a:ext cx="0" cy="472925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B63979C-217A-02C2-E8A9-4C07454AB6F9}"/>
              </a:ext>
            </a:extLst>
          </p:cNvPr>
          <p:cNvCxnSpPr>
            <a:cxnSpLocks/>
          </p:cNvCxnSpPr>
          <p:nvPr/>
        </p:nvCxnSpPr>
        <p:spPr>
          <a:xfrm>
            <a:off x="7921088" y="988921"/>
            <a:ext cx="0" cy="472925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855DFD1-5A5B-268F-9B19-E7DEB08D9674}"/>
              </a:ext>
            </a:extLst>
          </p:cNvPr>
          <p:cNvCxnSpPr>
            <a:cxnSpLocks/>
          </p:cNvCxnSpPr>
          <p:nvPr/>
        </p:nvCxnSpPr>
        <p:spPr>
          <a:xfrm flipH="1">
            <a:off x="1017607" y="3529704"/>
            <a:ext cx="10269794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EF8F23F1-DCBA-16B5-7394-F23168D21013}"/>
              </a:ext>
            </a:extLst>
          </p:cNvPr>
          <p:cNvSpPr txBox="1"/>
          <p:nvPr/>
        </p:nvSpPr>
        <p:spPr>
          <a:xfrm>
            <a:off x="1226750" y="958018"/>
            <a:ext cx="3110553" cy="353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Numeric</a:t>
            </a:r>
            <a:endParaRPr lang="en-US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37B8E9C-949D-2AD2-41FE-180862ABA2B9}"/>
              </a:ext>
            </a:extLst>
          </p:cNvPr>
          <p:cNvSpPr txBox="1"/>
          <p:nvPr/>
        </p:nvSpPr>
        <p:spPr>
          <a:xfrm>
            <a:off x="4668058" y="963848"/>
            <a:ext cx="3108540" cy="353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Natural Language</a:t>
            </a:r>
            <a:endParaRPr lang="en-US" b="1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957419C-43DF-060F-FF46-6C755DEC5736}"/>
              </a:ext>
            </a:extLst>
          </p:cNvPr>
          <p:cNvSpPr txBox="1"/>
          <p:nvPr/>
        </p:nvSpPr>
        <p:spPr>
          <a:xfrm>
            <a:off x="8047918" y="952598"/>
            <a:ext cx="3100844" cy="353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Visual</a:t>
            </a:r>
            <a:endParaRPr lang="en-US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1A22A33-722B-6E3B-DC94-02CAC081733A}"/>
              </a:ext>
            </a:extLst>
          </p:cNvPr>
          <p:cNvSpPr txBox="1"/>
          <p:nvPr/>
        </p:nvSpPr>
        <p:spPr>
          <a:xfrm rot="16200000">
            <a:off x="176765" y="2219669"/>
            <a:ext cx="1819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Point</a:t>
            </a:r>
            <a:endParaRPr lang="en-US" b="1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88F9EF7-4D34-C92D-DA8C-BA802475F069}"/>
              </a:ext>
            </a:extLst>
          </p:cNvPr>
          <p:cNvSpPr txBox="1"/>
          <p:nvPr/>
        </p:nvSpPr>
        <p:spPr>
          <a:xfrm rot="16200000">
            <a:off x="171547" y="4447076"/>
            <a:ext cx="1819839" cy="353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Region</a:t>
            </a:r>
            <a:endParaRPr lang="en-US" b="1" dirty="0"/>
          </a:p>
        </p:txBody>
      </p:sp>
      <p:sp>
        <p:nvSpPr>
          <p:cNvPr id="117" name="Content Placeholder 2">
            <a:extLst>
              <a:ext uri="{FF2B5EF4-FFF2-40B4-BE49-F238E27FC236}">
                <a16:creationId xmlns:a16="http://schemas.microsoft.com/office/drawing/2014/main" id="{40A61CF8-9097-6293-BBFA-9CC28A1C5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1509" y="5763933"/>
            <a:ext cx="6048983" cy="42862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2x3 between subjects experiment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F00B35-3B73-B396-37D8-D4C363C8082E}"/>
              </a:ext>
            </a:extLst>
          </p:cNvPr>
          <p:cNvSpPr/>
          <p:nvPr/>
        </p:nvSpPr>
        <p:spPr>
          <a:xfrm>
            <a:off x="901005" y="3602516"/>
            <a:ext cx="10314432" cy="2167128"/>
          </a:xfrm>
          <a:prstGeom prst="rect">
            <a:avLst/>
          </a:prstGeom>
          <a:solidFill>
            <a:schemeClr val="accent5">
              <a:alpha val="2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056555-74A3-249C-832E-A33568F078A7}"/>
              </a:ext>
            </a:extLst>
          </p:cNvPr>
          <p:cNvSpPr/>
          <p:nvPr/>
        </p:nvSpPr>
        <p:spPr>
          <a:xfrm>
            <a:off x="897476" y="1269730"/>
            <a:ext cx="10317961" cy="2170410"/>
          </a:xfrm>
          <a:prstGeom prst="rect">
            <a:avLst/>
          </a:prstGeom>
          <a:solidFill>
            <a:srgbClr val="FF6600">
              <a:alpha val="2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2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D77F9C-87CE-844F-BDD2-12FCA3D27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182880"/>
            <a:ext cx="8795108" cy="590931"/>
          </a:xfrm>
        </p:spPr>
        <p:txBody>
          <a:bodyPr/>
          <a:lstStyle/>
          <a:p>
            <a:r>
              <a:rPr lang="en-US" dirty="0"/>
              <a:t>Methods: Explanation Configurations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F34815-51EC-9AC2-B86D-2A0CA5B4C6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38" name="Picture 37" descr="A screenshot of a table&#10;&#10;Description automatically generated">
            <a:extLst>
              <a:ext uri="{FF2B5EF4-FFF2-40B4-BE49-F238E27FC236}">
                <a16:creationId xmlns:a16="http://schemas.microsoft.com/office/drawing/2014/main" id="{5D2B71D5-4137-56E8-1893-C11B08CCF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751" y="1290216"/>
            <a:ext cx="3110553" cy="2120648"/>
          </a:xfrm>
          <a:prstGeom prst="rect">
            <a:avLst/>
          </a:prstGeom>
        </p:spPr>
      </p:pic>
      <p:pic>
        <p:nvPicPr>
          <p:cNvPr id="40" name="Picture 39" descr="A comparison of a comparison of a loan&#10;&#10;Description automatically generated with medium confidence">
            <a:extLst>
              <a:ext uri="{FF2B5EF4-FFF2-40B4-BE49-F238E27FC236}">
                <a16:creationId xmlns:a16="http://schemas.microsoft.com/office/drawing/2014/main" id="{191EB999-DF69-F1B3-DA98-65EB2F654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751" y="3621008"/>
            <a:ext cx="3110553" cy="2120648"/>
          </a:xfrm>
          <a:prstGeom prst="rect">
            <a:avLst/>
          </a:prstGeom>
        </p:spPr>
      </p:pic>
      <p:pic>
        <p:nvPicPr>
          <p:cNvPr id="42" name="Picture 41" descr="A close-up of a document&#10;&#10;Description automatically generated">
            <a:extLst>
              <a:ext uri="{FF2B5EF4-FFF2-40B4-BE49-F238E27FC236}">
                <a16:creationId xmlns:a16="http://schemas.microsoft.com/office/drawing/2014/main" id="{270E8EE3-BBBD-E5E7-79F3-6A5C4521A6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19" y="1290216"/>
            <a:ext cx="3108540" cy="2120648"/>
          </a:xfrm>
          <a:prstGeom prst="rect">
            <a:avLst/>
          </a:prstGeom>
        </p:spPr>
      </p:pic>
      <p:pic>
        <p:nvPicPr>
          <p:cNvPr id="44" name="Picture 43" descr="A close-up of a document&#10;&#10;Description automatically generated">
            <a:extLst>
              <a:ext uri="{FF2B5EF4-FFF2-40B4-BE49-F238E27FC236}">
                <a16:creationId xmlns:a16="http://schemas.microsoft.com/office/drawing/2014/main" id="{5898D005-E9F3-D641-37C3-F8982E265B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3706" y="3621008"/>
            <a:ext cx="3110553" cy="2120648"/>
          </a:xfrm>
          <a:prstGeom prst="rect">
            <a:avLst/>
          </a:prstGeom>
        </p:spPr>
      </p:pic>
      <p:pic>
        <p:nvPicPr>
          <p:cNvPr id="46" name="Picture 45" descr="A graph of a financial statement&#10;&#10;Description automatically generated with medium confidence">
            <a:extLst>
              <a:ext uri="{FF2B5EF4-FFF2-40B4-BE49-F238E27FC236}">
                <a16:creationId xmlns:a16="http://schemas.microsoft.com/office/drawing/2014/main" id="{A7B5D1D5-2629-D863-17A6-33829027AD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8209" y="1290216"/>
            <a:ext cx="3110553" cy="2120648"/>
          </a:xfrm>
          <a:prstGeom prst="rect">
            <a:avLst/>
          </a:prstGeom>
        </p:spPr>
      </p:pic>
      <p:pic>
        <p:nvPicPr>
          <p:cNvPr id="48" name="Picture 47" descr="A graph of a graph of a loan&#10;&#10;Description automatically generated with medium confidence">
            <a:extLst>
              <a:ext uri="{FF2B5EF4-FFF2-40B4-BE49-F238E27FC236}">
                <a16:creationId xmlns:a16="http://schemas.microsoft.com/office/drawing/2014/main" id="{F2F200F6-7CC3-EADD-B744-19E2641534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8209" y="3621008"/>
            <a:ext cx="3110553" cy="2120648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429EA13-287C-3652-B6D3-30E2BEB4FDCA}"/>
              </a:ext>
            </a:extLst>
          </p:cNvPr>
          <p:cNvCxnSpPr>
            <a:cxnSpLocks/>
          </p:cNvCxnSpPr>
          <p:nvPr/>
        </p:nvCxnSpPr>
        <p:spPr>
          <a:xfrm>
            <a:off x="4481793" y="988921"/>
            <a:ext cx="0" cy="472925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B63979C-217A-02C2-E8A9-4C07454AB6F9}"/>
              </a:ext>
            </a:extLst>
          </p:cNvPr>
          <p:cNvCxnSpPr>
            <a:cxnSpLocks/>
          </p:cNvCxnSpPr>
          <p:nvPr/>
        </p:nvCxnSpPr>
        <p:spPr>
          <a:xfrm>
            <a:off x="7921088" y="988921"/>
            <a:ext cx="0" cy="472925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855DFD1-5A5B-268F-9B19-E7DEB08D9674}"/>
              </a:ext>
            </a:extLst>
          </p:cNvPr>
          <p:cNvCxnSpPr>
            <a:cxnSpLocks/>
          </p:cNvCxnSpPr>
          <p:nvPr/>
        </p:nvCxnSpPr>
        <p:spPr>
          <a:xfrm flipH="1">
            <a:off x="1017607" y="3529704"/>
            <a:ext cx="10269794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EF8F23F1-DCBA-16B5-7394-F23168D21013}"/>
              </a:ext>
            </a:extLst>
          </p:cNvPr>
          <p:cNvSpPr txBox="1"/>
          <p:nvPr/>
        </p:nvSpPr>
        <p:spPr>
          <a:xfrm>
            <a:off x="1226750" y="958018"/>
            <a:ext cx="3110553" cy="353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Numeric</a:t>
            </a:r>
            <a:endParaRPr lang="en-US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37B8E9C-949D-2AD2-41FE-180862ABA2B9}"/>
              </a:ext>
            </a:extLst>
          </p:cNvPr>
          <p:cNvSpPr txBox="1"/>
          <p:nvPr/>
        </p:nvSpPr>
        <p:spPr>
          <a:xfrm>
            <a:off x="4668058" y="963848"/>
            <a:ext cx="3108540" cy="353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Natural Language</a:t>
            </a:r>
            <a:endParaRPr lang="en-US" b="1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957419C-43DF-060F-FF46-6C755DEC5736}"/>
              </a:ext>
            </a:extLst>
          </p:cNvPr>
          <p:cNvSpPr txBox="1"/>
          <p:nvPr/>
        </p:nvSpPr>
        <p:spPr>
          <a:xfrm>
            <a:off x="8047918" y="952598"/>
            <a:ext cx="3100844" cy="353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Visual</a:t>
            </a:r>
            <a:endParaRPr lang="en-US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1A22A33-722B-6E3B-DC94-02CAC081733A}"/>
              </a:ext>
            </a:extLst>
          </p:cNvPr>
          <p:cNvSpPr txBox="1"/>
          <p:nvPr/>
        </p:nvSpPr>
        <p:spPr>
          <a:xfrm rot="16200000">
            <a:off x="176765" y="2219669"/>
            <a:ext cx="1819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Point</a:t>
            </a:r>
            <a:endParaRPr lang="en-US" b="1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88F9EF7-4D34-C92D-DA8C-BA802475F069}"/>
              </a:ext>
            </a:extLst>
          </p:cNvPr>
          <p:cNvSpPr txBox="1"/>
          <p:nvPr/>
        </p:nvSpPr>
        <p:spPr>
          <a:xfrm rot="16200000">
            <a:off x="171547" y="4447076"/>
            <a:ext cx="1819839" cy="353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Region</a:t>
            </a:r>
            <a:endParaRPr lang="en-US" b="1" dirty="0"/>
          </a:p>
        </p:txBody>
      </p:sp>
      <p:sp>
        <p:nvSpPr>
          <p:cNvPr id="117" name="Content Placeholder 2">
            <a:extLst>
              <a:ext uri="{FF2B5EF4-FFF2-40B4-BE49-F238E27FC236}">
                <a16:creationId xmlns:a16="http://schemas.microsoft.com/office/drawing/2014/main" id="{40A61CF8-9097-6293-BBFA-9CC28A1C5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1509" y="5763933"/>
            <a:ext cx="6048983" cy="42862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2x3 between subjects experiment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D60D4E-75E4-89E7-3658-DA917370916A}"/>
              </a:ext>
            </a:extLst>
          </p:cNvPr>
          <p:cNvSpPr/>
          <p:nvPr/>
        </p:nvSpPr>
        <p:spPr>
          <a:xfrm rot="5400000">
            <a:off x="7145840" y="1818070"/>
            <a:ext cx="4880158" cy="3176947"/>
          </a:xfrm>
          <a:prstGeom prst="rect">
            <a:avLst/>
          </a:prstGeom>
          <a:solidFill>
            <a:schemeClr val="accent5">
              <a:alpha val="2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086458-7723-88E2-100B-5CF798B34804}"/>
              </a:ext>
            </a:extLst>
          </p:cNvPr>
          <p:cNvSpPr/>
          <p:nvPr/>
        </p:nvSpPr>
        <p:spPr>
          <a:xfrm rot="5400000">
            <a:off x="3786576" y="1790342"/>
            <a:ext cx="4893828" cy="3246072"/>
          </a:xfrm>
          <a:prstGeom prst="rect">
            <a:avLst/>
          </a:prstGeom>
          <a:solidFill>
            <a:srgbClr val="FF6600">
              <a:alpha val="2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9A8D03-97AB-6060-22AA-5437D37D066C}"/>
              </a:ext>
            </a:extLst>
          </p:cNvPr>
          <p:cNvSpPr/>
          <p:nvPr/>
        </p:nvSpPr>
        <p:spPr>
          <a:xfrm rot="5400000">
            <a:off x="378848" y="1813090"/>
            <a:ext cx="4880163" cy="3186912"/>
          </a:xfrm>
          <a:prstGeom prst="rect">
            <a:avLst/>
          </a:prstGeom>
          <a:solidFill>
            <a:srgbClr val="16C60C">
              <a:alpha val="2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62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BCA1F-26C8-4D41-DCC4-AA4C40790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108777"/>
            <a:ext cx="8300720" cy="66503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Methods: Explanation User Interface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8F45E2-2348-B882-F27D-56738C8DF1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FEAA43-0C92-531F-B3DB-EE4C7D2F6C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3119" y="1111411"/>
            <a:ext cx="7379173" cy="339945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D946598-A8B3-7770-5DA2-2C0A3AFF93D0}"/>
              </a:ext>
            </a:extLst>
          </p:cNvPr>
          <p:cNvSpPr/>
          <p:nvPr/>
        </p:nvSpPr>
        <p:spPr>
          <a:xfrm>
            <a:off x="3584164" y="1335838"/>
            <a:ext cx="4098072" cy="290694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07AA548-EC1E-A33A-B586-E55489999627}"/>
              </a:ext>
            </a:extLst>
          </p:cNvPr>
          <p:cNvGrpSpPr/>
          <p:nvPr/>
        </p:nvGrpSpPr>
        <p:grpSpPr>
          <a:xfrm>
            <a:off x="810644" y="1237753"/>
            <a:ext cx="2371297" cy="1325147"/>
            <a:chOff x="810644" y="1237753"/>
            <a:chExt cx="2371297" cy="132514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B488908-1BB2-7CDF-1DD4-89100C1B3853}"/>
                </a:ext>
              </a:extLst>
            </p:cNvPr>
            <p:cNvSpPr/>
            <p:nvPr/>
          </p:nvSpPr>
          <p:spPr>
            <a:xfrm>
              <a:off x="908730" y="1335839"/>
              <a:ext cx="2273211" cy="1227061"/>
            </a:xfrm>
            <a:prstGeom prst="rect">
              <a:avLst/>
            </a:prstGeom>
            <a:noFill/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olid Number Bullet - 1" descr="Solid Number Bullet - 1">
              <a:extLst>
                <a:ext uri="{FF2B5EF4-FFF2-40B4-BE49-F238E27FC236}">
                  <a16:creationId xmlns:a16="http://schemas.microsoft.com/office/drawing/2014/main" id="{915A6AE7-83FB-067D-C534-1489E1DEFECF}"/>
                </a:ext>
              </a:extLst>
            </p:cNvPr>
            <p:cNvSpPr/>
            <p:nvPr/>
          </p:nvSpPr>
          <p:spPr>
            <a:xfrm>
              <a:off x="810644" y="1237753"/>
              <a:ext cx="196171" cy="196171"/>
            </a:xfrm>
            <a:prstGeom prst="ellipse">
              <a:avLst/>
            </a:prstGeom>
            <a:solidFill>
              <a:srgbClr val="FF6600"/>
            </a:solidFill>
            <a:ln w="190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b="1" dirty="0">
                  <a:solidFill>
                    <a:schemeClr val="bg2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590C531-BCB2-66FB-B4E5-652190D755E4}"/>
              </a:ext>
            </a:extLst>
          </p:cNvPr>
          <p:cNvGrpSpPr/>
          <p:nvPr/>
        </p:nvGrpSpPr>
        <p:grpSpPr>
          <a:xfrm>
            <a:off x="810644" y="2610095"/>
            <a:ext cx="2371297" cy="1483243"/>
            <a:chOff x="810644" y="2610095"/>
            <a:chExt cx="2371297" cy="14832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5702430-9BEF-C98F-BEF3-7EC3C0F26A74}"/>
                </a:ext>
              </a:extLst>
            </p:cNvPr>
            <p:cNvSpPr/>
            <p:nvPr/>
          </p:nvSpPr>
          <p:spPr>
            <a:xfrm>
              <a:off x="908730" y="2708180"/>
              <a:ext cx="2273211" cy="1385158"/>
            </a:xfrm>
            <a:prstGeom prst="rect">
              <a:avLst/>
            </a:prstGeom>
            <a:noFill/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olid Number Bullet - 1" descr="Solid Number Bullet - 1">
              <a:extLst>
                <a:ext uri="{FF2B5EF4-FFF2-40B4-BE49-F238E27FC236}">
                  <a16:creationId xmlns:a16="http://schemas.microsoft.com/office/drawing/2014/main" id="{AB8D31F3-5F21-3046-7D27-02AB325C5076}"/>
                </a:ext>
              </a:extLst>
            </p:cNvPr>
            <p:cNvSpPr/>
            <p:nvPr/>
          </p:nvSpPr>
          <p:spPr>
            <a:xfrm>
              <a:off x="810644" y="2610095"/>
              <a:ext cx="196171" cy="196171"/>
            </a:xfrm>
            <a:prstGeom prst="ellipse">
              <a:avLst/>
            </a:prstGeom>
            <a:solidFill>
              <a:srgbClr val="FF6600"/>
            </a:solidFill>
            <a:ln w="190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b="1" dirty="0">
                  <a:solidFill>
                    <a:schemeClr val="bg2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F709C67-38E1-F3C0-9EA5-883CEC72EEF1}"/>
              </a:ext>
            </a:extLst>
          </p:cNvPr>
          <p:cNvSpPr txBox="1"/>
          <p:nvPr/>
        </p:nvSpPr>
        <p:spPr>
          <a:xfrm>
            <a:off x="810644" y="4525950"/>
            <a:ext cx="728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Which change is most likely to get this application approved?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0D20948-3AC3-2AF5-A1B6-28E18C48EB03}"/>
              </a:ext>
            </a:extLst>
          </p:cNvPr>
          <p:cNvGrpSpPr/>
          <p:nvPr/>
        </p:nvGrpSpPr>
        <p:grpSpPr>
          <a:xfrm>
            <a:off x="3486079" y="1237753"/>
            <a:ext cx="4196158" cy="3005034"/>
            <a:chOff x="3486079" y="1237753"/>
            <a:chExt cx="4196158" cy="300503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588C167-0EA7-F06E-DF61-CD20523314EE}"/>
                </a:ext>
              </a:extLst>
            </p:cNvPr>
            <p:cNvSpPr/>
            <p:nvPr/>
          </p:nvSpPr>
          <p:spPr>
            <a:xfrm>
              <a:off x="3584165" y="1335839"/>
              <a:ext cx="4098072" cy="2906948"/>
            </a:xfrm>
            <a:prstGeom prst="rect">
              <a:avLst/>
            </a:prstGeom>
            <a:noFill/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olid Number Bullet - 1" descr="Solid Number Bullet - 1">
              <a:extLst>
                <a:ext uri="{FF2B5EF4-FFF2-40B4-BE49-F238E27FC236}">
                  <a16:creationId xmlns:a16="http://schemas.microsoft.com/office/drawing/2014/main" id="{A3B6D2B6-B86A-DE84-6C45-95E871104CDF}"/>
                </a:ext>
              </a:extLst>
            </p:cNvPr>
            <p:cNvSpPr/>
            <p:nvPr/>
          </p:nvSpPr>
          <p:spPr>
            <a:xfrm>
              <a:off x="3486079" y="1237753"/>
              <a:ext cx="196171" cy="196171"/>
            </a:xfrm>
            <a:prstGeom prst="ellipse">
              <a:avLst/>
            </a:prstGeom>
            <a:solidFill>
              <a:srgbClr val="FF6600"/>
            </a:solidFill>
            <a:ln w="190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b="1" dirty="0">
                  <a:solidFill>
                    <a:schemeClr val="bg2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A5048C-C570-4E2C-ED03-99B9C167A56E}"/>
              </a:ext>
            </a:extLst>
          </p:cNvPr>
          <p:cNvGrpSpPr/>
          <p:nvPr/>
        </p:nvGrpSpPr>
        <p:grpSpPr>
          <a:xfrm>
            <a:off x="8415566" y="1237753"/>
            <a:ext cx="2965790" cy="646331"/>
            <a:chOff x="8415566" y="1237753"/>
            <a:chExt cx="2965790" cy="646331"/>
          </a:xfrm>
        </p:grpSpPr>
        <p:sp>
          <p:nvSpPr>
            <p:cNvPr id="17" name="Solid Number Bullet - 1" descr="Solid Number Bullet - 1">
              <a:extLst>
                <a:ext uri="{FF2B5EF4-FFF2-40B4-BE49-F238E27FC236}">
                  <a16:creationId xmlns:a16="http://schemas.microsoft.com/office/drawing/2014/main" id="{91EB8A93-4AFF-C2CF-BE39-8012942C4509}"/>
                </a:ext>
              </a:extLst>
            </p:cNvPr>
            <p:cNvSpPr/>
            <p:nvPr/>
          </p:nvSpPr>
          <p:spPr>
            <a:xfrm>
              <a:off x="8415566" y="1328369"/>
              <a:ext cx="196171" cy="196171"/>
            </a:xfrm>
            <a:prstGeom prst="ellipse">
              <a:avLst/>
            </a:prstGeom>
            <a:solidFill>
              <a:srgbClr val="FF6600"/>
            </a:solidFill>
            <a:ln w="190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b="1" dirty="0">
                  <a:solidFill>
                    <a:schemeClr val="bg2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22766B0-1493-1322-1CAF-1FEB6F096744}"/>
                </a:ext>
              </a:extLst>
            </p:cNvPr>
            <p:cNvSpPr txBox="1"/>
            <p:nvPr/>
          </p:nvSpPr>
          <p:spPr>
            <a:xfrm>
              <a:off x="8611737" y="1237753"/>
              <a:ext cx="27696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6600"/>
                  </a:solidFill>
                </a:rPr>
                <a:t>Application status</a:t>
              </a:r>
            </a:p>
            <a:p>
              <a:r>
                <a:rPr lang="en-US" dirty="0">
                  <a:solidFill>
                    <a:srgbClr val="FF6600"/>
                  </a:solidFill>
                </a:rPr>
                <a:t>(always rejected)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CA3B41D-C7A4-54E6-9007-A303428D19A2}"/>
              </a:ext>
            </a:extLst>
          </p:cNvPr>
          <p:cNvGrpSpPr/>
          <p:nvPr/>
        </p:nvGrpSpPr>
        <p:grpSpPr>
          <a:xfrm>
            <a:off x="8415566" y="1884384"/>
            <a:ext cx="2965790" cy="369332"/>
            <a:chOff x="8415566" y="1912474"/>
            <a:chExt cx="2965790" cy="369332"/>
          </a:xfrm>
        </p:grpSpPr>
        <p:sp>
          <p:nvSpPr>
            <p:cNvPr id="19" name="Solid Number Bullet - 1" descr="Solid Number Bullet - 1">
              <a:extLst>
                <a:ext uri="{FF2B5EF4-FFF2-40B4-BE49-F238E27FC236}">
                  <a16:creationId xmlns:a16="http://schemas.microsoft.com/office/drawing/2014/main" id="{012ABA25-FDC5-1106-1FBE-32B4B74CB731}"/>
                </a:ext>
              </a:extLst>
            </p:cNvPr>
            <p:cNvSpPr/>
            <p:nvPr/>
          </p:nvSpPr>
          <p:spPr>
            <a:xfrm>
              <a:off x="8415566" y="2003090"/>
              <a:ext cx="196171" cy="196171"/>
            </a:xfrm>
            <a:prstGeom prst="ellipse">
              <a:avLst/>
            </a:prstGeom>
            <a:solidFill>
              <a:srgbClr val="FF6600"/>
            </a:solidFill>
            <a:ln w="190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b="1" dirty="0">
                  <a:solidFill>
                    <a:schemeClr val="bg2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60429B-4473-0D75-6788-B58A598949C6}"/>
                </a:ext>
              </a:extLst>
            </p:cNvPr>
            <p:cNvSpPr txBox="1"/>
            <p:nvPr/>
          </p:nvSpPr>
          <p:spPr>
            <a:xfrm>
              <a:off x="8611737" y="1912474"/>
              <a:ext cx="2769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6600"/>
                  </a:solidFill>
                </a:rPr>
                <a:t>Application values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4561049-FD49-2522-8F72-3B82C0C54B4D}"/>
              </a:ext>
            </a:extLst>
          </p:cNvPr>
          <p:cNvGrpSpPr/>
          <p:nvPr/>
        </p:nvGrpSpPr>
        <p:grpSpPr>
          <a:xfrm>
            <a:off x="8415566" y="2289877"/>
            <a:ext cx="3615069" cy="646331"/>
            <a:chOff x="8415566" y="2289877"/>
            <a:chExt cx="3615069" cy="646331"/>
          </a:xfrm>
        </p:grpSpPr>
        <p:sp>
          <p:nvSpPr>
            <p:cNvPr id="21" name="Solid Number Bullet - 1" descr="Solid Number Bullet - 1">
              <a:extLst>
                <a:ext uri="{FF2B5EF4-FFF2-40B4-BE49-F238E27FC236}">
                  <a16:creationId xmlns:a16="http://schemas.microsoft.com/office/drawing/2014/main" id="{6FBD75F1-832B-21AB-98C5-314FD10423AD}"/>
                </a:ext>
              </a:extLst>
            </p:cNvPr>
            <p:cNvSpPr/>
            <p:nvPr/>
          </p:nvSpPr>
          <p:spPr>
            <a:xfrm>
              <a:off x="8415566" y="2380493"/>
              <a:ext cx="196171" cy="196171"/>
            </a:xfrm>
            <a:prstGeom prst="ellipse">
              <a:avLst/>
            </a:prstGeom>
            <a:solidFill>
              <a:srgbClr val="FF6600"/>
            </a:solidFill>
            <a:ln w="190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b="1" dirty="0">
                  <a:solidFill>
                    <a:schemeClr val="bg2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7EF45E-B821-D0F0-CE04-2AFE4939C001}"/>
                </a:ext>
              </a:extLst>
            </p:cNvPr>
            <p:cNvSpPr txBox="1"/>
            <p:nvPr/>
          </p:nvSpPr>
          <p:spPr>
            <a:xfrm>
              <a:off x="8611737" y="2289877"/>
              <a:ext cx="34188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6600"/>
                  </a:solidFill>
                </a:rPr>
                <a:t>Explanation area, changes between independent variables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172C433-3796-EF93-8FF8-CCDD696B3F15}"/>
              </a:ext>
            </a:extLst>
          </p:cNvPr>
          <p:cNvSpPr txBox="1"/>
          <p:nvPr/>
        </p:nvSpPr>
        <p:spPr>
          <a:xfrm>
            <a:off x="1033955" y="4848467"/>
            <a:ext cx="504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AA2057-8324-3CDB-7808-56FC10A287D1}"/>
              </a:ext>
            </a:extLst>
          </p:cNvPr>
          <p:cNvSpPr txBox="1"/>
          <p:nvPr/>
        </p:nvSpPr>
        <p:spPr>
          <a:xfrm>
            <a:off x="1428928" y="4848467"/>
            <a:ext cx="4277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Decreasing Loan Amount to $30,000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0737A5-627F-5B6A-7C9F-E96A5ED7855C}"/>
              </a:ext>
            </a:extLst>
          </p:cNvPr>
          <p:cNvSpPr txBox="1"/>
          <p:nvPr/>
        </p:nvSpPr>
        <p:spPr>
          <a:xfrm>
            <a:off x="1034839" y="5122861"/>
            <a:ext cx="504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(b)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14A5A5E-BE68-D9D1-7DE5-5AF9939080EF}"/>
              </a:ext>
            </a:extLst>
          </p:cNvPr>
          <p:cNvSpPr txBox="1"/>
          <p:nvPr/>
        </p:nvSpPr>
        <p:spPr>
          <a:xfrm>
            <a:off x="1429811" y="5122861"/>
            <a:ext cx="4980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Increasing Applicant Income to $2,000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370BEE-FAD6-6176-8EBE-C64B45EE4051}"/>
              </a:ext>
            </a:extLst>
          </p:cNvPr>
          <p:cNvSpPr txBox="1"/>
          <p:nvPr/>
        </p:nvSpPr>
        <p:spPr>
          <a:xfrm>
            <a:off x="1031802" y="5377257"/>
            <a:ext cx="504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(c)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CE7BF7-E4C7-D786-9610-4B8688B54239}"/>
              </a:ext>
            </a:extLst>
          </p:cNvPr>
          <p:cNvSpPr txBox="1"/>
          <p:nvPr/>
        </p:nvSpPr>
        <p:spPr>
          <a:xfrm>
            <a:off x="1426774" y="5377257"/>
            <a:ext cx="498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Neither would increase the chance of approval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F506E46-F10A-6222-EFD0-31ECCAE27A0F}"/>
              </a:ext>
            </a:extLst>
          </p:cNvPr>
          <p:cNvSpPr/>
          <p:nvPr/>
        </p:nvSpPr>
        <p:spPr>
          <a:xfrm>
            <a:off x="712084" y="4556312"/>
            <a:ext cx="7379173" cy="1232168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olid Number Bullet - 1" descr="Solid Number Bullet - 1">
            <a:extLst>
              <a:ext uri="{FF2B5EF4-FFF2-40B4-BE49-F238E27FC236}">
                <a16:creationId xmlns:a16="http://schemas.microsoft.com/office/drawing/2014/main" id="{12C9F38F-0E8C-713B-1918-179FAFBCEB27}"/>
              </a:ext>
            </a:extLst>
          </p:cNvPr>
          <p:cNvSpPr/>
          <p:nvPr/>
        </p:nvSpPr>
        <p:spPr>
          <a:xfrm>
            <a:off x="614473" y="4501407"/>
            <a:ext cx="196171" cy="196171"/>
          </a:xfrm>
          <a:prstGeom prst="ellipse">
            <a:avLst/>
          </a:prstGeom>
          <a:solidFill>
            <a:srgbClr val="FF6600"/>
          </a:solidFill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FA55428-EED3-12B3-56AB-8FD6B6B3C0A0}"/>
              </a:ext>
            </a:extLst>
          </p:cNvPr>
          <p:cNvGrpSpPr/>
          <p:nvPr/>
        </p:nvGrpSpPr>
        <p:grpSpPr>
          <a:xfrm>
            <a:off x="8415566" y="2941231"/>
            <a:ext cx="3615069" cy="369332"/>
            <a:chOff x="8415566" y="2289877"/>
            <a:chExt cx="3615069" cy="369332"/>
          </a:xfrm>
        </p:grpSpPr>
        <p:sp>
          <p:nvSpPr>
            <p:cNvPr id="41" name="Solid Number Bullet - 1" descr="Solid Number Bullet - 1">
              <a:extLst>
                <a:ext uri="{FF2B5EF4-FFF2-40B4-BE49-F238E27FC236}">
                  <a16:creationId xmlns:a16="http://schemas.microsoft.com/office/drawing/2014/main" id="{F5676CAD-B909-9A90-3992-6C21767FB128}"/>
                </a:ext>
              </a:extLst>
            </p:cNvPr>
            <p:cNvSpPr/>
            <p:nvPr/>
          </p:nvSpPr>
          <p:spPr>
            <a:xfrm>
              <a:off x="8415566" y="2380493"/>
              <a:ext cx="196171" cy="196171"/>
            </a:xfrm>
            <a:prstGeom prst="ellipse">
              <a:avLst/>
            </a:prstGeom>
            <a:solidFill>
              <a:srgbClr val="FF6600"/>
            </a:solidFill>
            <a:ln w="190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b="1" dirty="0">
                  <a:solidFill>
                    <a:schemeClr val="bg2"/>
                  </a:solidFill>
                  <a:latin typeface="Arial" charset="0"/>
                  <a:ea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C9664C1-FCBD-7780-A256-0B5A35F79A83}"/>
                </a:ext>
              </a:extLst>
            </p:cNvPr>
            <p:cNvSpPr txBox="1"/>
            <p:nvPr/>
          </p:nvSpPr>
          <p:spPr>
            <a:xfrm>
              <a:off x="8611737" y="2289877"/>
              <a:ext cx="34188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6600"/>
                  </a:solidFill>
                </a:rPr>
                <a:t>Response area</a:t>
              </a:r>
            </a:p>
          </p:txBody>
        </p:sp>
      </p:grpSp>
      <p:pic>
        <p:nvPicPr>
          <p:cNvPr id="5" name="Picture 4" descr="A graph of a graph of a loan&#10;&#10;Description automatically generated with medium confidence">
            <a:extLst>
              <a:ext uri="{FF2B5EF4-FFF2-40B4-BE49-F238E27FC236}">
                <a16:creationId xmlns:a16="http://schemas.microsoft.com/office/drawing/2014/main" id="{54517BC2-31E3-B05F-5BF1-BF25938482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9" t="3653" r="694" b="5799"/>
          <a:stretch/>
        </p:blipFill>
        <p:spPr>
          <a:xfrm>
            <a:off x="3598601" y="1504256"/>
            <a:ext cx="4069197" cy="256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/>
      <p:bldP spid="26" grpId="0"/>
      <p:bldP spid="27" grpId="0"/>
      <p:bldP spid="28" grpId="0"/>
      <p:bldP spid="29" grpId="0"/>
      <p:bldP spid="30" grpId="0"/>
      <p:bldP spid="31" grpId="0"/>
      <p:bldP spid="34" grpId="0" animBg="1"/>
      <p:bldP spid="3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BCA1F-26C8-4D41-DCC4-AA4C40790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39" y="-315718"/>
            <a:ext cx="7280613" cy="1089529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Methods: Explanation User Interface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8F45E2-2348-B882-F27D-56738C8DF1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FEAA43-0C92-531F-B3DB-EE4C7D2F6C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3119" y="1111411"/>
            <a:ext cx="7379173" cy="339945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D946598-A8B3-7770-5DA2-2C0A3AFF93D0}"/>
              </a:ext>
            </a:extLst>
          </p:cNvPr>
          <p:cNvSpPr/>
          <p:nvPr/>
        </p:nvSpPr>
        <p:spPr>
          <a:xfrm>
            <a:off x="3584164" y="1335838"/>
            <a:ext cx="4098072" cy="290694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07AA548-EC1E-A33A-B586-E55489999627}"/>
              </a:ext>
            </a:extLst>
          </p:cNvPr>
          <p:cNvGrpSpPr/>
          <p:nvPr/>
        </p:nvGrpSpPr>
        <p:grpSpPr>
          <a:xfrm>
            <a:off x="810644" y="1237753"/>
            <a:ext cx="2371297" cy="1325147"/>
            <a:chOff x="810644" y="1237753"/>
            <a:chExt cx="2371297" cy="132514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B488908-1BB2-7CDF-1DD4-89100C1B3853}"/>
                </a:ext>
              </a:extLst>
            </p:cNvPr>
            <p:cNvSpPr/>
            <p:nvPr/>
          </p:nvSpPr>
          <p:spPr>
            <a:xfrm>
              <a:off x="908730" y="1335839"/>
              <a:ext cx="2273211" cy="1227061"/>
            </a:xfrm>
            <a:prstGeom prst="rect">
              <a:avLst/>
            </a:prstGeom>
            <a:noFill/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olid Number Bullet - 1" descr="Solid Number Bullet - 1">
              <a:extLst>
                <a:ext uri="{FF2B5EF4-FFF2-40B4-BE49-F238E27FC236}">
                  <a16:creationId xmlns:a16="http://schemas.microsoft.com/office/drawing/2014/main" id="{915A6AE7-83FB-067D-C534-1489E1DEFECF}"/>
                </a:ext>
              </a:extLst>
            </p:cNvPr>
            <p:cNvSpPr/>
            <p:nvPr/>
          </p:nvSpPr>
          <p:spPr>
            <a:xfrm>
              <a:off x="810644" y="1237753"/>
              <a:ext cx="196171" cy="196171"/>
            </a:xfrm>
            <a:prstGeom prst="ellipse">
              <a:avLst/>
            </a:prstGeom>
            <a:solidFill>
              <a:srgbClr val="FF6600"/>
            </a:solidFill>
            <a:ln w="190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b="1" dirty="0">
                  <a:solidFill>
                    <a:schemeClr val="bg2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590C531-BCB2-66FB-B4E5-652190D755E4}"/>
              </a:ext>
            </a:extLst>
          </p:cNvPr>
          <p:cNvGrpSpPr/>
          <p:nvPr/>
        </p:nvGrpSpPr>
        <p:grpSpPr>
          <a:xfrm>
            <a:off x="810644" y="2610095"/>
            <a:ext cx="2371297" cy="1483243"/>
            <a:chOff x="810644" y="2610095"/>
            <a:chExt cx="2371297" cy="14832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5702430-9BEF-C98F-BEF3-7EC3C0F26A74}"/>
                </a:ext>
              </a:extLst>
            </p:cNvPr>
            <p:cNvSpPr/>
            <p:nvPr/>
          </p:nvSpPr>
          <p:spPr>
            <a:xfrm>
              <a:off x="908730" y="2708180"/>
              <a:ext cx="2273211" cy="1385158"/>
            </a:xfrm>
            <a:prstGeom prst="rect">
              <a:avLst/>
            </a:prstGeom>
            <a:noFill/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olid Number Bullet - 1" descr="Solid Number Bullet - 1">
              <a:extLst>
                <a:ext uri="{FF2B5EF4-FFF2-40B4-BE49-F238E27FC236}">
                  <a16:creationId xmlns:a16="http://schemas.microsoft.com/office/drawing/2014/main" id="{AB8D31F3-5F21-3046-7D27-02AB325C5076}"/>
                </a:ext>
              </a:extLst>
            </p:cNvPr>
            <p:cNvSpPr/>
            <p:nvPr/>
          </p:nvSpPr>
          <p:spPr>
            <a:xfrm>
              <a:off x="810644" y="2610095"/>
              <a:ext cx="196171" cy="196171"/>
            </a:xfrm>
            <a:prstGeom prst="ellipse">
              <a:avLst/>
            </a:prstGeom>
            <a:solidFill>
              <a:srgbClr val="FF6600"/>
            </a:solidFill>
            <a:ln w="190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b="1" dirty="0">
                  <a:solidFill>
                    <a:schemeClr val="bg2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F709C67-38E1-F3C0-9EA5-883CEC72EEF1}"/>
              </a:ext>
            </a:extLst>
          </p:cNvPr>
          <p:cNvSpPr txBox="1"/>
          <p:nvPr/>
        </p:nvSpPr>
        <p:spPr>
          <a:xfrm>
            <a:off x="810644" y="4525950"/>
            <a:ext cx="728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Which change is most likely to get this application approved?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0D20948-3AC3-2AF5-A1B6-28E18C48EB03}"/>
              </a:ext>
            </a:extLst>
          </p:cNvPr>
          <p:cNvGrpSpPr/>
          <p:nvPr/>
        </p:nvGrpSpPr>
        <p:grpSpPr>
          <a:xfrm>
            <a:off x="3486079" y="1237753"/>
            <a:ext cx="4196158" cy="3005034"/>
            <a:chOff x="3486079" y="1237753"/>
            <a:chExt cx="4196158" cy="300503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588C167-0EA7-F06E-DF61-CD20523314EE}"/>
                </a:ext>
              </a:extLst>
            </p:cNvPr>
            <p:cNvSpPr/>
            <p:nvPr/>
          </p:nvSpPr>
          <p:spPr>
            <a:xfrm>
              <a:off x="3584165" y="1335839"/>
              <a:ext cx="4098072" cy="2906948"/>
            </a:xfrm>
            <a:prstGeom prst="rect">
              <a:avLst/>
            </a:prstGeom>
            <a:noFill/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olid Number Bullet - 1" descr="Solid Number Bullet - 1">
              <a:extLst>
                <a:ext uri="{FF2B5EF4-FFF2-40B4-BE49-F238E27FC236}">
                  <a16:creationId xmlns:a16="http://schemas.microsoft.com/office/drawing/2014/main" id="{A3B6D2B6-B86A-DE84-6C45-95E871104CDF}"/>
                </a:ext>
              </a:extLst>
            </p:cNvPr>
            <p:cNvSpPr/>
            <p:nvPr/>
          </p:nvSpPr>
          <p:spPr>
            <a:xfrm>
              <a:off x="3486079" y="1237753"/>
              <a:ext cx="196171" cy="196171"/>
            </a:xfrm>
            <a:prstGeom prst="ellipse">
              <a:avLst/>
            </a:prstGeom>
            <a:solidFill>
              <a:srgbClr val="FF6600"/>
            </a:solidFill>
            <a:ln w="190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b="1" dirty="0">
                  <a:solidFill>
                    <a:schemeClr val="bg2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A5048C-C570-4E2C-ED03-99B9C167A56E}"/>
              </a:ext>
            </a:extLst>
          </p:cNvPr>
          <p:cNvGrpSpPr/>
          <p:nvPr/>
        </p:nvGrpSpPr>
        <p:grpSpPr>
          <a:xfrm>
            <a:off x="8415566" y="1237753"/>
            <a:ext cx="2965790" cy="646331"/>
            <a:chOff x="8415566" y="1237753"/>
            <a:chExt cx="2965790" cy="646331"/>
          </a:xfrm>
        </p:grpSpPr>
        <p:sp>
          <p:nvSpPr>
            <p:cNvPr id="17" name="Solid Number Bullet - 1" descr="Solid Number Bullet - 1">
              <a:extLst>
                <a:ext uri="{FF2B5EF4-FFF2-40B4-BE49-F238E27FC236}">
                  <a16:creationId xmlns:a16="http://schemas.microsoft.com/office/drawing/2014/main" id="{91EB8A93-4AFF-C2CF-BE39-8012942C4509}"/>
                </a:ext>
              </a:extLst>
            </p:cNvPr>
            <p:cNvSpPr/>
            <p:nvPr/>
          </p:nvSpPr>
          <p:spPr>
            <a:xfrm>
              <a:off x="8415566" y="1328369"/>
              <a:ext cx="196171" cy="196171"/>
            </a:xfrm>
            <a:prstGeom prst="ellipse">
              <a:avLst/>
            </a:prstGeom>
            <a:solidFill>
              <a:srgbClr val="FF6600"/>
            </a:solidFill>
            <a:ln w="190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b="1" dirty="0">
                  <a:solidFill>
                    <a:schemeClr val="bg2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22766B0-1493-1322-1CAF-1FEB6F096744}"/>
                </a:ext>
              </a:extLst>
            </p:cNvPr>
            <p:cNvSpPr txBox="1"/>
            <p:nvPr/>
          </p:nvSpPr>
          <p:spPr>
            <a:xfrm>
              <a:off x="8611737" y="1237753"/>
              <a:ext cx="27696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6600"/>
                  </a:solidFill>
                </a:rPr>
                <a:t>Application status</a:t>
              </a:r>
            </a:p>
            <a:p>
              <a:r>
                <a:rPr lang="en-US" dirty="0">
                  <a:solidFill>
                    <a:srgbClr val="FF6600"/>
                  </a:solidFill>
                </a:rPr>
                <a:t>(always rejected)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CA3B41D-C7A4-54E6-9007-A303428D19A2}"/>
              </a:ext>
            </a:extLst>
          </p:cNvPr>
          <p:cNvGrpSpPr/>
          <p:nvPr/>
        </p:nvGrpSpPr>
        <p:grpSpPr>
          <a:xfrm>
            <a:off x="8415566" y="1884384"/>
            <a:ext cx="2965790" cy="369332"/>
            <a:chOff x="8415566" y="1912474"/>
            <a:chExt cx="2965790" cy="369332"/>
          </a:xfrm>
        </p:grpSpPr>
        <p:sp>
          <p:nvSpPr>
            <p:cNvPr id="19" name="Solid Number Bullet - 1" descr="Solid Number Bullet - 1">
              <a:extLst>
                <a:ext uri="{FF2B5EF4-FFF2-40B4-BE49-F238E27FC236}">
                  <a16:creationId xmlns:a16="http://schemas.microsoft.com/office/drawing/2014/main" id="{012ABA25-FDC5-1106-1FBE-32B4B74CB731}"/>
                </a:ext>
              </a:extLst>
            </p:cNvPr>
            <p:cNvSpPr/>
            <p:nvPr/>
          </p:nvSpPr>
          <p:spPr>
            <a:xfrm>
              <a:off x="8415566" y="2003090"/>
              <a:ext cx="196171" cy="196171"/>
            </a:xfrm>
            <a:prstGeom prst="ellipse">
              <a:avLst/>
            </a:prstGeom>
            <a:solidFill>
              <a:srgbClr val="FF6600"/>
            </a:solidFill>
            <a:ln w="190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b="1" dirty="0">
                  <a:solidFill>
                    <a:schemeClr val="bg2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60429B-4473-0D75-6788-B58A598949C6}"/>
                </a:ext>
              </a:extLst>
            </p:cNvPr>
            <p:cNvSpPr txBox="1"/>
            <p:nvPr/>
          </p:nvSpPr>
          <p:spPr>
            <a:xfrm>
              <a:off x="8611737" y="1912474"/>
              <a:ext cx="2769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6600"/>
                  </a:solidFill>
                </a:rPr>
                <a:t>Application values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4561049-FD49-2522-8F72-3B82C0C54B4D}"/>
              </a:ext>
            </a:extLst>
          </p:cNvPr>
          <p:cNvGrpSpPr/>
          <p:nvPr/>
        </p:nvGrpSpPr>
        <p:grpSpPr>
          <a:xfrm>
            <a:off x="8415566" y="2289877"/>
            <a:ext cx="3615069" cy="646331"/>
            <a:chOff x="8415566" y="2289877"/>
            <a:chExt cx="3615069" cy="646331"/>
          </a:xfrm>
        </p:grpSpPr>
        <p:sp>
          <p:nvSpPr>
            <p:cNvPr id="21" name="Solid Number Bullet - 1" descr="Solid Number Bullet - 1">
              <a:extLst>
                <a:ext uri="{FF2B5EF4-FFF2-40B4-BE49-F238E27FC236}">
                  <a16:creationId xmlns:a16="http://schemas.microsoft.com/office/drawing/2014/main" id="{6FBD75F1-832B-21AB-98C5-314FD10423AD}"/>
                </a:ext>
              </a:extLst>
            </p:cNvPr>
            <p:cNvSpPr/>
            <p:nvPr/>
          </p:nvSpPr>
          <p:spPr>
            <a:xfrm>
              <a:off x="8415566" y="2380493"/>
              <a:ext cx="196171" cy="196171"/>
            </a:xfrm>
            <a:prstGeom prst="ellipse">
              <a:avLst/>
            </a:prstGeom>
            <a:solidFill>
              <a:srgbClr val="FF6600"/>
            </a:solidFill>
            <a:ln w="190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b="1" dirty="0">
                  <a:solidFill>
                    <a:schemeClr val="bg2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7EF45E-B821-D0F0-CE04-2AFE4939C001}"/>
                </a:ext>
              </a:extLst>
            </p:cNvPr>
            <p:cNvSpPr txBox="1"/>
            <p:nvPr/>
          </p:nvSpPr>
          <p:spPr>
            <a:xfrm>
              <a:off x="8611737" y="2289877"/>
              <a:ext cx="34188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6600"/>
                  </a:solidFill>
                </a:rPr>
                <a:t>Explanation area, changes between independent variables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172C433-3796-EF93-8FF8-CCDD696B3F15}"/>
              </a:ext>
            </a:extLst>
          </p:cNvPr>
          <p:cNvSpPr txBox="1"/>
          <p:nvPr/>
        </p:nvSpPr>
        <p:spPr>
          <a:xfrm>
            <a:off x="1033955" y="4848467"/>
            <a:ext cx="504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AA2057-8324-3CDB-7808-56FC10A287D1}"/>
              </a:ext>
            </a:extLst>
          </p:cNvPr>
          <p:cNvSpPr txBox="1"/>
          <p:nvPr/>
        </p:nvSpPr>
        <p:spPr>
          <a:xfrm>
            <a:off x="1428928" y="4848467"/>
            <a:ext cx="4277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Decreasing Loan Amount to $30,000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0737A5-627F-5B6A-7C9F-E96A5ED7855C}"/>
              </a:ext>
            </a:extLst>
          </p:cNvPr>
          <p:cNvSpPr txBox="1"/>
          <p:nvPr/>
        </p:nvSpPr>
        <p:spPr>
          <a:xfrm>
            <a:off x="1034839" y="5122861"/>
            <a:ext cx="504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6C60C"/>
                </a:solidFill>
              </a:rPr>
              <a:t>(b)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14A5A5E-BE68-D9D1-7DE5-5AF9939080EF}"/>
              </a:ext>
            </a:extLst>
          </p:cNvPr>
          <p:cNvSpPr txBox="1"/>
          <p:nvPr/>
        </p:nvSpPr>
        <p:spPr>
          <a:xfrm>
            <a:off x="1429811" y="5122861"/>
            <a:ext cx="4980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6C60C"/>
                </a:solidFill>
              </a:rPr>
              <a:t>Increasing Applicant Income to $2,000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370BEE-FAD6-6176-8EBE-C64B45EE4051}"/>
              </a:ext>
            </a:extLst>
          </p:cNvPr>
          <p:cNvSpPr txBox="1"/>
          <p:nvPr/>
        </p:nvSpPr>
        <p:spPr>
          <a:xfrm>
            <a:off x="1031802" y="5377257"/>
            <a:ext cx="504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(c)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CE7BF7-E4C7-D786-9610-4B8688B54239}"/>
              </a:ext>
            </a:extLst>
          </p:cNvPr>
          <p:cNvSpPr txBox="1"/>
          <p:nvPr/>
        </p:nvSpPr>
        <p:spPr>
          <a:xfrm>
            <a:off x="1426774" y="5377257"/>
            <a:ext cx="498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Neither would increase the chance of approval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F506E46-F10A-6222-EFD0-31ECCAE27A0F}"/>
              </a:ext>
            </a:extLst>
          </p:cNvPr>
          <p:cNvSpPr/>
          <p:nvPr/>
        </p:nvSpPr>
        <p:spPr>
          <a:xfrm>
            <a:off x="712084" y="4556312"/>
            <a:ext cx="7379173" cy="1232168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olid Number Bullet - 1" descr="Solid Number Bullet - 1">
            <a:extLst>
              <a:ext uri="{FF2B5EF4-FFF2-40B4-BE49-F238E27FC236}">
                <a16:creationId xmlns:a16="http://schemas.microsoft.com/office/drawing/2014/main" id="{12C9F38F-0E8C-713B-1918-179FAFBCEB27}"/>
              </a:ext>
            </a:extLst>
          </p:cNvPr>
          <p:cNvSpPr/>
          <p:nvPr/>
        </p:nvSpPr>
        <p:spPr>
          <a:xfrm>
            <a:off x="614473" y="4501407"/>
            <a:ext cx="196171" cy="196171"/>
          </a:xfrm>
          <a:prstGeom prst="ellipse">
            <a:avLst/>
          </a:prstGeom>
          <a:solidFill>
            <a:srgbClr val="FF6600"/>
          </a:solidFill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FA55428-EED3-12B3-56AB-8FD6B6B3C0A0}"/>
              </a:ext>
            </a:extLst>
          </p:cNvPr>
          <p:cNvGrpSpPr/>
          <p:nvPr/>
        </p:nvGrpSpPr>
        <p:grpSpPr>
          <a:xfrm>
            <a:off x="8415566" y="2941231"/>
            <a:ext cx="3615069" cy="369332"/>
            <a:chOff x="8415566" y="2289877"/>
            <a:chExt cx="3615069" cy="369332"/>
          </a:xfrm>
        </p:grpSpPr>
        <p:sp>
          <p:nvSpPr>
            <p:cNvPr id="41" name="Solid Number Bullet - 1" descr="Solid Number Bullet - 1">
              <a:extLst>
                <a:ext uri="{FF2B5EF4-FFF2-40B4-BE49-F238E27FC236}">
                  <a16:creationId xmlns:a16="http://schemas.microsoft.com/office/drawing/2014/main" id="{F5676CAD-B909-9A90-3992-6C21767FB128}"/>
                </a:ext>
              </a:extLst>
            </p:cNvPr>
            <p:cNvSpPr/>
            <p:nvPr/>
          </p:nvSpPr>
          <p:spPr>
            <a:xfrm>
              <a:off x="8415566" y="2380493"/>
              <a:ext cx="196171" cy="196171"/>
            </a:xfrm>
            <a:prstGeom prst="ellipse">
              <a:avLst/>
            </a:prstGeom>
            <a:solidFill>
              <a:srgbClr val="FF6600"/>
            </a:solidFill>
            <a:ln w="190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b="1" dirty="0">
                  <a:solidFill>
                    <a:schemeClr val="bg2"/>
                  </a:solidFill>
                  <a:latin typeface="Arial" charset="0"/>
                  <a:ea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C9664C1-FCBD-7780-A256-0B5A35F79A83}"/>
                </a:ext>
              </a:extLst>
            </p:cNvPr>
            <p:cNvSpPr txBox="1"/>
            <p:nvPr/>
          </p:nvSpPr>
          <p:spPr>
            <a:xfrm>
              <a:off x="8611737" y="2289877"/>
              <a:ext cx="34188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6600"/>
                  </a:solidFill>
                </a:rPr>
                <a:t>Response area</a:t>
              </a:r>
            </a:p>
          </p:txBody>
        </p:sp>
      </p:grpSp>
      <p:pic>
        <p:nvPicPr>
          <p:cNvPr id="5" name="Picture 4" descr="A graph of a graph of a loan&#10;&#10;Description automatically generated with medium confidence">
            <a:extLst>
              <a:ext uri="{FF2B5EF4-FFF2-40B4-BE49-F238E27FC236}">
                <a16:creationId xmlns:a16="http://schemas.microsoft.com/office/drawing/2014/main" id="{54517BC2-31E3-B05F-5BF1-BF25938482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9" t="3653" r="694" b="5799"/>
          <a:stretch/>
        </p:blipFill>
        <p:spPr>
          <a:xfrm>
            <a:off x="3598601" y="1504256"/>
            <a:ext cx="4069197" cy="256879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CFFE760-AB1A-7F55-E5BB-F7D77F281D6F}"/>
              </a:ext>
            </a:extLst>
          </p:cNvPr>
          <p:cNvSpPr txBox="1"/>
          <p:nvPr/>
        </p:nvSpPr>
        <p:spPr>
          <a:xfrm>
            <a:off x="763957" y="5060639"/>
            <a:ext cx="4380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6C60C"/>
                </a:solidFill>
              </a:rPr>
              <a:t>✔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1A43247-E713-0E58-78A6-F0BA4E194FF6}"/>
              </a:ext>
            </a:extLst>
          </p:cNvPr>
          <p:cNvSpPr txBox="1"/>
          <p:nvPr/>
        </p:nvSpPr>
        <p:spPr>
          <a:xfrm>
            <a:off x="1173957" y="6011154"/>
            <a:ext cx="3377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score responses 0/1 and sum</a:t>
            </a:r>
            <a:endParaRPr lang="en-US" dirty="0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976A38E-3584-7EAB-29DA-1491774C0706}"/>
              </a:ext>
            </a:extLst>
          </p:cNvPr>
          <p:cNvCxnSpPr>
            <a:cxnSpLocks/>
            <a:endCxn id="32" idx="2"/>
          </p:cNvCxnSpPr>
          <p:nvPr/>
        </p:nvCxnSpPr>
        <p:spPr>
          <a:xfrm flipH="1" flipV="1">
            <a:off x="982997" y="5583859"/>
            <a:ext cx="219039" cy="612403"/>
          </a:xfrm>
          <a:prstGeom prst="straightConnector1">
            <a:avLst/>
          </a:prstGeom>
          <a:ln w="28575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434D7-C51F-4EED-341D-3C6DB8830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5566" y="4555287"/>
            <a:ext cx="3405322" cy="124967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Objective Understanding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Subjective Understanding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Response Confidence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DBEB81-C189-8576-B8EC-52366B0260E3}"/>
              </a:ext>
            </a:extLst>
          </p:cNvPr>
          <p:cNvSpPr txBox="1"/>
          <p:nvPr/>
        </p:nvSpPr>
        <p:spPr>
          <a:xfrm>
            <a:off x="8464883" y="4222724"/>
            <a:ext cx="27336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Main Metrics</a:t>
            </a:r>
          </a:p>
        </p:txBody>
      </p:sp>
    </p:spTree>
    <p:extLst>
      <p:ext uri="{BB962C8B-B14F-4D97-AF65-F5344CB8AC3E}">
        <p14:creationId xmlns:p14="http://schemas.microsoft.com/office/powerpoint/2010/main" val="8725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3" grpId="0" uiExpand="1" build="p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BCA1F-26C8-4D41-DCC4-AA4C40790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Metric: Objective Understanding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8F45E2-2348-B882-F27D-56738C8DF1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41E20D-FF9F-CF76-21EE-194C4960DC70}"/>
              </a:ext>
            </a:extLst>
          </p:cNvPr>
          <p:cNvSpPr txBox="1"/>
          <p:nvPr/>
        </p:nvSpPr>
        <p:spPr>
          <a:xfrm>
            <a:off x="121022" y="2000013"/>
            <a:ext cx="376473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6600"/>
                </a:solidFill>
              </a:rPr>
              <a:t>Task 1: Feature Alteration</a:t>
            </a:r>
          </a:p>
          <a:p>
            <a:pPr algn="ctr"/>
            <a:r>
              <a:rPr lang="en-US" sz="1600" dirty="0"/>
              <a:t>Correctly interpret proposed alterations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D28D58-4B08-6274-4A7B-D658E48BF5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344268" y="2605411"/>
            <a:ext cx="3578976" cy="370824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75EDC9-98A5-F184-A11B-C82421DC0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9412" y="2653840"/>
            <a:ext cx="3978733" cy="249251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4CCD429-55BC-4858-E6D0-FFE941BE49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022" y="2653840"/>
            <a:ext cx="3764733" cy="144497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12942F3-F53E-CA90-CF81-95D5CE21C438}"/>
              </a:ext>
            </a:extLst>
          </p:cNvPr>
          <p:cNvSpPr txBox="1"/>
          <p:nvPr/>
        </p:nvSpPr>
        <p:spPr>
          <a:xfrm>
            <a:off x="4079411" y="2000013"/>
            <a:ext cx="397873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6600"/>
                </a:solidFill>
              </a:rPr>
              <a:t>Task 2: Instance Prediction</a:t>
            </a:r>
          </a:p>
          <a:p>
            <a:pPr algn="ctr"/>
            <a:r>
              <a:rPr lang="en-US" sz="1600" dirty="0"/>
              <a:t>Check instance’s fitness to an explanation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9A29A7-28F0-C340-DEB8-79D242D59A09}"/>
              </a:ext>
            </a:extLst>
          </p:cNvPr>
          <p:cNvSpPr txBox="1"/>
          <p:nvPr/>
        </p:nvSpPr>
        <p:spPr>
          <a:xfrm>
            <a:off x="8144390" y="2000012"/>
            <a:ext cx="39787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6600"/>
                </a:solidFill>
              </a:rPr>
              <a:t>Task 3: Feature Sensitivity</a:t>
            </a:r>
          </a:p>
          <a:p>
            <a:pPr algn="ctr"/>
            <a:r>
              <a:rPr lang="en-US" sz="1600" dirty="0"/>
              <a:t>Recognize marginal counterfactual values</a:t>
            </a:r>
          </a:p>
        </p:txBody>
      </p:sp>
    </p:spTree>
    <p:extLst>
      <p:ext uri="{BB962C8B-B14F-4D97-AF65-F5344CB8AC3E}">
        <p14:creationId xmlns:p14="http://schemas.microsoft.com/office/powerpoint/2010/main" val="154182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892E8-D885-59FC-68AB-B704AE772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182880"/>
            <a:ext cx="8801548" cy="590931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Metric: S</a:t>
            </a:r>
            <a:r>
              <a:rPr lang="en-US" dirty="0"/>
              <a:t>ubjective Understanding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6C4A45-6023-FD47-3C36-F55A2BCC35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618DF30-B223-61C8-608D-82B23844A8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955807"/>
              </p:ext>
            </p:extLst>
          </p:nvPr>
        </p:nvGraphicFramePr>
        <p:xfrm>
          <a:off x="479112" y="1897370"/>
          <a:ext cx="9782486" cy="2127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25442">
                  <a:extLst>
                    <a:ext uri="{9D8B030D-6E8A-4147-A177-3AD203B41FA5}">
                      <a16:colId xmlns:a16="http://schemas.microsoft.com/office/drawing/2014/main" val="3117981014"/>
                    </a:ext>
                  </a:extLst>
                </a:gridCol>
                <a:gridCol w="863908">
                  <a:extLst>
                    <a:ext uri="{9D8B030D-6E8A-4147-A177-3AD203B41FA5}">
                      <a16:colId xmlns:a16="http://schemas.microsoft.com/office/drawing/2014/main" val="3541126576"/>
                    </a:ext>
                  </a:extLst>
                </a:gridCol>
                <a:gridCol w="755920">
                  <a:extLst>
                    <a:ext uri="{9D8B030D-6E8A-4147-A177-3AD203B41FA5}">
                      <a16:colId xmlns:a16="http://schemas.microsoft.com/office/drawing/2014/main" val="4156811059"/>
                    </a:ext>
                  </a:extLst>
                </a:gridCol>
                <a:gridCol w="890905">
                  <a:extLst>
                    <a:ext uri="{9D8B030D-6E8A-4147-A177-3AD203B41FA5}">
                      <a16:colId xmlns:a16="http://schemas.microsoft.com/office/drawing/2014/main" val="2509859746"/>
                    </a:ext>
                  </a:extLst>
                </a:gridCol>
                <a:gridCol w="863908">
                  <a:extLst>
                    <a:ext uri="{9D8B030D-6E8A-4147-A177-3AD203B41FA5}">
                      <a16:colId xmlns:a16="http://schemas.microsoft.com/office/drawing/2014/main" val="2223538451"/>
                    </a:ext>
                  </a:extLst>
                </a:gridCol>
                <a:gridCol w="584441">
                  <a:extLst>
                    <a:ext uri="{9D8B030D-6E8A-4147-A177-3AD203B41FA5}">
                      <a16:colId xmlns:a16="http://schemas.microsoft.com/office/drawing/2014/main" val="2878168776"/>
                    </a:ext>
                  </a:extLst>
                </a:gridCol>
                <a:gridCol w="797962">
                  <a:extLst>
                    <a:ext uri="{9D8B030D-6E8A-4147-A177-3AD203B41FA5}">
                      <a16:colId xmlns:a16="http://schemas.microsoft.com/office/drawing/2014/main" val="3890424644"/>
                    </a:ext>
                  </a:extLst>
                </a:gridCol>
              </a:tblGrid>
              <a:tr h="2353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Strongly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Disagree</a:t>
                      </a:r>
                      <a:endParaRPr lang="en-US" sz="12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Disagree</a:t>
                      </a:r>
                      <a:endParaRPr lang="en-US" sz="12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Somewhat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Disagree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Somewhat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Agree</a:t>
                      </a:r>
                      <a:endParaRPr lang="en-US" sz="12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Agree</a:t>
                      </a:r>
                      <a:endParaRPr lang="en-US" sz="12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Strongly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Agree</a:t>
                      </a:r>
                      <a:endParaRPr lang="en-US" sz="12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831054"/>
                  </a:ext>
                </a:extLst>
              </a:tr>
              <a:tr h="1135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Explanations of the algorithm are easy to understand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0493946"/>
                  </a:ext>
                </a:extLst>
              </a:tr>
              <a:tr h="1135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Given an explanation I can reliably predict how the algorithm will behave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2650319"/>
                  </a:ext>
                </a:extLst>
              </a:tr>
              <a:tr h="2353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Explanations of the algorithm help me understand how the approval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decision is made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41352"/>
                  </a:ext>
                </a:extLst>
              </a:tr>
              <a:tr h="2353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Explanations of the algorithm help me increase the likelihood of getting my application approved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0532891"/>
                  </a:ext>
                </a:extLst>
              </a:tr>
              <a:tr h="1135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understand the criteria for loan approval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147507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6754C0F-C1DF-4905-738D-3C32F44B37B3}"/>
              </a:ext>
            </a:extLst>
          </p:cNvPr>
          <p:cNvSpPr txBox="1"/>
          <p:nvPr/>
        </p:nvSpPr>
        <p:spPr>
          <a:xfrm>
            <a:off x="397255" y="1546386"/>
            <a:ext cx="7485530" cy="368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Please indicate how much you agree with the following statements</a:t>
            </a:r>
          </a:p>
        </p:txBody>
      </p:sp>
    </p:spTree>
    <p:extLst>
      <p:ext uri="{BB962C8B-B14F-4D97-AF65-F5344CB8AC3E}">
        <p14:creationId xmlns:p14="http://schemas.microsoft.com/office/powerpoint/2010/main" val="359866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8264959-9983-4E82-BBC6-43A09C5AD1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104"/>
          <a:stretch/>
        </p:blipFill>
        <p:spPr>
          <a:xfrm>
            <a:off x="4382733" y="1679411"/>
            <a:ext cx="3429000" cy="29796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E55056-E7CF-4E1A-A8EE-E346695295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511" r="33156" b="13466"/>
          <a:stretch/>
        </p:blipFill>
        <p:spPr>
          <a:xfrm>
            <a:off x="3297491" y="2629126"/>
            <a:ext cx="781960" cy="2029968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225E37F6-562C-4022-B67E-D33C3A6F561A}"/>
              </a:ext>
            </a:extLst>
          </p:cNvPr>
          <p:cNvSpPr/>
          <p:nvPr/>
        </p:nvSpPr>
        <p:spPr>
          <a:xfrm>
            <a:off x="7949579" y="1554168"/>
            <a:ext cx="2230477" cy="978602"/>
          </a:xfrm>
          <a:prstGeom prst="wedgeRoundRectCallout">
            <a:avLst>
              <a:gd name="adj1" fmla="val -44712"/>
              <a:gd name="adj2" fmla="val 84289"/>
              <a:gd name="adj3" fmla="val 16667"/>
            </a:avLst>
          </a:prstGeom>
          <a:noFill/>
          <a:ln w="381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81A7244-41B1-4315-B992-04613E078D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686" r="12606" b="13716"/>
          <a:stretch/>
        </p:blipFill>
        <p:spPr>
          <a:xfrm>
            <a:off x="2130182" y="1615038"/>
            <a:ext cx="694308" cy="791287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EEB81B2-F634-4777-9D48-ECF8D21EA151}"/>
              </a:ext>
            </a:extLst>
          </p:cNvPr>
          <p:cNvCxnSpPr>
            <a:cxnSpLocks/>
          </p:cNvCxnSpPr>
          <p:nvPr/>
        </p:nvCxnSpPr>
        <p:spPr>
          <a:xfrm>
            <a:off x="2130182" y="1698481"/>
            <a:ext cx="720025" cy="7200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AB39E84-92A9-41F7-9775-31A5E4045855}"/>
              </a:ext>
            </a:extLst>
          </p:cNvPr>
          <p:cNvCxnSpPr>
            <a:cxnSpLocks/>
          </p:cNvCxnSpPr>
          <p:nvPr/>
        </p:nvCxnSpPr>
        <p:spPr>
          <a:xfrm flipH="1">
            <a:off x="2130182" y="1698481"/>
            <a:ext cx="720025" cy="7200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3E6EC3A5-6BB8-44E1-B070-5BFA7AB8AED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548" t="29426" r="5093" b="45918"/>
          <a:stretch/>
        </p:blipFill>
        <p:spPr>
          <a:xfrm>
            <a:off x="8140529" y="1756403"/>
            <a:ext cx="1934939" cy="546120"/>
          </a:xfrm>
          <a:prstGeom prst="rect">
            <a:avLst/>
          </a:prstGeom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0E163563-5BAE-4F68-8632-46E3B0306845}"/>
              </a:ext>
            </a:extLst>
          </p:cNvPr>
          <p:cNvSpPr/>
          <p:nvPr/>
        </p:nvSpPr>
        <p:spPr>
          <a:xfrm>
            <a:off x="2011944" y="1557069"/>
            <a:ext cx="1676527" cy="944880"/>
          </a:xfrm>
          <a:prstGeom prst="wedgeRoundRectCallout">
            <a:avLst>
              <a:gd name="adj1" fmla="val 31401"/>
              <a:gd name="adj2" fmla="val 81410"/>
              <a:gd name="adj3" fmla="val 16667"/>
            </a:avLst>
          </a:prstGeom>
          <a:noFill/>
          <a:ln w="381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868A32-6096-454D-B540-CF74DD46AF59}"/>
              </a:ext>
            </a:extLst>
          </p:cNvPr>
          <p:cNvSpPr txBox="1"/>
          <p:nvPr/>
        </p:nvSpPr>
        <p:spPr>
          <a:xfrm>
            <a:off x="2590947" y="1549874"/>
            <a:ext cx="1223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tx1">
                    <a:lumMod val="50000"/>
                  </a:schemeClr>
                </a:solidFill>
              </a:rPr>
              <a:t>!?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E60AB9-DCD5-9926-C153-611F45A26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9B991B2D-2C90-4E14-8553-433C0C15D1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4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23E76-5D7E-6CF8-B5CC-0DEFBAEE8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Responses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74AAD8-A7E9-955B-1B58-B055DFE35F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30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BD0B872-BEEA-885B-CEB9-A9FB0AA6BAA4}"/>
              </a:ext>
            </a:extLst>
          </p:cNvPr>
          <p:cNvGrpSpPr/>
          <p:nvPr/>
        </p:nvGrpSpPr>
        <p:grpSpPr>
          <a:xfrm>
            <a:off x="2472211" y="1841828"/>
            <a:ext cx="2003422" cy="2337768"/>
            <a:chOff x="1470500" y="2260116"/>
            <a:chExt cx="2003422" cy="233776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777142A-E220-0CD0-522F-89D9C2FAE2F5}"/>
                </a:ext>
              </a:extLst>
            </p:cNvPr>
            <p:cNvSpPr/>
            <p:nvPr/>
          </p:nvSpPr>
          <p:spPr>
            <a:xfrm>
              <a:off x="1470500" y="2260116"/>
              <a:ext cx="2003422" cy="233776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24A94DD-B300-3DAF-0159-D9251816DE5C}"/>
                </a:ext>
              </a:extLst>
            </p:cNvPr>
            <p:cNvGrpSpPr/>
            <p:nvPr/>
          </p:nvGrpSpPr>
          <p:grpSpPr>
            <a:xfrm>
              <a:off x="1470500" y="2693376"/>
              <a:ext cx="2003422" cy="1471249"/>
              <a:chOff x="1470500" y="2013785"/>
              <a:chExt cx="2003422" cy="1471249"/>
            </a:xfrm>
          </p:grpSpPr>
          <p:pic>
            <p:nvPicPr>
              <p:cNvPr id="12" name="Picture 11" descr="A group of people with a black background&#10;&#10;Description automatically generated">
                <a:extLst>
                  <a:ext uri="{FF2B5EF4-FFF2-40B4-BE49-F238E27FC236}">
                    <a16:creationId xmlns:a16="http://schemas.microsoft.com/office/drawing/2014/main" id="{8B34C961-142F-C93E-BF95-DEF23A5C65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2757" b="20608"/>
              <a:stretch/>
            </p:blipFill>
            <p:spPr>
              <a:xfrm>
                <a:off x="1816761" y="2738704"/>
                <a:ext cx="1317795" cy="746330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C0816AC-7526-D0E6-4058-24BBC153AF47}"/>
                  </a:ext>
                </a:extLst>
              </p:cNvPr>
              <p:cNvSpPr txBox="1"/>
              <p:nvPr/>
            </p:nvSpPr>
            <p:spPr>
              <a:xfrm>
                <a:off x="1470500" y="2013785"/>
                <a:ext cx="200342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264 Participants from Prolific.com</a:t>
                </a: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5BD3E4-F3A4-ED12-480A-13F2D1CA51AB}"/>
              </a:ext>
            </a:extLst>
          </p:cNvPr>
          <p:cNvGrpSpPr/>
          <p:nvPr/>
        </p:nvGrpSpPr>
        <p:grpSpPr>
          <a:xfrm>
            <a:off x="4897388" y="1841828"/>
            <a:ext cx="2003422" cy="2337768"/>
            <a:chOff x="3895677" y="2260116"/>
            <a:chExt cx="2003422" cy="233776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E59DECA-33D5-8BE0-E517-2F7B62E3BFAC}"/>
                </a:ext>
              </a:extLst>
            </p:cNvPr>
            <p:cNvSpPr/>
            <p:nvPr/>
          </p:nvSpPr>
          <p:spPr>
            <a:xfrm>
              <a:off x="3895677" y="2260116"/>
              <a:ext cx="2003422" cy="233776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6A1637C-5F5C-7EC3-09A4-71D399955B5C}"/>
                </a:ext>
              </a:extLst>
            </p:cNvPr>
            <p:cNvGrpSpPr/>
            <p:nvPr/>
          </p:nvGrpSpPr>
          <p:grpSpPr>
            <a:xfrm>
              <a:off x="3895677" y="2678404"/>
              <a:ext cx="2003422" cy="1501192"/>
              <a:chOff x="3895677" y="2013785"/>
              <a:chExt cx="2003422" cy="1501192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E634B7-80B9-B1DE-9221-088B9525998A}"/>
                  </a:ext>
                </a:extLst>
              </p:cNvPr>
              <p:cNvSpPr txBox="1"/>
              <p:nvPr/>
            </p:nvSpPr>
            <p:spPr>
              <a:xfrm>
                <a:off x="3895677" y="2013785"/>
                <a:ext cx="200342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US English Speaking Adults</a:t>
                </a:r>
              </a:p>
            </p:txBody>
          </p:sp>
          <p:pic>
            <p:nvPicPr>
              <p:cNvPr id="25" name="Picture 24" descr="A pink circle with black numbers&#10;&#10;Description automatically generated">
                <a:extLst>
                  <a:ext uri="{FF2B5EF4-FFF2-40B4-BE49-F238E27FC236}">
                    <a16:creationId xmlns:a16="http://schemas.microsoft.com/office/drawing/2014/main" id="{57049251-6B7E-FA4E-1A3E-955468E770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36057" y="2764913"/>
                <a:ext cx="681260" cy="681260"/>
              </a:xfrm>
              <a:prstGeom prst="rect">
                <a:avLst/>
              </a:prstGeom>
            </p:spPr>
          </p:pic>
          <p:pic>
            <p:nvPicPr>
              <p:cNvPr id="27" name="Picture 26" descr="A map with a red pin on it&#10;&#10;Description automatically generated">
                <a:extLst>
                  <a:ext uri="{FF2B5EF4-FFF2-40B4-BE49-F238E27FC236}">
                    <a16:creationId xmlns:a16="http://schemas.microsoft.com/office/drawing/2014/main" id="{9B6CA11F-978E-C812-BF21-364FFADA34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37905" y="2633241"/>
                <a:ext cx="881736" cy="881736"/>
              </a:xfrm>
              <a:prstGeom prst="rect">
                <a:avLst/>
              </a:prstGeom>
            </p:spPr>
          </p:pic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B607B9-7E35-D5A2-F39A-4B3732A083CB}"/>
              </a:ext>
            </a:extLst>
          </p:cNvPr>
          <p:cNvGrpSpPr/>
          <p:nvPr/>
        </p:nvGrpSpPr>
        <p:grpSpPr>
          <a:xfrm>
            <a:off x="7322565" y="1841828"/>
            <a:ext cx="2003422" cy="2337768"/>
            <a:chOff x="6320854" y="2260116"/>
            <a:chExt cx="2003422" cy="233776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E995ACC-B51D-4CD9-935E-0765D3037301}"/>
                </a:ext>
              </a:extLst>
            </p:cNvPr>
            <p:cNvSpPr/>
            <p:nvPr/>
          </p:nvSpPr>
          <p:spPr>
            <a:xfrm>
              <a:off x="6320854" y="2260116"/>
              <a:ext cx="2003422" cy="233776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8BD9789-3B32-12CB-B6C0-C4E5B4EA679C}"/>
                </a:ext>
              </a:extLst>
            </p:cNvPr>
            <p:cNvGrpSpPr/>
            <p:nvPr/>
          </p:nvGrpSpPr>
          <p:grpSpPr>
            <a:xfrm>
              <a:off x="6320854" y="2693376"/>
              <a:ext cx="2003422" cy="1471249"/>
              <a:chOff x="6320854" y="2013785"/>
              <a:chExt cx="2003422" cy="1471249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BA7BF2-C5E7-D0B7-E319-CDFF433404CD}"/>
                  </a:ext>
                </a:extLst>
              </p:cNvPr>
              <p:cNvSpPr txBox="1"/>
              <p:nvPr/>
            </p:nvSpPr>
            <p:spPr>
              <a:xfrm>
                <a:off x="6320854" y="2013785"/>
                <a:ext cx="200342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$4 base payment + up to $2 bonus</a:t>
                </a:r>
              </a:p>
            </p:txBody>
          </p:sp>
          <p:pic>
            <p:nvPicPr>
              <p:cNvPr id="36" name="Picture 35" descr="A stack of green dollar bills&#10;&#10;Description automatically generated">
                <a:extLst>
                  <a:ext uri="{FF2B5EF4-FFF2-40B4-BE49-F238E27FC236}">
                    <a16:creationId xmlns:a16="http://schemas.microsoft.com/office/drawing/2014/main" id="{7B4BEC6C-5BFE-2050-0416-541318D1EE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18315" b="19477"/>
              <a:stretch/>
            </p:blipFill>
            <p:spPr>
              <a:xfrm>
                <a:off x="6739705" y="2749481"/>
                <a:ext cx="1182422" cy="735553"/>
              </a:xfrm>
              <a:prstGeom prst="rect">
                <a:avLst/>
              </a:prstGeom>
            </p:spPr>
          </p:pic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D047F0A-04FB-B873-3855-4E774C0359B5}"/>
              </a:ext>
            </a:extLst>
          </p:cNvPr>
          <p:cNvSpPr txBox="1"/>
          <p:nvPr/>
        </p:nvSpPr>
        <p:spPr>
          <a:xfrm>
            <a:off x="2553890" y="4380764"/>
            <a:ext cx="67720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Analysis: Multi-way ANOVA and Multiple Linear Regressions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D6A3D1-7EA6-1069-5BC8-878E1350ED25}"/>
              </a:ext>
            </a:extLst>
          </p:cNvPr>
          <p:cNvSpPr txBox="1"/>
          <p:nvPr/>
        </p:nvSpPr>
        <p:spPr>
          <a:xfrm>
            <a:off x="7547036" y="3692504"/>
            <a:ext cx="15544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~$14.98/</a:t>
            </a:r>
            <a:r>
              <a:rPr lang="en-US" sz="1400" dirty="0" err="1"/>
              <a:t>hr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3207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96EA2-D8E9-0987-C9D4-8F6836A1D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182880"/>
            <a:ext cx="9005426" cy="590931"/>
          </a:xfrm>
        </p:spPr>
        <p:txBody>
          <a:bodyPr/>
          <a:lstStyle/>
          <a:p>
            <a:r>
              <a:rPr lang="en-US" dirty="0"/>
              <a:t>Results: Main Findings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97AB6B-1630-DD60-0198-F356525076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E85203-E11F-D7B9-77F8-FCC2DED1C08C}"/>
                  </a:ext>
                </a:extLst>
              </p:cNvPr>
              <p:cNvSpPr txBox="1"/>
              <p:nvPr/>
            </p:nvSpPr>
            <p:spPr>
              <a:xfrm>
                <a:off x="544319" y="1310054"/>
                <a:ext cx="11380981" cy="190507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en-US" sz="2000" b="1" dirty="0">
                    <a:latin typeface="+mj-lt"/>
                    <a:cs typeface="Times New Roman" panose="02020603050405020304" pitchFamily="18" charset="0"/>
                  </a:rPr>
                  <a:t>RQ1:</a:t>
                </a:r>
                <a:r>
                  <a:rPr lang="en-US" sz="2000" dirty="0">
                    <a:latin typeface="+mj-lt"/>
                    <a:cs typeface="Times New Roman" panose="02020603050405020304" pitchFamily="18" charset="0"/>
                  </a:rPr>
                  <a:t> Effects of counterfactual style and presentation on user understanding</a:t>
                </a:r>
                <a:endParaRPr lang="en-US" sz="2000" i="1" dirty="0">
                  <a:latin typeface="+mj-lt"/>
                </a:endParaRPr>
              </a:p>
              <a:p>
                <a:pPr marL="365760"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2000" b="1" dirty="0">
                    <a:latin typeface="+mj-lt"/>
                    <a:cs typeface="Times New Roman" panose="02020603050405020304" pitchFamily="18" charset="0"/>
                  </a:rPr>
                  <a:t>: </a:t>
                </a:r>
                <a:r>
                  <a:rPr lang="en-US" sz="2000" dirty="0">
                    <a:latin typeface="+mj-lt"/>
                    <a:cs typeface="Times New Roman" panose="02020603050405020304" pitchFamily="18" charset="0"/>
                  </a:rPr>
                  <a:t>Regions increase objective understanding</a:t>
                </a:r>
                <a:endParaRPr lang="en-US" sz="2000" b="1" i="1" dirty="0">
                  <a:latin typeface="+mj-lt"/>
                </a:endParaRPr>
              </a:p>
              <a:p>
                <a:pPr marL="365760"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en-US" sz="2000" b="1" dirty="0">
                    <a:latin typeface="+mj-lt"/>
                    <a:cs typeface="Times New Roman" panose="02020603050405020304" pitchFamily="18" charset="0"/>
                  </a:rPr>
                  <a:t>: </a:t>
                </a:r>
                <a:r>
                  <a:rPr lang="en-US" sz="2000" dirty="0">
                    <a:latin typeface="+mj-lt"/>
                    <a:cs typeface="Times New Roman" panose="02020603050405020304" pitchFamily="18" charset="0"/>
                  </a:rPr>
                  <a:t>Presentation moderates objective understanding</a:t>
                </a:r>
              </a:p>
              <a:p>
                <a:pPr marL="365760"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sz="2000" b="1" dirty="0">
                    <a:latin typeface="+mj-lt"/>
                    <a:cs typeface="Times New Roman" panose="02020603050405020304" pitchFamily="18" charset="0"/>
                  </a:rPr>
                  <a:t>: </a:t>
                </a:r>
                <a:r>
                  <a:rPr lang="en-US" sz="2000" dirty="0">
                    <a:latin typeface="+mj-lt"/>
                    <a:cs typeface="Times New Roman" panose="02020603050405020304" pitchFamily="18" charset="0"/>
                  </a:rPr>
                  <a:t>Regions increase subjective understanding</a:t>
                </a:r>
              </a:p>
              <a:p>
                <a:pPr marL="365760"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sz="2000" b="1" dirty="0">
                    <a:latin typeface="+mj-lt"/>
                    <a:cs typeface="Times New Roman" panose="02020603050405020304" pitchFamily="18" charset="0"/>
                  </a:rPr>
                  <a:t>: </a:t>
                </a:r>
                <a:r>
                  <a:rPr lang="en-US" sz="2000" dirty="0">
                    <a:latin typeface="+mj-lt"/>
                    <a:cs typeface="Times New Roman" panose="02020603050405020304" pitchFamily="18" charset="0"/>
                  </a:rPr>
                  <a:t>Presentation effects subjective understanding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E85203-E11F-D7B9-77F8-FCC2DED1C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19" y="1310054"/>
                <a:ext cx="11380981" cy="1905073"/>
              </a:xfrm>
              <a:prstGeom prst="rect">
                <a:avLst/>
              </a:prstGeom>
              <a:blipFill>
                <a:blip r:embed="rId3"/>
                <a:stretch>
                  <a:fillRect l="-536" t="-321" b="-512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608410F5-3207-ACCB-496F-E41C6212B83D}"/>
              </a:ext>
            </a:extLst>
          </p:cNvPr>
          <p:cNvGrpSpPr/>
          <p:nvPr/>
        </p:nvGrpSpPr>
        <p:grpSpPr>
          <a:xfrm>
            <a:off x="660401" y="1759079"/>
            <a:ext cx="274320" cy="992845"/>
            <a:chOff x="660401" y="1759079"/>
            <a:chExt cx="274320" cy="992845"/>
          </a:xfrm>
        </p:grpSpPr>
        <p:pic>
          <p:nvPicPr>
            <p:cNvPr id="23" name="Picture 22" descr="A white check mark in a green circle&#10;&#10;Description automatically generated">
              <a:extLst>
                <a:ext uri="{FF2B5EF4-FFF2-40B4-BE49-F238E27FC236}">
                  <a16:creationId xmlns:a16="http://schemas.microsoft.com/office/drawing/2014/main" id="{0EC09B16-60B5-19A3-51F4-0E7305A77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0401" y="1759079"/>
              <a:ext cx="274320" cy="274320"/>
            </a:xfrm>
            <a:prstGeom prst="rect">
              <a:avLst/>
            </a:prstGeom>
          </p:spPr>
        </p:pic>
        <p:pic>
          <p:nvPicPr>
            <p:cNvPr id="24" name="Picture 23" descr="A white check mark in a green circle&#10;&#10;Description automatically generated">
              <a:extLst>
                <a:ext uri="{FF2B5EF4-FFF2-40B4-BE49-F238E27FC236}">
                  <a16:creationId xmlns:a16="http://schemas.microsoft.com/office/drawing/2014/main" id="{D3F49342-F05F-CFC2-3BF1-D7CDDD313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0401" y="2477604"/>
              <a:ext cx="274320" cy="27432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94FD441-3256-A7D5-455F-186B4506DD45}"/>
              </a:ext>
            </a:extLst>
          </p:cNvPr>
          <p:cNvGrpSpPr/>
          <p:nvPr/>
        </p:nvGrpSpPr>
        <p:grpSpPr>
          <a:xfrm>
            <a:off x="660401" y="2114193"/>
            <a:ext cx="274320" cy="996970"/>
            <a:chOff x="660401" y="2114193"/>
            <a:chExt cx="274320" cy="996970"/>
          </a:xfrm>
        </p:grpSpPr>
        <p:pic>
          <p:nvPicPr>
            <p:cNvPr id="22" name="Picture 21" descr="A white x in a red circle&#10;&#10;Description automatically generated">
              <a:extLst>
                <a:ext uri="{FF2B5EF4-FFF2-40B4-BE49-F238E27FC236}">
                  <a16:creationId xmlns:a16="http://schemas.microsoft.com/office/drawing/2014/main" id="{9821986C-9E4E-75F3-90B6-6A223C9B9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0401" y="2114193"/>
              <a:ext cx="274320" cy="274320"/>
            </a:xfrm>
            <a:prstGeom prst="rect">
              <a:avLst/>
            </a:prstGeom>
          </p:spPr>
        </p:pic>
        <p:pic>
          <p:nvPicPr>
            <p:cNvPr id="25" name="Picture 24" descr="A white x in a red circle&#10;&#10;Description automatically generated">
              <a:extLst>
                <a:ext uri="{FF2B5EF4-FFF2-40B4-BE49-F238E27FC236}">
                  <a16:creationId xmlns:a16="http://schemas.microsoft.com/office/drawing/2014/main" id="{47D5CF8E-4005-CA0B-0A41-EE70B3E9B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0401" y="2836843"/>
              <a:ext cx="274320" cy="274320"/>
            </a:xfrm>
            <a:prstGeom prst="rect">
              <a:avLst/>
            </a:prstGeom>
          </p:spPr>
        </p:pic>
      </p:grpSp>
      <p:pic>
        <p:nvPicPr>
          <p:cNvPr id="6" name="Picture 5" descr="A graph with blue and orange dots&#10;&#10;Description automatically generated">
            <a:extLst>
              <a:ext uri="{FF2B5EF4-FFF2-40B4-BE49-F238E27FC236}">
                <a16:creationId xmlns:a16="http://schemas.microsoft.com/office/drawing/2014/main" id="{98CED268-9732-6A8F-6178-779E7AE2E87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1000"/>
          <a:stretch/>
        </p:blipFill>
        <p:spPr>
          <a:xfrm>
            <a:off x="1889760" y="3429000"/>
            <a:ext cx="8412480" cy="245883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24AA86F-7626-055A-4B8C-BA6A3CB5ACC3}"/>
              </a:ext>
            </a:extLst>
          </p:cNvPr>
          <p:cNvCxnSpPr>
            <a:cxnSpLocks/>
          </p:cNvCxnSpPr>
          <p:nvPr/>
        </p:nvCxnSpPr>
        <p:spPr>
          <a:xfrm>
            <a:off x="1607820" y="2033399"/>
            <a:ext cx="1988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FC4B33-1BA9-088B-20D6-37868E46BC87}"/>
              </a:ext>
            </a:extLst>
          </p:cNvPr>
          <p:cNvCxnSpPr>
            <a:cxnSpLocks/>
          </p:cNvCxnSpPr>
          <p:nvPr/>
        </p:nvCxnSpPr>
        <p:spPr>
          <a:xfrm>
            <a:off x="1607820" y="2751924"/>
            <a:ext cx="19075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9E01FC-AECB-8631-DFB6-132CE706C63C}"/>
              </a:ext>
            </a:extLst>
          </p:cNvPr>
          <p:cNvCxnSpPr>
            <a:cxnSpLocks/>
          </p:cNvCxnSpPr>
          <p:nvPr/>
        </p:nvCxnSpPr>
        <p:spPr>
          <a:xfrm>
            <a:off x="1607820" y="2392638"/>
            <a:ext cx="26593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6EE219F-734A-93F0-9E0F-D5888C40BAC1}"/>
              </a:ext>
            </a:extLst>
          </p:cNvPr>
          <p:cNvCxnSpPr>
            <a:cxnSpLocks/>
          </p:cNvCxnSpPr>
          <p:nvPr/>
        </p:nvCxnSpPr>
        <p:spPr>
          <a:xfrm>
            <a:off x="1607820" y="3111163"/>
            <a:ext cx="22123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04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96EA2-D8E9-0987-C9D4-8F6836A1D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182880"/>
            <a:ext cx="9005426" cy="590931"/>
          </a:xfrm>
        </p:spPr>
        <p:txBody>
          <a:bodyPr/>
          <a:lstStyle/>
          <a:p>
            <a:r>
              <a:rPr lang="en-US" dirty="0"/>
              <a:t>Results: Main Findings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97AB6B-1630-DD60-0198-F356525076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E85203-E11F-D7B9-77F8-FCC2DED1C08C}"/>
                  </a:ext>
                </a:extLst>
              </p:cNvPr>
              <p:cNvSpPr txBox="1"/>
              <p:nvPr/>
            </p:nvSpPr>
            <p:spPr>
              <a:xfrm>
                <a:off x="544319" y="1310054"/>
                <a:ext cx="11380981" cy="190507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en-US" sz="2000" b="1" dirty="0">
                    <a:latin typeface="+mj-lt"/>
                    <a:cs typeface="Times New Roman" panose="02020603050405020304" pitchFamily="18" charset="0"/>
                  </a:rPr>
                  <a:t>RQ1:</a:t>
                </a:r>
                <a:r>
                  <a:rPr lang="en-US" sz="2000" dirty="0">
                    <a:latin typeface="+mj-lt"/>
                    <a:cs typeface="Times New Roman" panose="02020603050405020304" pitchFamily="18" charset="0"/>
                  </a:rPr>
                  <a:t> Effects of counterfactual style and presentation on user understanding</a:t>
                </a:r>
                <a:endParaRPr lang="en-US" sz="2000" i="1" dirty="0">
                  <a:latin typeface="+mj-lt"/>
                </a:endParaRPr>
              </a:p>
              <a:p>
                <a:pPr marL="365760"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2000" b="1" dirty="0">
                    <a:latin typeface="+mj-lt"/>
                    <a:cs typeface="Times New Roman" panose="02020603050405020304" pitchFamily="18" charset="0"/>
                  </a:rPr>
                  <a:t>: </a:t>
                </a:r>
                <a:r>
                  <a:rPr lang="en-US" sz="2000" dirty="0">
                    <a:latin typeface="+mj-lt"/>
                    <a:cs typeface="Times New Roman" panose="02020603050405020304" pitchFamily="18" charset="0"/>
                  </a:rPr>
                  <a:t>Regions increase objective understanding</a:t>
                </a:r>
                <a:endParaRPr lang="en-US" sz="2000" b="1" i="1" dirty="0">
                  <a:latin typeface="+mj-lt"/>
                </a:endParaRPr>
              </a:p>
              <a:p>
                <a:pPr marL="365760"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en-US" sz="2000" b="1" dirty="0">
                    <a:latin typeface="+mj-lt"/>
                    <a:cs typeface="Times New Roman" panose="02020603050405020304" pitchFamily="18" charset="0"/>
                  </a:rPr>
                  <a:t>: </a:t>
                </a:r>
                <a:r>
                  <a:rPr lang="en-US" sz="2000" dirty="0">
                    <a:latin typeface="+mj-lt"/>
                    <a:cs typeface="Times New Roman" panose="02020603050405020304" pitchFamily="18" charset="0"/>
                  </a:rPr>
                  <a:t>Presentation moderates objective understanding</a:t>
                </a:r>
              </a:p>
              <a:p>
                <a:pPr marL="365760"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sz="2000" b="1" dirty="0">
                    <a:latin typeface="+mj-lt"/>
                    <a:cs typeface="Times New Roman" panose="02020603050405020304" pitchFamily="18" charset="0"/>
                  </a:rPr>
                  <a:t>: </a:t>
                </a:r>
                <a:r>
                  <a:rPr lang="en-US" sz="2000" dirty="0">
                    <a:latin typeface="+mj-lt"/>
                    <a:cs typeface="Times New Roman" panose="02020603050405020304" pitchFamily="18" charset="0"/>
                  </a:rPr>
                  <a:t>Regions increase subjective understanding</a:t>
                </a:r>
              </a:p>
              <a:p>
                <a:pPr marL="365760"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sz="2000" b="1" dirty="0">
                    <a:latin typeface="+mj-lt"/>
                    <a:cs typeface="Times New Roman" panose="02020603050405020304" pitchFamily="18" charset="0"/>
                  </a:rPr>
                  <a:t>: </a:t>
                </a:r>
                <a:r>
                  <a:rPr lang="en-US" sz="2000" dirty="0">
                    <a:latin typeface="+mj-lt"/>
                    <a:cs typeface="Times New Roman" panose="02020603050405020304" pitchFamily="18" charset="0"/>
                  </a:rPr>
                  <a:t>Presentation effects subjective understanding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E85203-E11F-D7B9-77F8-FCC2DED1C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19" y="1310054"/>
                <a:ext cx="11380981" cy="1905073"/>
              </a:xfrm>
              <a:prstGeom prst="rect">
                <a:avLst/>
              </a:prstGeom>
              <a:blipFill>
                <a:blip r:embed="rId3"/>
                <a:stretch>
                  <a:fillRect l="-536" t="-321" b="-512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 descr="A white x in a red circle&#10;&#10;Description automatically generated">
            <a:extLst>
              <a:ext uri="{FF2B5EF4-FFF2-40B4-BE49-F238E27FC236}">
                <a16:creationId xmlns:a16="http://schemas.microsoft.com/office/drawing/2014/main" id="{9821986C-9E4E-75F3-90B6-6A223C9B9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01" y="2114193"/>
            <a:ext cx="274320" cy="274320"/>
          </a:xfrm>
          <a:prstGeom prst="rect">
            <a:avLst/>
          </a:prstGeom>
        </p:spPr>
      </p:pic>
      <p:pic>
        <p:nvPicPr>
          <p:cNvPr id="23" name="Picture 22" descr="A white check mark in a green circle&#10;&#10;Description automatically generated">
            <a:extLst>
              <a:ext uri="{FF2B5EF4-FFF2-40B4-BE49-F238E27FC236}">
                <a16:creationId xmlns:a16="http://schemas.microsoft.com/office/drawing/2014/main" id="{0EC09B16-60B5-19A3-51F4-0E7305A770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401" y="1759079"/>
            <a:ext cx="274320" cy="274320"/>
          </a:xfrm>
          <a:prstGeom prst="rect">
            <a:avLst/>
          </a:prstGeom>
        </p:spPr>
      </p:pic>
      <p:pic>
        <p:nvPicPr>
          <p:cNvPr id="24" name="Picture 23" descr="A white check mark in a green circle&#10;&#10;Description automatically generated">
            <a:extLst>
              <a:ext uri="{FF2B5EF4-FFF2-40B4-BE49-F238E27FC236}">
                <a16:creationId xmlns:a16="http://schemas.microsoft.com/office/drawing/2014/main" id="{D3F49342-F05F-CFC2-3BF1-D7CDDD313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401" y="2477604"/>
            <a:ext cx="274320" cy="274320"/>
          </a:xfrm>
          <a:prstGeom prst="rect">
            <a:avLst/>
          </a:prstGeom>
        </p:spPr>
      </p:pic>
      <p:pic>
        <p:nvPicPr>
          <p:cNvPr id="25" name="Picture 24" descr="A white x in a red circle&#10;&#10;Description automatically generated">
            <a:extLst>
              <a:ext uri="{FF2B5EF4-FFF2-40B4-BE49-F238E27FC236}">
                <a16:creationId xmlns:a16="http://schemas.microsoft.com/office/drawing/2014/main" id="{47D5CF8E-4005-CA0B-0A41-EE70B3E9B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01" y="2836843"/>
            <a:ext cx="274320" cy="2743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CB60A4F-C1B6-C5A7-E335-860F16C9EA52}"/>
                  </a:ext>
                </a:extLst>
              </p:cNvPr>
              <p:cNvSpPr txBox="1"/>
              <p:nvPr/>
            </p:nvSpPr>
            <p:spPr>
              <a:xfrm>
                <a:off x="544319" y="3387936"/>
                <a:ext cx="11380981" cy="116641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b="1" dirty="0">
                    <a:latin typeface="+mj-lt"/>
                    <a:cs typeface="Times New Roman" panose="02020603050405020304" pitchFamily="18" charset="0"/>
                  </a:rPr>
                  <a:t>RQ2:</a:t>
                </a:r>
                <a:r>
                  <a:rPr lang="en-US" sz="2000" dirty="0">
                    <a:latin typeface="+mj-lt"/>
                    <a:cs typeface="Times New Roman" panose="02020603050405020304" pitchFamily="18" charset="0"/>
                  </a:rPr>
                  <a:t> Effects of counterfactual style and presentation on user confidence</a:t>
                </a:r>
              </a:p>
              <a:p>
                <a:pPr marL="365760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2000" b="1" dirty="0">
                    <a:latin typeface="+mj-lt"/>
                    <a:cs typeface="Times New Roman" panose="02020603050405020304" pitchFamily="18" charset="0"/>
                  </a:rPr>
                  <a:t>: </a:t>
                </a:r>
                <a:r>
                  <a:rPr lang="en-US" sz="2000" dirty="0">
                    <a:latin typeface="+mj-lt"/>
                    <a:cs typeface="Times New Roman" panose="02020603050405020304" pitchFamily="18" charset="0"/>
                  </a:rPr>
                  <a:t>Regions increase response confidence</a:t>
                </a:r>
                <a:endParaRPr lang="en-US" sz="2000" b="1" i="1" dirty="0">
                  <a:latin typeface="+mj-lt"/>
                </a:endParaRPr>
              </a:p>
              <a:p>
                <a:pPr marL="365760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en-US" sz="2000" b="1" dirty="0">
                    <a:latin typeface="+mj-lt"/>
                    <a:cs typeface="Times New Roman" panose="02020603050405020304" pitchFamily="18" charset="0"/>
                  </a:rPr>
                  <a:t>: </a:t>
                </a:r>
                <a:r>
                  <a:rPr lang="en-US" sz="2000" dirty="0">
                    <a:latin typeface="+mj-lt"/>
                    <a:cs typeface="Times New Roman" panose="02020603050405020304" pitchFamily="18" charset="0"/>
                  </a:rPr>
                  <a:t>Presentation moderates response confidence</a:t>
                </a:r>
                <a:endParaRPr lang="en-US" sz="2000" b="1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CB60A4F-C1B6-C5A7-E335-860F16C9E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19" y="3387936"/>
                <a:ext cx="11380981" cy="1166410"/>
              </a:xfrm>
              <a:prstGeom prst="rect">
                <a:avLst/>
              </a:prstGeom>
              <a:blipFill>
                <a:blip r:embed="rId6"/>
                <a:stretch>
                  <a:fillRect l="-536" t="-524" b="-890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6F803FA3-D679-F6AB-826E-EB95B138AC42}"/>
              </a:ext>
            </a:extLst>
          </p:cNvPr>
          <p:cNvGrpSpPr/>
          <p:nvPr/>
        </p:nvGrpSpPr>
        <p:grpSpPr>
          <a:xfrm>
            <a:off x="660401" y="3842112"/>
            <a:ext cx="274320" cy="658449"/>
            <a:chOff x="660401" y="3842112"/>
            <a:chExt cx="274320" cy="658449"/>
          </a:xfrm>
        </p:grpSpPr>
        <p:pic>
          <p:nvPicPr>
            <p:cNvPr id="26" name="Picture 25" descr="A white check mark in a green circle&#10;&#10;Description automatically generated">
              <a:extLst>
                <a:ext uri="{FF2B5EF4-FFF2-40B4-BE49-F238E27FC236}">
                  <a16:creationId xmlns:a16="http://schemas.microsoft.com/office/drawing/2014/main" id="{31C2F6CF-6371-E3BE-2BAF-FEEF57689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0401" y="3842112"/>
              <a:ext cx="274320" cy="274320"/>
            </a:xfrm>
            <a:prstGeom prst="rect">
              <a:avLst/>
            </a:prstGeom>
          </p:spPr>
        </p:pic>
        <p:pic>
          <p:nvPicPr>
            <p:cNvPr id="27" name="Picture 26" descr="A white check mark in a green circle&#10;&#10;Description automatically generated">
              <a:extLst>
                <a:ext uri="{FF2B5EF4-FFF2-40B4-BE49-F238E27FC236}">
                  <a16:creationId xmlns:a16="http://schemas.microsoft.com/office/drawing/2014/main" id="{461026F4-C9E0-DDE2-F8F8-F65DB2A51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0401" y="4226241"/>
              <a:ext cx="274320" cy="27432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3A8BAA5-546E-E1A4-5E95-5FD185295203}"/>
              </a:ext>
            </a:extLst>
          </p:cNvPr>
          <p:cNvGrpSpPr/>
          <p:nvPr/>
        </p:nvGrpSpPr>
        <p:grpSpPr>
          <a:xfrm>
            <a:off x="6741918" y="4116432"/>
            <a:ext cx="4789681" cy="2458839"/>
            <a:chOff x="6741918" y="4116432"/>
            <a:chExt cx="4789681" cy="2458839"/>
          </a:xfrm>
        </p:grpSpPr>
        <p:pic>
          <p:nvPicPr>
            <p:cNvPr id="31" name="Picture 30" descr="A graph with blue and orange dots&#10;&#10;Description automatically generated">
              <a:extLst>
                <a:ext uri="{FF2B5EF4-FFF2-40B4-BE49-F238E27FC236}">
                  <a16:creationId xmlns:a16="http://schemas.microsoft.com/office/drawing/2014/main" id="{A89C9730-2A6D-067C-4873-08E4674977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24838" r="91750" b="24863"/>
            <a:stretch/>
          </p:blipFill>
          <p:spPr>
            <a:xfrm>
              <a:off x="6741918" y="4727155"/>
              <a:ext cx="1005840" cy="1236766"/>
            </a:xfrm>
            <a:prstGeom prst="rect">
              <a:avLst/>
            </a:prstGeom>
          </p:spPr>
        </p:pic>
        <p:pic>
          <p:nvPicPr>
            <p:cNvPr id="32" name="Picture 31" descr="A graph with blue and orange dots&#10;&#10;Description automatically generated">
              <a:extLst>
                <a:ext uri="{FF2B5EF4-FFF2-40B4-BE49-F238E27FC236}">
                  <a16:creationId xmlns:a16="http://schemas.microsoft.com/office/drawing/2014/main" id="{CCD989D1-57BA-12BA-5824-38E811749F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9000"/>
            <a:stretch/>
          </p:blipFill>
          <p:spPr>
            <a:xfrm>
              <a:off x="7752079" y="4116432"/>
              <a:ext cx="3779520" cy="2458839"/>
            </a:xfrm>
            <a:prstGeom prst="rect">
              <a:avLst/>
            </a:prstGeom>
          </p:spPr>
        </p:pic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CE93DFBC-4316-ADF8-DA56-B144A2E35B9F}"/>
              </a:ext>
            </a:extLst>
          </p:cNvPr>
          <p:cNvSpPr/>
          <p:nvPr/>
        </p:nvSpPr>
        <p:spPr>
          <a:xfrm>
            <a:off x="10513890" y="4872201"/>
            <a:ext cx="755357" cy="7721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D45341F-C137-A2E4-0D82-3F30801584F2}"/>
              </a:ext>
            </a:extLst>
          </p:cNvPr>
          <p:cNvCxnSpPr>
            <a:cxnSpLocks/>
          </p:cNvCxnSpPr>
          <p:nvPr/>
        </p:nvCxnSpPr>
        <p:spPr>
          <a:xfrm>
            <a:off x="1577340" y="4110842"/>
            <a:ext cx="1988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56F354A-925F-F032-AD61-E4B418F0D5D4}"/>
              </a:ext>
            </a:extLst>
          </p:cNvPr>
          <p:cNvCxnSpPr>
            <a:cxnSpLocks/>
          </p:cNvCxnSpPr>
          <p:nvPr/>
        </p:nvCxnSpPr>
        <p:spPr>
          <a:xfrm>
            <a:off x="1577340" y="4470081"/>
            <a:ext cx="26593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35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96EA2-D8E9-0987-C9D4-8F6836A1D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182880"/>
            <a:ext cx="9005426" cy="590931"/>
          </a:xfrm>
        </p:spPr>
        <p:txBody>
          <a:bodyPr/>
          <a:lstStyle/>
          <a:p>
            <a:r>
              <a:rPr lang="en-US" dirty="0"/>
              <a:t>Results: Main Findings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97AB6B-1630-DD60-0198-F356525076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E85203-E11F-D7B9-77F8-FCC2DED1C08C}"/>
                  </a:ext>
                </a:extLst>
              </p:cNvPr>
              <p:cNvSpPr txBox="1"/>
              <p:nvPr/>
            </p:nvSpPr>
            <p:spPr>
              <a:xfrm>
                <a:off x="544319" y="1310054"/>
                <a:ext cx="11380981" cy="190507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en-US" sz="2000" b="1" dirty="0">
                    <a:latin typeface="+mj-lt"/>
                    <a:cs typeface="Times New Roman" panose="02020603050405020304" pitchFamily="18" charset="0"/>
                  </a:rPr>
                  <a:t>RQ1:</a:t>
                </a:r>
                <a:r>
                  <a:rPr lang="en-US" sz="2000" dirty="0">
                    <a:latin typeface="+mj-lt"/>
                    <a:cs typeface="Times New Roman" panose="02020603050405020304" pitchFamily="18" charset="0"/>
                  </a:rPr>
                  <a:t> Effects of counterfactual style and presentation on user understanding</a:t>
                </a:r>
                <a:endParaRPr lang="en-US" sz="2000" i="1" dirty="0">
                  <a:latin typeface="+mj-lt"/>
                </a:endParaRPr>
              </a:p>
              <a:p>
                <a:pPr marL="365760"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2000" b="1" dirty="0">
                    <a:latin typeface="+mj-lt"/>
                    <a:cs typeface="Times New Roman" panose="02020603050405020304" pitchFamily="18" charset="0"/>
                  </a:rPr>
                  <a:t>: </a:t>
                </a:r>
                <a:r>
                  <a:rPr lang="en-US" sz="2000" dirty="0">
                    <a:latin typeface="+mj-lt"/>
                    <a:cs typeface="Times New Roman" panose="02020603050405020304" pitchFamily="18" charset="0"/>
                  </a:rPr>
                  <a:t>Regions increase objective understanding</a:t>
                </a:r>
                <a:endParaRPr lang="en-US" sz="2000" b="1" i="1" dirty="0">
                  <a:latin typeface="+mj-lt"/>
                </a:endParaRPr>
              </a:p>
              <a:p>
                <a:pPr marL="365760"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en-US" sz="2000" b="1" dirty="0">
                    <a:latin typeface="+mj-lt"/>
                    <a:cs typeface="Times New Roman" panose="02020603050405020304" pitchFamily="18" charset="0"/>
                  </a:rPr>
                  <a:t>: </a:t>
                </a:r>
                <a:r>
                  <a:rPr lang="en-US" sz="2000" dirty="0">
                    <a:latin typeface="+mj-lt"/>
                    <a:cs typeface="Times New Roman" panose="02020603050405020304" pitchFamily="18" charset="0"/>
                  </a:rPr>
                  <a:t>Presentation moderates objective understanding</a:t>
                </a:r>
              </a:p>
              <a:p>
                <a:pPr marL="365760"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sz="2000" b="1" dirty="0">
                    <a:latin typeface="+mj-lt"/>
                    <a:cs typeface="Times New Roman" panose="02020603050405020304" pitchFamily="18" charset="0"/>
                  </a:rPr>
                  <a:t>: </a:t>
                </a:r>
                <a:r>
                  <a:rPr lang="en-US" sz="2000" dirty="0">
                    <a:latin typeface="+mj-lt"/>
                    <a:cs typeface="Times New Roman" panose="02020603050405020304" pitchFamily="18" charset="0"/>
                  </a:rPr>
                  <a:t>Regions increase subjective understanding</a:t>
                </a:r>
              </a:p>
              <a:p>
                <a:pPr marL="365760"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sz="2000" b="1" dirty="0">
                    <a:latin typeface="+mj-lt"/>
                    <a:cs typeface="Times New Roman" panose="02020603050405020304" pitchFamily="18" charset="0"/>
                  </a:rPr>
                  <a:t>: </a:t>
                </a:r>
                <a:r>
                  <a:rPr lang="en-US" sz="2000" dirty="0">
                    <a:latin typeface="+mj-lt"/>
                    <a:cs typeface="Times New Roman" panose="02020603050405020304" pitchFamily="18" charset="0"/>
                  </a:rPr>
                  <a:t>Presentation effects subjective understanding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E85203-E11F-D7B9-77F8-FCC2DED1C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19" y="1310054"/>
                <a:ext cx="11380981" cy="1905073"/>
              </a:xfrm>
              <a:prstGeom prst="rect">
                <a:avLst/>
              </a:prstGeom>
              <a:blipFill>
                <a:blip r:embed="rId3"/>
                <a:stretch>
                  <a:fillRect l="-536" t="-321" b="-512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CB60A4F-C1B6-C5A7-E335-860F16C9EA52}"/>
                  </a:ext>
                </a:extLst>
              </p:cNvPr>
              <p:cNvSpPr txBox="1"/>
              <p:nvPr/>
            </p:nvSpPr>
            <p:spPr>
              <a:xfrm>
                <a:off x="544319" y="3387936"/>
                <a:ext cx="11380981" cy="116641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b="1" dirty="0">
                    <a:latin typeface="+mj-lt"/>
                    <a:cs typeface="Times New Roman" panose="02020603050405020304" pitchFamily="18" charset="0"/>
                  </a:rPr>
                  <a:t>RQ2:</a:t>
                </a:r>
                <a:r>
                  <a:rPr lang="en-US" sz="2000" dirty="0">
                    <a:latin typeface="+mj-lt"/>
                    <a:cs typeface="Times New Roman" panose="02020603050405020304" pitchFamily="18" charset="0"/>
                  </a:rPr>
                  <a:t> Effects of counterfactual style and presentation on user confidence</a:t>
                </a:r>
              </a:p>
              <a:p>
                <a:pPr marL="365760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2000" b="1" dirty="0">
                    <a:latin typeface="+mj-lt"/>
                    <a:cs typeface="Times New Roman" panose="02020603050405020304" pitchFamily="18" charset="0"/>
                  </a:rPr>
                  <a:t>: </a:t>
                </a:r>
                <a:r>
                  <a:rPr lang="en-US" sz="2000" dirty="0">
                    <a:latin typeface="+mj-lt"/>
                    <a:cs typeface="Times New Roman" panose="02020603050405020304" pitchFamily="18" charset="0"/>
                  </a:rPr>
                  <a:t>Regions increase response confidence</a:t>
                </a:r>
                <a:endParaRPr lang="en-US" sz="2000" b="1" i="1" dirty="0">
                  <a:latin typeface="+mj-lt"/>
                </a:endParaRPr>
              </a:p>
              <a:p>
                <a:pPr marL="365760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en-US" sz="2000" b="1" dirty="0">
                    <a:latin typeface="+mj-lt"/>
                    <a:cs typeface="Times New Roman" panose="02020603050405020304" pitchFamily="18" charset="0"/>
                  </a:rPr>
                  <a:t>: </a:t>
                </a:r>
                <a:r>
                  <a:rPr lang="en-US" sz="2000" dirty="0">
                    <a:latin typeface="+mj-lt"/>
                    <a:cs typeface="Times New Roman" panose="02020603050405020304" pitchFamily="18" charset="0"/>
                  </a:rPr>
                  <a:t>Presentation moderates response confidence</a:t>
                </a:r>
                <a:endParaRPr lang="en-US" sz="2000" b="1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CB60A4F-C1B6-C5A7-E335-860F16C9E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19" y="3387936"/>
                <a:ext cx="11380981" cy="1166410"/>
              </a:xfrm>
              <a:prstGeom prst="rect">
                <a:avLst/>
              </a:prstGeom>
              <a:blipFill>
                <a:blip r:embed="rId4"/>
                <a:stretch>
                  <a:fillRect l="-536" t="-524" b="-890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81614B1-4C4D-0B30-ED4E-2A1DE711971A}"/>
                  </a:ext>
                </a:extLst>
              </p:cNvPr>
              <p:cNvSpPr txBox="1"/>
              <p:nvPr/>
            </p:nvSpPr>
            <p:spPr>
              <a:xfrm>
                <a:off x="544319" y="4727155"/>
                <a:ext cx="11092984" cy="116641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b="1" dirty="0">
                    <a:latin typeface="+mj-lt"/>
                    <a:cs typeface="Times New Roman" panose="02020603050405020304" pitchFamily="18" charset="0"/>
                  </a:rPr>
                  <a:t>RQ3:</a:t>
                </a:r>
                <a:r>
                  <a:rPr lang="en-US" sz="2000" dirty="0">
                    <a:latin typeface="+mj-lt"/>
                    <a:cs typeface="Times New Roman" panose="02020603050405020304" pitchFamily="18" charset="0"/>
                  </a:rPr>
                  <a:t> Subjective understanding and response confidence predict objective understanding</a:t>
                </a:r>
              </a:p>
              <a:p>
                <a:pPr marL="365760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2000" b="1" dirty="0">
                    <a:latin typeface="+mj-lt"/>
                    <a:cs typeface="Times New Roman" panose="02020603050405020304" pitchFamily="18" charset="0"/>
                  </a:rPr>
                  <a:t>: </a:t>
                </a:r>
                <a:r>
                  <a:rPr lang="en-US" sz="2000" dirty="0">
                    <a:latin typeface="+mj-lt"/>
                    <a:cs typeface="Times New Roman" panose="02020603050405020304" pitchFamily="18" charset="0"/>
                  </a:rPr>
                  <a:t>Subjective understanding predicts objective understanding</a:t>
                </a:r>
              </a:p>
              <a:p>
                <a:pPr marL="365760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en-US" sz="2000" b="1" dirty="0">
                    <a:latin typeface="+mj-lt"/>
                    <a:cs typeface="Times New Roman" panose="02020603050405020304" pitchFamily="18" charset="0"/>
                  </a:rPr>
                  <a:t>: </a:t>
                </a:r>
                <a:r>
                  <a:rPr lang="en-US" sz="2000" dirty="0">
                    <a:latin typeface="+mj-lt"/>
                    <a:cs typeface="Times New Roman" panose="02020603050405020304" pitchFamily="18" charset="0"/>
                  </a:rPr>
                  <a:t>Response confidence predicts objective understanding</a:t>
                </a:r>
                <a:endParaRPr lang="en-US" sz="2000" b="1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81614B1-4C4D-0B30-ED4E-2A1DE7119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19" y="4727155"/>
                <a:ext cx="11092984" cy="1166410"/>
              </a:xfrm>
              <a:prstGeom prst="rect">
                <a:avLst/>
              </a:prstGeom>
              <a:blipFill>
                <a:blip r:embed="rId5"/>
                <a:stretch>
                  <a:fillRect l="-549" b="-83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 descr="A white x in a red circle&#10;&#10;Description automatically generated">
            <a:extLst>
              <a:ext uri="{FF2B5EF4-FFF2-40B4-BE49-F238E27FC236}">
                <a16:creationId xmlns:a16="http://schemas.microsoft.com/office/drawing/2014/main" id="{9821986C-9E4E-75F3-90B6-6A223C9B92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401" y="2114193"/>
            <a:ext cx="274320" cy="274320"/>
          </a:xfrm>
          <a:prstGeom prst="rect">
            <a:avLst/>
          </a:prstGeom>
        </p:spPr>
      </p:pic>
      <p:pic>
        <p:nvPicPr>
          <p:cNvPr id="23" name="Picture 22" descr="A white check mark in a green circle&#10;&#10;Description automatically generated">
            <a:extLst>
              <a:ext uri="{FF2B5EF4-FFF2-40B4-BE49-F238E27FC236}">
                <a16:creationId xmlns:a16="http://schemas.microsoft.com/office/drawing/2014/main" id="{0EC09B16-60B5-19A3-51F4-0E7305A770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401" y="1759079"/>
            <a:ext cx="274320" cy="274320"/>
          </a:xfrm>
          <a:prstGeom prst="rect">
            <a:avLst/>
          </a:prstGeom>
        </p:spPr>
      </p:pic>
      <p:pic>
        <p:nvPicPr>
          <p:cNvPr id="24" name="Picture 23" descr="A white check mark in a green circle&#10;&#10;Description automatically generated">
            <a:extLst>
              <a:ext uri="{FF2B5EF4-FFF2-40B4-BE49-F238E27FC236}">
                <a16:creationId xmlns:a16="http://schemas.microsoft.com/office/drawing/2014/main" id="{D3F49342-F05F-CFC2-3BF1-D7CDDD313B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401" y="2477604"/>
            <a:ext cx="274320" cy="274320"/>
          </a:xfrm>
          <a:prstGeom prst="rect">
            <a:avLst/>
          </a:prstGeom>
        </p:spPr>
      </p:pic>
      <p:pic>
        <p:nvPicPr>
          <p:cNvPr id="25" name="Picture 24" descr="A white x in a red circle&#10;&#10;Description automatically generated">
            <a:extLst>
              <a:ext uri="{FF2B5EF4-FFF2-40B4-BE49-F238E27FC236}">
                <a16:creationId xmlns:a16="http://schemas.microsoft.com/office/drawing/2014/main" id="{47D5CF8E-4005-CA0B-0A41-EE70B3E9BE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401" y="2836843"/>
            <a:ext cx="274320" cy="274320"/>
          </a:xfrm>
          <a:prstGeom prst="rect">
            <a:avLst/>
          </a:prstGeom>
        </p:spPr>
      </p:pic>
      <p:pic>
        <p:nvPicPr>
          <p:cNvPr id="26" name="Picture 25" descr="A white check mark in a green circle&#10;&#10;Description automatically generated">
            <a:extLst>
              <a:ext uri="{FF2B5EF4-FFF2-40B4-BE49-F238E27FC236}">
                <a16:creationId xmlns:a16="http://schemas.microsoft.com/office/drawing/2014/main" id="{31C2F6CF-6371-E3BE-2BAF-FEEF576892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401" y="3842112"/>
            <a:ext cx="274320" cy="274320"/>
          </a:xfrm>
          <a:prstGeom prst="rect">
            <a:avLst/>
          </a:prstGeom>
        </p:spPr>
      </p:pic>
      <p:pic>
        <p:nvPicPr>
          <p:cNvPr id="27" name="Picture 26" descr="A white check mark in a green circle&#10;&#10;Description automatically generated">
            <a:extLst>
              <a:ext uri="{FF2B5EF4-FFF2-40B4-BE49-F238E27FC236}">
                <a16:creationId xmlns:a16="http://schemas.microsoft.com/office/drawing/2014/main" id="{461026F4-C9E0-DDE2-F8F8-F65DB2A519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401" y="4226241"/>
            <a:ext cx="274320" cy="274320"/>
          </a:xfrm>
          <a:prstGeom prst="rect">
            <a:avLst/>
          </a:prstGeom>
        </p:spPr>
      </p:pic>
      <p:pic>
        <p:nvPicPr>
          <p:cNvPr id="28" name="Picture 27" descr="A white check mark in a green circle&#10;&#10;Description automatically generated">
            <a:extLst>
              <a:ext uri="{FF2B5EF4-FFF2-40B4-BE49-F238E27FC236}">
                <a16:creationId xmlns:a16="http://schemas.microsoft.com/office/drawing/2014/main" id="{F38B125C-0F9E-D2B5-D492-498D5530EE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401" y="5192117"/>
            <a:ext cx="274320" cy="274320"/>
          </a:xfrm>
          <a:prstGeom prst="rect">
            <a:avLst/>
          </a:prstGeom>
        </p:spPr>
      </p:pic>
      <p:pic>
        <p:nvPicPr>
          <p:cNvPr id="29" name="Picture 28" descr="A white check mark in a green circle&#10;&#10;Description automatically generated">
            <a:extLst>
              <a:ext uri="{FF2B5EF4-FFF2-40B4-BE49-F238E27FC236}">
                <a16:creationId xmlns:a16="http://schemas.microsoft.com/office/drawing/2014/main" id="{14224AA4-E225-9DA5-C210-E2EABB802D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297" y="5564682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6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75EA8-2428-3CD5-B41D-B2B04E6A9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&amp;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0AE7F-626A-5907-7750-7A21D4F66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735" y="3090353"/>
            <a:ext cx="10107321" cy="185901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Effect of Counterfactual Explanation Presentation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Well designed explanation presentations are possible across multiple modalities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Presentation can affect user confidence and could impact ease of use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Encourage UI designers and HCI experts to examine broader presentation designs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7711F2-4845-57B7-42F5-F16A9EACF1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C177AD-B09B-63FF-8C68-DF859C0415DF}"/>
              </a:ext>
            </a:extLst>
          </p:cNvPr>
          <p:cNvSpPr txBox="1">
            <a:spLocks/>
          </p:cNvSpPr>
          <p:nvPr/>
        </p:nvSpPr>
        <p:spPr>
          <a:xfrm>
            <a:off x="618735" y="1463040"/>
            <a:ext cx="10201665" cy="1441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1" dirty="0"/>
              <a:t>Effect of Counterfactual Explanation Style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Counterfactual region explanations hold significant promise for improving calibrated lay user understanding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Recommend ML practitioners explore this area for more model architectures and tasks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48FCA5E-4C1B-46AB-EADA-7B6BA73B2E5D}"/>
              </a:ext>
            </a:extLst>
          </p:cNvPr>
          <p:cNvSpPr txBox="1">
            <a:spLocks/>
          </p:cNvSpPr>
          <p:nvPr/>
        </p:nvSpPr>
        <p:spPr>
          <a:xfrm>
            <a:off x="618734" y="4860588"/>
            <a:ext cx="10107321" cy="1033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rgbClr val="A6192E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1" dirty="0"/>
              <a:t>Future Work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Evaluate user understanding from counterfactuals in additional domains and with alternate user populations</a:t>
            </a:r>
          </a:p>
        </p:txBody>
      </p:sp>
    </p:spTree>
    <p:extLst>
      <p:ext uri="{BB962C8B-B14F-4D97-AF65-F5344CB8AC3E}">
        <p14:creationId xmlns:p14="http://schemas.microsoft.com/office/powerpoint/2010/main" val="428667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F5222CF-EC96-17EC-DBDD-69FA5C488364}"/>
              </a:ext>
            </a:extLst>
          </p:cNvPr>
          <p:cNvSpPr>
            <a:spLocks/>
          </p:cNvSpPr>
          <p:nvPr/>
        </p:nvSpPr>
        <p:spPr>
          <a:xfrm>
            <a:off x="4917439" y="0"/>
            <a:ext cx="7319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9B053AE-CA17-47BC-AE69-34765913A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168" y="379085"/>
            <a:ext cx="6638544" cy="1155032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E96EB1-24CF-0845-F47F-52FF77703CC8}"/>
              </a:ext>
            </a:extLst>
          </p:cNvPr>
          <p:cNvSpPr>
            <a:spLocks/>
          </p:cNvSpPr>
          <p:nvPr/>
        </p:nvSpPr>
        <p:spPr>
          <a:xfrm>
            <a:off x="0" y="0"/>
            <a:ext cx="4917439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E68EA3-2CED-3AF3-B194-B058BA575C24}"/>
              </a:ext>
            </a:extLst>
          </p:cNvPr>
          <p:cNvSpPr txBox="1"/>
          <p:nvPr/>
        </p:nvSpPr>
        <p:spPr>
          <a:xfrm>
            <a:off x="214811" y="379085"/>
            <a:ext cx="4487817" cy="329321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Checkout our paper for full analysis, qualitative results, and more!</a:t>
            </a:r>
            <a:endParaRPr lang="en-US" sz="3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C78CA7F-BD28-2EDE-9307-BED354456CB9}"/>
              </a:ext>
            </a:extLst>
          </p:cNvPr>
          <p:cNvGrpSpPr/>
          <p:nvPr/>
        </p:nvGrpSpPr>
        <p:grpSpPr>
          <a:xfrm>
            <a:off x="6611221" y="197581"/>
            <a:ext cx="3932211" cy="3673890"/>
            <a:chOff x="6988337" y="23409"/>
            <a:chExt cx="3932211" cy="3673890"/>
          </a:xfrm>
        </p:grpSpPr>
        <p:pic>
          <p:nvPicPr>
            <p:cNvPr id="12" name="Picture 11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1424D536-A984-BC54-EA6F-AC7791FA8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17082" y="23409"/>
              <a:ext cx="3474720" cy="347472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BF84F23-D88A-7E6F-DA3A-2193049B0861}"/>
                </a:ext>
              </a:extLst>
            </p:cNvPr>
            <p:cNvSpPr txBox="1"/>
            <p:nvPr/>
          </p:nvSpPr>
          <p:spPr>
            <a:xfrm>
              <a:off x="6988337" y="3327967"/>
              <a:ext cx="3932211" cy="36933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400" dirty="0"/>
                <a:t>petervannostrand.github.io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2134DD8-478F-B866-A13D-9F2A944F4643}"/>
              </a:ext>
            </a:extLst>
          </p:cNvPr>
          <p:cNvSpPr txBox="1"/>
          <p:nvPr/>
        </p:nvSpPr>
        <p:spPr>
          <a:xfrm>
            <a:off x="5142608" y="5548392"/>
            <a:ext cx="6768177" cy="61555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>
              <a:lnSpc>
                <a:spcPts val="2400"/>
              </a:lnSpc>
            </a:pPr>
            <a:r>
              <a:rPr lang="de-DE" sz="2000" i="1" dirty="0"/>
              <a:t>Peter M. VanNostrand, Dennis M. Hofmann, Lei Ma, and Elke A. Rundensteiner.</a:t>
            </a:r>
            <a:endParaRPr lang="en-US" sz="2000" i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F8D788-8B71-67C5-F462-A78DA8F0270D}"/>
              </a:ext>
            </a:extLst>
          </p:cNvPr>
          <p:cNvSpPr txBox="1"/>
          <p:nvPr/>
        </p:nvSpPr>
        <p:spPr>
          <a:xfrm>
            <a:off x="5142608" y="6326389"/>
            <a:ext cx="5513397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en-US" sz="2400" dirty="0"/>
              <a:t>ACM </a:t>
            </a:r>
            <a:r>
              <a:rPr lang="en-US" sz="2400" dirty="0" err="1"/>
              <a:t>FAccT</a:t>
            </a:r>
            <a:r>
              <a:rPr lang="en-US" sz="2400" dirty="0"/>
              <a:t> 2024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43141EF2-79F1-87AF-C2D7-EAE0AF57D368}"/>
              </a:ext>
            </a:extLst>
          </p:cNvPr>
          <p:cNvSpPr txBox="1">
            <a:spLocks/>
          </p:cNvSpPr>
          <p:nvPr/>
        </p:nvSpPr>
        <p:spPr>
          <a:xfrm>
            <a:off x="5142608" y="4322052"/>
            <a:ext cx="6869436" cy="11100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sz="2800" b="0" i="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6858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Actionable Recourse for Automated Decisions: Examining the Effects of Counterfactual Explanation Type and Presentation on Lay User Understanding</a:t>
            </a:r>
          </a:p>
        </p:txBody>
      </p:sp>
    </p:spTree>
    <p:extLst>
      <p:ext uri="{BB962C8B-B14F-4D97-AF65-F5344CB8AC3E}">
        <p14:creationId xmlns:p14="http://schemas.microsoft.com/office/powerpoint/2010/main" val="2276173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71C2BA-14B4-4C2B-A896-CFE33F07E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450" y="2514600"/>
            <a:ext cx="6319101" cy="1828800"/>
          </a:xfrm>
        </p:spPr>
        <p:txBody>
          <a:bodyPr/>
          <a:lstStyle/>
          <a:p>
            <a:r>
              <a:rPr lang="en-US" dirty="0"/>
              <a:t>That’s just what the machine said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CE90D1-E235-4EA9-9C7E-417AB3AF2C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751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6B3AE60-344D-9FA8-084D-F61243C55ACF}"/>
              </a:ext>
            </a:extLst>
          </p:cNvPr>
          <p:cNvSpPr txBox="1">
            <a:spLocks/>
          </p:cNvSpPr>
          <p:nvPr/>
        </p:nvSpPr>
        <p:spPr>
          <a:xfrm>
            <a:off x="266700" y="5741327"/>
            <a:ext cx="11315700" cy="636411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marL="274320" indent="-27432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bg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94360" indent="-27432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Verdana" pitchFamily="34" charset="0"/>
              <a:buChar char="─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6868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1430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71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[1] Transforming Paradigms: A Global AI in Financial Services Survey, University of Cambridge, 2020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[2] Liberty at Risk: Pre-trial Risk Assessment Tools in the U.S., Electronic Privacy Information Center, 2022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[3] Hidden Workers: Untapped Talent, 2021 Harvard Business School Survey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CCB70C-648A-CDDD-CB8B-D7A2DB487982}"/>
              </a:ext>
            </a:extLst>
          </p:cNvPr>
          <p:cNvSpPr txBox="1"/>
          <p:nvPr/>
        </p:nvSpPr>
        <p:spPr>
          <a:xfrm>
            <a:off x="1910671" y="1993182"/>
            <a:ext cx="46384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85% of banks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dirty="0"/>
              <a:t>use ML in lending and investment decisions</a:t>
            </a:r>
            <a:r>
              <a:rPr lang="en-US" sz="2400" baseline="40000" dirty="0">
                <a:solidFill>
                  <a:schemeClr val="bg1">
                    <a:lumMod val="75000"/>
                  </a:schemeClr>
                </a:solidFill>
              </a:rPr>
              <a:t>[1]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030258-4C24-383C-254D-25336EBA6740}"/>
              </a:ext>
            </a:extLst>
          </p:cNvPr>
          <p:cNvSpPr txBox="1"/>
          <p:nvPr/>
        </p:nvSpPr>
        <p:spPr>
          <a:xfrm>
            <a:off x="1910671" y="3137834"/>
            <a:ext cx="46384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49 States </a:t>
            </a:r>
            <a:r>
              <a:rPr lang="en-US" sz="2400" dirty="0"/>
              <a:t>use ML in pre-trial detention and </a:t>
            </a:r>
            <a:r>
              <a:rPr lang="en-US" sz="2400" dirty="0">
                <a:solidFill>
                  <a:srgbClr val="000000"/>
                </a:solidFill>
              </a:rPr>
              <a:t>parole</a:t>
            </a:r>
            <a:r>
              <a:rPr lang="en-US" sz="2400" dirty="0"/>
              <a:t> decisions</a:t>
            </a:r>
            <a:r>
              <a:rPr lang="en-US" sz="2400" baseline="40000" dirty="0">
                <a:solidFill>
                  <a:schemeClr val="bg1">
                    <a:lumMod val="75000"/>
                  </a:schemeClr>
                </a:solidFill>
              </a:rPr>
              <a:t>[2]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3AC6D0-2161-352F-FEF5-8ED390C7F246}"/>
              </a:ext>
            </a:extLst>
          </p:cNvPr>
          <p:cNvSpPr txBox="1"/>
          <p:nvPr/>
        </p:nvSpPr>
        <p:spPr>
          <a:xfrm>
            <a:off x="1910671" y="4282486"/>
            <a:ext cx="46384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&gt;90% of F500 companies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dirty="0"/>
              <a:t>use automated applicant screening</a:t>
            </a:r>
            <a:r>
              <a:rPr lang="en-US" sz="2400" baseline="40000" dirty="0">
                <a:solidFill>
                  <a:schemeClr val="bg1">
                    <a:lumMod val="75000"/>
                  </a:schemeClr>
                </a:solidFill>
              </a:rPr>
              <a:t>[3]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EE1BFC7-9F99-8E80-551B-4D495AEA6D89}"/>
              </a:ext>
            </a:extLst>
          </p:cNvPr>
          <p:cNvGrpSpPr/>
          <p:nvPr/>
        </p:nvGrpSpPr>
        <p:grpSpPr>
          <a:xfrm>
            <a:off x="7749955" y="2090475"/>
            <a:ext cx="2298094" cy="636410"/>
            <a:chOff x="1835756" y="3403182"/>
            <a:chExt cx="2298094" cy="63641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6AEE3B7-7ECD-C697-98D4-6DE9A238CBE3}"/>
                </a:ext>
              </a:extLst>
            </p:cNvPr>
            <p:cNvSpPr txBox="1"/>
            <p:nvPr/>
          </p:nvSpPr>
          <p:spPr>
            <a:xfrm>
              <a:off x="2394169" y="3429000"/>
              <a:ext cx="17396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rejected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D12725D-CA04-6CCB-8A4A-26C0B9B7C2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686" r="12606" b="13716"/>
            <a:stretch/>
          </p:blipFill>
          <p:spPr>
            <a:xfrm>
              <a:off x="1835756" y="3403182"/>
              <a:ext cx="558413" cy="63641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0BEF40A-24BD-66A4-ACFC-F7F47A59A474}"/>
              </a:ext>
            </a:extLst>
          </p:cNvPr>
          <p:cNvGrpSpPr/>
          <p:nvPr/>
        </p:nvGrpSpPr>
        <p:grpSpPr>
          <a:xfrm>
            <a:off x="7735359" y="3260945"/>
            <a:ext cx="2327287" cy="584775"/>
            <a:chOff x="5149838" y="3429000"/>
            <a:chExt cx="2327287" cy="5847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450327-5A0F-0EDF-81C3-3504DBE28866}"/>
                </a:ext>
              </a:extLst>
            </p:cNvPr>
            <p:cNvSpPr txBox="1"/>
            <p:nvPr/>
          </p:nvSpPr>
          <p:spPr>
            <a:xfrm>
              <a:off x="5867400" y="3429000"/>
              <a:ext cx="16097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denied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A7F2ABA-19D1-9815-7D73-340AB7A1FA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343" t="6450" r="8663" b="26729"/>
            <a:stretch/>
          </p:blipFill>
          <p:spPr>
            <a:xfrm>
              <a:off x="5149838" y="3429000"/>
              <a:ext cx="717563" cy="584775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529AE3-3B4A-607B-F086-C2585112C948}"/>
              </a:ext>
            </a:extLst>
          </p:cNvPr>
          <p:cNvGrpSpPr/>
          <p:nvPr/>
        </p:nvGrpSpPr>
        <p:grpSpPr>
          <a:xfrm>
            <a:off x="7962096" y="4405376"/>
            <a:ext cx="1873813" cy="585216"/>
            <a:chOff x="8434530" y="3428779"/>
            <a:chExt cx="1873813" cy="585216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C18F406F-1691-3005-02D7-EBE867B9F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34530" y="3428779"/>
              <a:ext cx="625299" cy="58521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557D455-B1D3-5CDD-06CA-6C435F6733DD}"/>
                </a:ext>
              </a:extLst>
            </p:cNvPr>
            <p:cNvSpPr txBox="1"/>
            <p:nvPr/>
          </p:nvSpPr>
          <p:spPr>
            <a:xfrm>
              <a:off x="9059829" y="3429000"/>
              <a:ext cx="12485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trike="sngStrike" dirty="0">
                  <a:solidFill>
                    <a:schemeClr val="accent1"/>
                  </a:solidFill>
                </a:rPr>
                <a:t>hired</a:t>
              </a: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FF1FCFCE-3867-3222-2673-B21BBD8F0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Consequential Decisions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43F6577-455C-0BC8-F8A3-DB0DA51316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28D94A-8016-3733-A33A-AF394918A7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1329" y="2639513"/>
            <a:ext cx="1292879" cy="129287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6933F91-9110-BE83-9635-31B4DE02CD3B}"/>
              </a:ext>
            </a:extLst>
          </p:cNvPr>
          <p:cNvSpPr txBox="1"/>
          <p:nvPr/>
        </p:nvSpPr>
        <p:spPr>
          <a:xfrm>
            <a:off x="9919402" y="3933947"/>
            <a:ext cx="20167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Legal?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Ethical?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Biased?</a:t>
            </a:r>
          </a:p>
        </p:txBody>
      </p:sp>
    </p:spTree>
    <p:extLst>
      <p:ext uri="{BB962C8B-B14F-4D97-AF65-F5344CB8AC3E}">
        <p14:creationId xmlns:p14="http://schemas.microsoft.com/office/powerpoint/2010/main" val="34814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6B3AE60-344D-9FA8-084D-F61243C55ACF}"/>
              </a:ext>
            </a:extLst>
          </p:cNvPr>
          <p:cNvSpPr txBox="1">
            <a:spLocks/>
          </p:cNvSpPr>
          <p:nvPr/>
        </p:nvSpPr>
        <p:spPr>
          <a:xfrm>
            <a:off x="266700" y="5741327"/>
            <a:ext cx="11315700" cy="636411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marL="274320" indent="-27432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bg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94360" indent="-27432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Verdana" pitchFamily="34" charset="0"/>
              <a:buChar char="─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6868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1430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71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[1] Transforming Paradigms: A Global AI in Financial Services Survey, University of Cambridge, 2020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[2] Liberty at Risk: Pre-trial Risk Assessment Tools in the U.S., Electronic Privacy Information Center, 2022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[3] Hidden Workers: Untapped Talent, 2021 Harvard Business School Survey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EE1BFC7-9F99-8E80-551B-4D495AEA6D89}"/>
              </a:ext>
            </a:extLst>
          </p:cNvPr>
          <p:cNvGrpSpPr/>
          <p:nvPr/>
        </p:nvGrpSpPr>
        <p:grpSpPr>
          <a:xfrm>
            <a:off x="7749955" y="2090475"/>
            <a:ext cx="2298094" cy="636410"/>
            <a:chOff x="1835756" y="3403182"/>
            <a:chExt cx="2298094" cy="63641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6AEE3B7-7ECD-C697-98D4-6DE9A238CBE3}"/>
                </a:ext>
              </a:extLst>
            </p:cNvPr>
            <p:cNvSpPr txBox="1"/>
            <p:nvPr/>
          </p:nvSpPr>
          <p:spPr>
            <a:xfrm>
              <a:off x="2394169" y="3429000"/>
              <a:ext cx="17396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rejected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D12725D-CA04-6CCB-8A4A-26C0B9B7C2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686" r="12606" b="13716"/>
            <a:stretch/>
          </p:blipFill>
          <p:spPr>
            <a:xfrm>
              <a:off x="1835756" y="3403182"/>
              <a:ext cx="558413" cy="63641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0BEF40A-24BD-66A4-ACFC-F7F47A59A474}"/>
              </a:ext>
            </a:extLst>
          </p:cNvPr>
          <p:cNvGrpSpPr/>
          <p:nvPr/>
        </p:nvGrpSpPr>
        <p:grpSpPr>
          <a:xfrm>
            <a:off x="7735359" y="3260945"/>
            <a:ext cx="2327287" cy="584775"/>
            <a:chOff x="5149838" y="3429000"/>
            <a:chExt cx="2327287" cy="5847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450327-5A0F-0EDF-81C3-3504DBE28866}"/>
                </a:ext>
              </a:extLst>
            </p:cNvPr>
            <p:cNvSpPr txBox="1"/>
            <p:nvPr/>
          </p:nvSpPr>
          <p:spPr>
            <a:xfrm>
              <a:off x="5867400" y="3429000"/>
              <a:ext cx="16097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denied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A7F2ABA-19D1-9815-7D73-340AB7A1FA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343" t="6450" r="8663" b="26729"/>
            <a:stretch/>
          </p:blipFill>
          <p:spPr>
            <a:xfrm>
              <a:off x="5149838" y="3429000"/>
              <a:ext cx="717563" cy="584775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529AE3-3B4A-607B-F086-C2585112C948}"/>
              </a:ext>
            </a:extLst>
          </p:cNvPr>
          <p:cNvGrpSpPr/>
          <p:nvPr/>
        </p:nvGrpSpPr>
        <p:grpSpPr>
          <a:xfrm>
            <a:off x="7962096" y="4405376"/>
            <a:ext cx="1873813" cy="585216"/>
            <a:chOff x="8434530" y="3428779"/>
            <a:chExt cx="1873813" cy="585216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C18F406F-1691-3005-02D7-EBE867B9F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34530" y="3428779"/>
              <a:ext cx="625299" cy="58521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557D455-B1D3-5CDD-06CA-6C435F6733DD}"/>
                </a:ext>
              </a:extLst>
            </p:cNvPr>
            <p:cNvSpPr txBox="1"/>
            <p:nvPr/>
          </p:nvSpPr>
          <p:spPr>
            <a:xfrm>
              <a:off x="9059829" y="3429000"/>
              <a:ext cx="12485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trike="sngStrike" dirty="0">
                  <a:solidFill>
                    <a:schemeClr val="accent1"/>
                  </a:solidFill>
                </a:rPr>
                <a:t>hired</a:t>
              </a: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FF1FCFCE-3867-3222-2673-B21BBD8F0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Consequential Decisions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43F6577-455C-0BC8-F8A3-DB0DA51316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B91F1D-3243-21E2-EB0C-5FE6D61ADF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511" r="33156" b="13466"/>
          <a:stretch/>
        </p:blipFill>
        <p:spPr>
          <a:xfrm>
            <a:off x="2957120" y="2963384"/>
            <a:ext cx="781960" cy="2029968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1F59FB88-ACE7-F36E-B0C0-52F9122E6A7C}"/>
              </a:ext>
            </a:extLst>
          </p:cNvPr>
          <p:cNvSpPr/>
          <p:nvPr/>
        </p:nvSpPr>
        <p:spPr>
          <a:xfrm>
            <a:off x="3543846" y="1757373"/>
            <a:ext cx="2230477" cy="978602"/>
          </a:xfrm>
          <a:prstGeom prst="wedgeRoundRectCallout">
            <a:avLst>
              <a:gd name="adj1" fmla="val -44712"/>
              <a:gd name="adj2" fmla="val 84289"/>
              <a:gd name="adj3" fmla="val 16667"/>
            </a:avLst>
          </a:prstGeom>
          <a:noFill/>
          <a:ln w="381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E5E70C-FEF3-6F2A-A12F-0236528CED82}"/>
              </a:ext>
            </a:extLst>
          </p:cNvPr>
          <p:cNvSpPr txBox="1"/>
          <p:nvPr/>
        </p:nvSpPr>
        <p:spPr>
          <a:xfrm>
            <a:off x="3543846" y="1757373"/>
            <a:ext cx="2230477" cy="978602"/>
          </a:xfrm>
          <a:prstGeom prst="rect">
            <a:avLst/>
          </a:prstGeom>
          <a:noFill/>
        </p:spPr>
        <p:txBody>
          <a:bodyPr wrap="square" lIns="91440" tIns="91440" rIns="91440" bIns="91440" anchor="ctr">
            <a:noAutofit/>
          </a:bodyPr>
          <a:lstStyle/>
          <a:p>
            <a:pPr algn="ctr"/>
            <a:r>
              <a:rPr lang="en-US" sz="2400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68932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644F30-18FB-BFC1-E1BE-7FBF97D8E0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5AC327-EEB0-BBD1-0F3B-DC07F3768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6421" y="1904950"/>
            <a:ext cx="9557861" cy="59206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Why was my </a:t>
            </a:r>
            <a:r>
              <a:rPr lang="en-US" sz="2800" dirty="0">
                <a:solidFill>
                  <a:srgbClr val="FF6600"/>
                </a:solidFill>
              </a:rPr>
              <a:t>____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classified as </a:t>
            </a:r>
            <a:r>
              <a:rPr lang="en-US" sz="2800" dirty="0">
                <a:solidFill>
                  <a:schemeClr val="accent1"/>
                </a:solidFill>
              </a:rPr>
              <a:t>____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rather than </a:t>
            </a:r>
            <a:r>
              <a:rPr lang="en-US" sz="2800" dirty="0">
                <a:solidFill>
                  <a:schemeClr val="accent5"/>
                </a:solidFill>
              </a:rPr>
              <a:t>____</a:t>
            </a:r>
            <a:r>
              <a:rPr lang="en-US" sz="2800" dirty="0">
                <a:solidFill>
                  <a:srgbClr val="000000"/>
                </a:solidFill>
              </a:rPr>
              <a:t>?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CAF397A-C20E-E0AF-814D-8D64BEBDC346}"/>
              </a:ext>
            </a:extLst>
          </p:cNvPr>
          <p:cNvGrpSpPr/>
          <p:nvPr/>
        </p:nvGrpSpPr>
        <p:grpSpPr>
          <a:xfrm>
            <a:off x="1633468" y="3051291"/>
            <a:ext cx="8950956" cy="558291"/>
            <a:chOff x="2937374" y="2981588"/>
            <a:chExt cx="8950956" cy="55829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5AAC60C-27FD-082B-649B-BD80389DECB6}"/>
                </a:ext>
              </a:extLst>
            </p:cNvPr>
            <p:cNvSpPr txBox="1"/>
            <p:nvPr/>
          </p:nvSpPr>
          <p:spPr>
            <a:xfrm>
              <a:off x="3579980" y="2981588"/>
              <a:ext cx="2699211" cy="458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6600"/>
                  </a:solidFill>
                </a:rPr>
                <a:t>loan application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2564010-49EB-1C17-B0EE-6C14E5058C53}"/>
                </a:ext>
              </a:extLst>
            </p:cNvPr>
            <p:cNvSpPr txBox="1"/>
            <p:nvPr/>
          </p:nvSpPr>
          <p:spPr>
            <a:xfrm>
              <a:off x="6750698" y="2981589"/>
              <a:ext cx="2699211" cy="458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accent1"/>
                  </a:solidFill>
                </a:rPr>
                <a:t>rejected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EA0100-FAC4-D46B-5FD2-F9463391DE32}"/>
                </a:ext>
              </a:extLst>
            </p:cNvPr>
            <p:cNvSpPr txBox="1"/>
            <p:nvPr/>
          </p:nvSpPr>
          <p:spPr>
            <a:xfrm>
              <a:off x="10131221" y="2981590"/>
              <a:ext cx="1757109" cy="458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accent5"/>
                  </a:solidFill>
                </a:rPr>
                <a:t>accepted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2235511-56C7-8EB7-842D-C6E797E2B5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686" r="12606" b="13716"/>
            <a:stretch/>
          </p:blipFill>
          <p:spPr>
            <a:xfrm>
              <a:off x="2937374" y="2981588"/>
              <a:ext cx="489868" cy="558291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5006622-1E13-1A62-0A34-A2624DAC1D3C}"/>
              </a:ext>
            </a:extLst>
          </p:cNvPr>
          <p:cNvGrpSpPr/>
          <p:nvPr/>
        </p:nvGrpSpPr>
        <p:grpSpPr>
          <a:xfrm>
            <a:off x="1569693" y="4002843"/>
            <a:ext cx="9014731" cy="558292"/>
            <a:chOff x="2873599" y="3933140"/>
            <a:chExt cx="9014731" cy="55829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AD670F5-B303-8C80-71D8-05128C1EF60E}"/>
                </a:ext>
              </a:extLst>
            </p:cNvPr>
            <p:cNvSpPr txBox="1"/>
            <p:nvPr/>
          </p:nvSpPr>
          <p:spPr>
            <a:xfrm>
              <a:off x="3579980" y="3933140"/>
              <a:ext cx="2699211" cy="458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6600"/>
                  </a:solidFill>
                </a:rPr>
                <a:t>parole request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8A1A4DB-F586-0C92-21DD-53492714B268}"/>
                </a:ext>
              </a:extLst>
            </p:cNvPr>
            <p:cNvSpPr txBox="1"/>
            <p:nvPr/>
          </p:nvSpPr>
          <p:spPr>
            <a:xfrm>
              <a:off x="6750698" y="3933141"/>
              <a:ext cx="2699211" cy="458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accent1"/>
                  </a:solidFill>
                </a:rPr>
                <a:t>denied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AF99C24-D799-46D7-8483-8A7751B4BB4F}"/>
                </a:ext>
              </a:extLst>
            </p:cNvPr>
            <p:cNvSpPr txBox="1"/>
            <p:nvPr/>
          </p:nvSpPr>
          <p:spPr>
            <a:xfrm>
              <a:off x="10131221" y="3933142"/>
              <a:ext cx="1757109" cy="458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accent5"/>
                  </a:solidFill>
                </a:rPr>
                <a:t>approved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37BA696-C16F-0BF5-8A9E-A038CEA904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-6699" b="-2686"/>
            <a:stretch/>
          </p:blipFill>
          <p:spPr>
            <a:xfrm>
              <a:off x="2873599" y="3933141"/>
              <a:ext cx="617420" cy="558291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A6C1F01-2AF8-8FC3-03EC-1316D590825C}"/>
              </a:ext>
            </a:extLst>
          </p:cNvPr>
          <p:cNvGrpSpPr/>
          <p:nvPr/>
        </p:nvGrpSpPr>
        <p:grpSpPr>
          <a:xfrm>
            <a:off x="1607575" y="4831610"/>
            <a:ext cx="8976849" cy="540122"/>
            <a:chOff x="2911481" y="4761907"/>
            <a:chExt cx="8976849" cy="54012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65A9B0E-2583-3E41-F715-541E91556805}"/>
                </a:ext>
              </a:extLst>
            </p:cNvPr>
            <p:cNvSpPr txBox="1"/>
            <p:nvPr/>
          </p:nvSpPr>
          <p:spPr>
            <a:xfrm>
              <a:off x="3579980" y="4761907"/>
              <a:ext cx="26992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6600"/>
                  </a:solidFill>
                </a:rPr>
                <a:t>resume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EAB6E4E-16B8-3F6C-EF50-F046AB31D01D}"/>
                </a:ext>
              </a:extLst>
            </p:cNvPr>
            <p:cNvSpPr txBox="1"/>
            <p:nvPr/>
          </p:nvSpPr>
          <p:spPr>
            <a:xfrm>
              <a:off x="6750698" y="4761908"/>
              <a:ext cx="2699211" cy="458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solidFill>
                    <a:schemeClr val="accent1"/>
                  </a:solidFill>
                </a:rPr>
                <a:t>hired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FEDCE7B-7DF1-111C-8B3A-09F2EB2127AB}"/>
                </a:ext>
              </a:extLst>
            </p:cNvPr>
            <p:cNvSpPr txBox="1"/>
            <p:nvPr/>
          </p:nvSpPr>
          <p:spPr>
            <a:xfrm>
              <a:off x="10131221" y="4761909"/>
              <a:ext cx="1757109" cy="458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accent5"/>
                  </a:solidFill>
                </a:rPr>
                <a:t>hired</a:t>
              </a:r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A20E76AB-9664-5880-273D-D897D3FCE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911481" y="4788648"/>
              <a:ext cx="548544" cy="513381"/>
            </a:xfrm>
            <a:prstGeom prst="rect">
              <a:avLst/>
            </a:prstGeom>
          </p:spPr>
        </p:pic>
      </p:grpSp>
      <p:sp>
        <p:nvSpPr>
          <p:cNvPr id="39" name="Title 3">
            <a:extLst>
              <a:ext uri="{FF2B5EF4-FFF2-40B4-BE49-F238E27FC236}">
                <a16:creationId xmlns:a16="http://schemas.microsoft.com/office/drawing/2014/main" id="{600B7317-8454-6A64-F912-2407C5D39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39" y="182880"/>
            <a:ext cx="9557859" cy="59093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8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644F30-18FB-BFC1-E1BE-7FBF97D8E0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5AC327-EEB0-BBD1-0F3B-DC07F3768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6421" y="1904950"/>
            <a:ext cx="9557861" cy="59206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Why was my </a:t>
            </a:r>
            <a:r>
              <a:rPr lang="en-US" sz="2800" dirty="0">
                <a:solidFill>
                  <a:srgbClr val="FF6600"/>
                </a:solidFill>
              </a:rPr>
              <a:t>____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classified as </a:t>
            </a:r>
            <a:r>
              <a:rPr lang="en-US" sz="2800" dirty="0">
                <a:solidFill>
                  <a:schemeClr val="accent1"/>
                </a:solidFill>
              </a:rPr>
              <a:t>____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rather than </a:t>
            </a:r>
            <a:r>
              <a:rPr lang="en-US" sz="2800" dirty="0">
                <a:solidFill>
                  <a:schemeClr val="accent5"/>
                </a:solidFill>
              </a:rPr>
              <a:t>____</a:t>
            </a:r>
            <a:r>
              <a:rPr lang="en-US" sz="28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39" name="Title 3">
            <a:extLst>
              <a:ext uri="{FF2B5EF4-FFF2-40B4-BE49-F238E27FC236}">
                <a16:creationId xmlns:a16="http://schemas.microsoft.com/office/drawing/2014/main" id="{600B7317-8454-6A64-F912-2407C5D39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39" y="182880"/>
            <a:ext cx="9557859" cy="59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992001-3558-0196-08DC-6760EAD812F7}"/>
              </a:ext>
            </a:extLst>
          </p:cNvPr>
          <p:cNvSpPr txBox="1"/>
          <p:nvPr/>
        </p:nvSpPr>
        <p:spPr>
          <a:xfrm>
            <a:off x="1022363" y="994125"/>
            <a:ext cx="10147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Counterfactual Question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F5AA7D-6DCF-CBB5-3FC0-A98213D498A0}"/>
              </a:ext>
            </a:extLst>
          </p:cNvPr>
          <p:cNvSpPr/>
          <p:nvPr/>
        </p:nvSpPr>
        <p:spPr>
          <a:xfrm>
            <a:off x="1022362" y="1456909"/>
            <a:ext cx="10147276" cy="1581086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C25B670-2595-EAB6-4D9A-5540BAFFA23E}"/>
                  </a:ext>
                </a:extLst>
              </p:cNvPr>
              <p:cNvSpPr txBox="1"/>
              <p:nvPr/>
            </p:nvSpPr>
            <p:spPr>
              <a:xfrm>
                <a:off x="3859605" y="1948106"/>
                <a:ext cx="5468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solidFill>
                    <a:srgbClr val="FF66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C25B670-2595-EAB6-4D9A-5540BAFFA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605" y="1948106"/>
                <a:ext cx="54684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1193B935-0702-698F-5BE2-33392A38BE0C}"/>
              </a:ext>
            </a:extLst>
          </p:cNvPr>
          <p:cNvSpPr txBox="1"/>
          <p:nvPr/>
        </p:nvSpPr>
        <p:spPr>
          <a:xfrm>
            <a:off x="6782842" y="1965350"/>
            <a:ext cx="546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32DFF7-91FA-8674-A420-B394000D6373}"/>
              </a:ext>
            </a:extLst>
          </p:cNvPr>
          <p:cNvSpPr txBox="1"/>
          <p:nvPr/>
        </p:nvSpPr>
        <p:spPr>
          <a:xfrm>
            <a:off x="9432655" y="1961397"/>
            <a:ext cx="546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/>
                </a:solidFill>
              </a:rPr>
              <a:t>B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AE3B2D9-321A-F16C-526D-D39D641AB55A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3534624" y="2456134"/>
            <a:ext cx="556587" cy="1023442"/>
          </a:xfrm>
          <a:prstGeom prst="straightConnector1">
            <a:avLst/>
          </a:prstGeom>
          <a:ln w="28575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B5C1E9C-8EBB-B922-1FB6-919DF5C8373C}"/>
              </a:ext>
            </a:extLst>
          </p:cNvPr>
          <p:cNvSpPr txBox="1"/>
          <p:nvPr/>
        </p:nvSpPr>
        <p:spPr>
          <a:xfrm>
            <a:off x="2132767" y="3479576"/>
            <a:ext cx="2803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6600"/>
                </a:solidFill>
              </a:rPr>
              <a:t>Observed Instance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2D3634D-860A-DC3B-0ECC-068A94B3A0BA}"/>
              </a:ext>
            </a:extLst>
          </p:cNvPr>
          <p:cNvCxnSpPr>
            <a:cxnSpLocks/>
            <a:stCxn id="25" idx="0"/>
          </p:cNvCxnSpPr>
          <p:nvPr/>
        </p:nvCxnSpPr>
        <p:spPr>
          <a:xfrm flipV="1">
            <a:off x="7014447" y="2473378"/>
            <a:ext cx="1" cy="884476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DF451AA-BD74-7A03-3E04-21E383DCC893}"/>
              </a:ext>
            </a:extLst>
          </p:cNvPr>
          <p:cNvCxnSpPr>
            <a:cxnSpLocks/>
            <a:stCxn id="26" idx="0"/>
          </p:cNvCxnSpPr>
          <p:nvPr/>
        </p:nvCxnSpPr>
        <p:spPr>
          <a:xfrm flipH="1" flipV="1">
            <a:off x="9664261" y="2469425"/>
            <a:ext cx="581325" cy="895754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21CFC1F-03BC-5A71-6DE1-D418D59FC01C}"/>
              </a:ext>
            </a:extLst>
          </p:cNvPr>
          <p:cNvSpPr txBox="1"/>
          <p:nvPr/>
        </p:nvSpPr>
        <p:spPr>
          <a:xfrm>
            <a:off x="5716806" y="3357854"/>
            <a:ext cx="2595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Factual Outcome</a:t>
            </a:r>
          </a:p>
          <a:p>
            <a:pPr algn="ctr"/>
            <a:r>
              <a:rPr lang="en-US" sz="2400" dirty="0">
                <a:solidFill>
                  <a:schemeClr val="tx2"/>
                </a:solidFill>
              </a:rPr>
              <a:t>(undesired)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610B4A-2CAA-2A99-F59B-1ADAB335634D}"/>
              </a:ext>
            </a:extLst>
          </p:cNvPr>
          <p:cNvSpPr txBox="1"/>
          <p:nvPr/>
        </p:nvSpPr>
        <p:spPr>
          <a:xfrm>
            <a:off x="8565871" y="3365179"/>
            <a:ext cx="3359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-50" dirty="0">
                <a:solidFill>
                  <a:schemeClr val="accent5"/>
                </a:solidFill>
              </a:rPr>
              <a:t>Counterfactual Outcome</a:t>
            </a:r>
          </a:p>
          <a:p>
            <a:pPr algn="ctr"/>
            <a:r>
              <a:rPr lang="en-US" sz="2400" dirty="0">
                <a:solidFill>
                  <a:schemeClr val="accent5"/>
                </a:solidFill>
              </a:rPr>
              <a:t>(desired)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280DA9-B83E-B365-2BF7-120E0F5F91A4}"/>
              </a:ext>
            </a:extLst>
          </p:cNvPr>
          <p:cNvSpPr txBox="1"/>
          <p:nvPr/>
        </p:nvSpPr>
        <p:spPr>
          <a:xfrm>
            <a:off x="266700" y="6023971"/>
            <a:ext cx="7859648" cy="40011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[4] Algorithmic Recourse: from Counterfactual Explanations to Interventions, Karimi et al.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FAccT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2021</a:t>
            </a:r>
          </a:p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[5] Explanation in artificial intelligence: Insights from the social sciences, Miller et al. Artificial Intelligence 2017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71D31C-66C5-11E9-477B-5C4A6CAEC5F3}"/>
              </a:ext>
            </a:extLst>
          </p:cNvPr>
          <p:cNvSpPr txBox="1"/>
          <p:nvPr/>
        </p:nvSpPr>
        <p:spPr>
          <a:xfrm>
            <a:off x="4262239" y="4536452"/>
            <a:ext cx="49942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How was the decision was made?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2D89FC-340A-AEDD-6B67-1E73AC996A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511" r="33156" b="13466"/>
          <a:stretch/>
        </p:blipFill>
        <p:spPr>
          <a:xfrm>
            <a:off x="3534623" y="4178329"/>
            <a:ext cx="619628" cy="16085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AF6BDB5-B978-E46C-3F81-5AECDD26C002}"/>
              </a:ext>
            </a:extLst>
          </p:cNvPr>
          <p:cNvSpPr txBox="1"/>
          <p:nvPr/>
        </p:nvSpPr>
        <p:spPr>
          <a:xfrm>
            <a:off x="4262239" y="4965036"/>
            <a:ext cx="49942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What can I do about?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826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19" grpId="0"/>
      <p:bldP spid="20" grpId="0"/>
      <p:bldP spid="22" grpId="0"/>
      <p:bldP spid="25" grpId="0"/>
      <p:bldP spid="26" grpId="0"/>
      <p:bldP spid="28" grpId="0"/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644F30-18FB-BFC1-E1BE-7FBF97D8E0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9" name="Title 3">
            <a:extLst>
              <a:ext uri="{FF2B5EF4-FFF2-40B4-BE49-F238E27FC236}">
                <a16:creationId xmlns:a16="http://schemas.microsoft.com/office/drawing/2014/main" id="{600B7317-8454-6A64-F912-2407C5D39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39" y="182880"/>
            <a:ext cx="9557859" cy="590931"/>
          </a:xfrm>
        </p:spPr>
        <p:txBody>
          <a:bodyPr/>
          <a:lstStyle/>
          <a:p>
            <a:r>
              <a:rPr lang="en-US" dirty="0"/>
              <a:t>Actionable Recourse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86B9352-9991-61A8-B9FC-170FAE419682}"/>
              </a:ext>
            </a:extLst>
          </p:cNvPr>
          <p:cNvGrpSpPr/>
          <p:nvPr/>
        </p:nvGrpSpPr>
        <p:grpSpPr>
          <a:xfrm>
            <a:off x="2440945" y="1727412"/>
            <a:ext cx="2298094" cy="636410"/>
            <a:chOff x="1835756" y="3403182"/>
            <a:chExt cx="2298094" cy="63641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386468E-8C44-7F86-1EB4-0C778348AA4F}"/>
                </a:ext>
              </a:extLst>
            </p:cNvPr>
            <p:cNvSpPr txBox="1"/>
            <p:nvPr/>
          </p:nvSpPr>
          <p:spPr>
            <a:xfrm>
              <a:off x="2394169" y="3429000"/>
              <a:ext cx="17396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rejected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4576D97-3B35-E3DA-B82D-F134A38AFB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686" r="12606" b="13716"/>
            <a:stretch/>
          </p:blipFill>
          <p:spPr>
            <a:xfrm>
              <a:off x="1835756" y="3403182"/>
              <a:ext cx="558413" cy="63641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0386B9D-B025-3E4E-61D2-61EB3722F812}"/>
              </a:ext>
            </a:extLst>
          </p:cNvPr>
          <p:cNvGrpSpPr/>
          <p:nvPr/>
        </p:nvGrpSpPr>
        <p:grpSpPr>
          <a:xfrm>
            <a:off x="2426349" y="2875709"/>
            <a:ext cx="2327287" cy="584775"/>
            <a:chOff x="5149838" y="3429000"/>
            <a:chExt cx="2327287" cy="58477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B8AAC07-5694-7B50-F28A-7BF7D5E54812}"/>
                </a:ext>
              </a:extLst>
            </p:cNvPr>
            <p:cNvSpPr txBox="1"/>
            <p:nvPr/>
          </p:nvSpPr>
          <p:spPr>
            <a:xfrm>
              <a:off x="5867400" y="3429000"/>
              <a:ext cx="16097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denied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00127F6-20FD-EFEE-63F3-2A2896AC60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343" t="6450" r="8663" b="26729"/>
            <a:stretch/>
          </p:blipFill>
          <p:spPr>
            <a:xfrm>
              <a:off x="5149838" y="3429000"/>
              <a:ext cx="717563" cy="584775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6EBD57A-D02E-9843-E4A8-96E89FB179B9}"/>
              </a:ext>
            </a:extLst>
          </p:cNvPr>
          <p:cNvGrpSpPr/>
          <p:nvPr/>
        </p:nvGrpSpPr>
        <p:grpSpPr>
          <a:xfrm>
            <a:off x="2653086" y="4020918"/>
            <a:ext cx="1873813" cy="585216"/>
            <a:chOff x="8434530" y="3428779"/>
            <a:chExt cx="1873813" cy="585216"/>
          </a:xfrm>
        </p:grpSpPr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48F9C200-C0FE-7A43-56F0-5CCF9F7A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434530" y="3428779"/>
              <a:ext cx="625299" cy="585216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EB168A3-C47E-A3EE-0DEE-11A5549F7FD0}"/>
                </a:ext>
              </a:extLst>
            </p:cNvPr>
            <p:cNvSpPr txBox="1"/>
            <p:nvPr/>
          </p:nvSpPr>
          <p:spPr>
            <a:xfrm>
              <a:off x="9059829" y="3429000"/>
              <a:ext cx="12485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trike="sngStrike" dirty="0">
                  <a:solidFill>
                    <a:schemeClr val="accent1"/>
                  </a:solidFill>
                </a:rPr>
                <a:t>hired</a:t>
              </a:r>
            </a:p>
          </p:txBody>
        </p:sp>
      </p:grp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9BA4C7C2-36AB-BF40-8019-2BAFA9E73869}"/>
              </a:ext>
            </a:extLst>
          </p:cNvPr>
          <p:cNvSpPr/>
          <p:nvPr/>
        </p:nvSpPr>
        <p:spPr>
          <a:xfrm>
            <a:off x="4659910" y="1849865"/>
            <a:ext cx="2375571" cy="391504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6F5304EE-9EB2-9ABA-31F0-E47EBFC1AAB4}"/>
              </a:ext>
            </a:extLst>
          </p:cNvPr>
          <p:cNvSpPr/>
          <p:nvPr/>
        </p:nvSpPr>
        <p:spPr>
          <a:xfrm>
            <a:off x="4659910" y="2972344"/>
            <a:ext cx="2375571" cy="391504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30C1CE98-F2DE-4ABB-5D57-7686CF2A5B5B}"/>
              </a:ext>
            </a:extLst>
          </p:cNvPr>
          <p:cNvSpPr/>
          <p:nvPr/>
        </p:nvSpPr>
        <p:spPr>
          <a:xfrm>
            <a:off x="4676499" y="4117774"/>
            <a:ext cx="2375571" cy="391504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9267066-412B-883C-191E-50807C6B2283}"/>
              </a:ext>
            </a:extLst>
          </p:cNvPr>
          <p:cNvSpPr txBox="1"/>
          <p:nvPr/>
        </p:nvSpPr>
        <p:spPr>
          <a:xfrm>
            <a:off x="7808165" y="1784007"/>
            <a:ext cx="1739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/>
                </a:solidFill>
              </a:rPr>
              <a:t>accepted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3A2F000-91D3-76A8-91C4-257B8CC42E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86" r="12606" b="13716"/>
          <a:stretch/>
        </p:blipFill>
        <p:spPr>
          <a:xfrm>
            <a:off x="7249752" y="1727412"/>
            <a:ext cx="558413" cy="63641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4C49F6B-1818-ECDF-1401-4ED822E88956}"/>
              </a:ext>
            </a:extLst>
          </p:cNvPr>
          <p:cNvSpPr txBox="1"/>
          <p:nvPr/>
        </p:nvSpPr>
        <p:spPr>
          <a:xfrm>
            <a:off x="7952718" y="2906486"/>
            <a:ext cx="1833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/>
                </a:solidFill>
              </a:rPr>
              <a:t>approved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B2A3F78-75FC-66A5-A8E6-41FDBD1B7E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43" t="6450" r="8663" b="26729"/>
          <a:stretch/>
        </p:blipFill>
        <p:spPr>
          <a:xfrm>
            <a:off x="7235156" y="2875709"/>
            <a:ext cx="717563" cy="584775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A55719D7-59B8-9999-C299-90F6A5912D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61893" y="4020918"/>
            <a:ext cx="625299" cy="58521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E19BF1B3-5270-6CBF-3E52-560D7E4F522F}"/>
              </a:ext>
            </a:extLst>
          </p:cNvPr>
          <p:cNvSpPr txBox="1"/>
          <p:nvPr/>
        </p:nvSpPr>
        <p:spPr>
          <a:xfrm>
            <a:off x="8087192" y="4051916"/>
            <a:ext cx="1248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/>
                </a:solidFill>
              </a:rPr>
              <a:t>hired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70379F2-1DD7-123C-9FC9-D8BD26704A9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511" r="33156" b="13466"/>
          <a:stretch/>
        </p:blipFill>
        <p:spPr>
          <a:xfrm>
            <a:off x="5134863" y="1638104"/>
            <a:ext cx="313955" cy="815026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0BD67A0-1534-1A93-B759-D55D7EE7C106}"/>
              </a:ext>
            </a:extLst>
          </p:cNvPr>
          <p:cNvSpPr txBox="1"/>
          <p:nvPr/>
        </p:nvSpPr>
        <p:spPr>
          <a:xfrm>
            <a:off x="5162781" y="1876340"/>
            <a:ext cx="1325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action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97EB8710-2C92-2020-3D73-FAB040FCE73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511" r="33156" b="13466"/>
          <a:stretch/>
        </p:blipFill>
        <p:spPr>
          <a:xfrm>
            <a:off x="5134863" y="2760583"/>
            <a:ext cx="313955" cy="815026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A812267-4CFF-62A5-0878-634F5A9E5590}"/>
              </a:ext>
            </a:extLst>
          </p:cNvPr>
          <p:cNvSpPr txBox="1"/>
          <p:nvPr/>
        </p:nvSpPr>
        <p:spPr>
          <a:xfrm>
            <a:off x="5162781" y="2998819"/>
            <a:ext cx="1325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action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5AD73A2B-684C-2071-DDDF-7DE80187C8D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511" r="33156" b="13466"/>
          <a:stretch/>
        </p:blipFill>
        <p:spPr>
          <a:xfrm>
            <a:off x="5134863" y="3906013"/>
            <a:ext cx="313955" cy="815026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E762EDED-56D4-3806-CC7A-E10245E84430}"/>
              </a:ext>
            </a:extLst>
          </p:cNvPr>
          <p:cNvSpPr txBox="1"/>
          <p:nvPr/>
        </p:nvSpPr>
        <p:spPr>
          <a:xfrm>
            <a:off x="5162781" y="4144249"/>
            <a:ext cx="1325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343149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1" grpId="0"/>
      <p:bldP spid="37" grpId="0"/>
      <p:bldP spid="42" grpId="0"/>
      <p:bldP spid="50" grpId="0"/>
      <p:bldP spid="52" grpId="0"/>
      <p:bldP spid="54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A6192E"/>
      </a:dk2>
      <a:lt2>
        <a:srgbClr val="FFFFFF"/>
      </a:lt2>
      <a:accent1>
        <a:srgbClr val="A6192E"/>
      </a:accent1>
      <a:accent2>
        <a:srgbClr val="41B6E6"/>
      </a:accent2>
      <a:accent3>
        <a:srgbClr val="E56D54"/>
      </a:accent3>
      <a:accent4>
        <a:srgbClr val="9DA6AB"/>
      </a:accent4>
      <a:accent5>
        <a:srgbClr val="005BBB"/>
      </a:accent5>
      <a:accent6>
        <a:srgbClr val="003E51"/>
      </a:accent6>
      <a:hlink>
        <a:srgbClr val="A6192E"/>
      </a:hlink>
      <a:folHlink>
        <a:srgbClr val="D86A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2E957C9-B0FC-4B38-953A-B12DA6B33918}" vid="{AC8D4AF7-313D-4BB0-B057-A46F73E089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wpi_custom_v7</Template>
  <TotalTime>2430</TotalTime>
  <Words>1844</Words>
  <Application>Microsoft Office PowerPoint</Application>
  <PresentationFormat>Widescreen</PresentationFormat>
  <Paragraphs>461</Paragraphs>
  <Slides>35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Arial Black</vt:lpstr>
      <vt:lpstr>Arial Regular</vt:lpstr>
      <vt:lpstr>Cambria Math</vt:lpstr>
      <vt:lpstr>Georgia</vt:lpstr>
      <vt:lpstr>Segoe UI</vt:lpstr>
      <vt:lpstr>System Font Regular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Automated Consequential Decisions</vt:lpstr>
      <vt:lpstr>Automated Consequential Decisions</vt:lpstr>
      <vt:lpstr>PowerPoint Presentation</vt:lpstr>
      <vt:lpstr>PowerPoint Presentation</vt:lpstr>
      <vt:lpstr>Actionable Recourse</vt:lpstr>
      <vt:lpstr>Counterfactual Explanation</vt:lpstr>
      <vt:lpstr>Counterfactual Explanation</vt:lpstr>
      <vt:lpstr>Counterfactual Explanation</vt:lpstr>
      <vt:lpstr>PowerPoint Presentation</vt:lpstr>
      <vt:lpstr>PowerPoint Presentation</vt:lpstr>
      <vt:lpstr>Proposed Study: Factors</vt:lpstr>
      <vt:lpstr>Proposed Study: Research Questions</vt:lpstr>
      <vt:lpstr>Methods: Crowd Sourced User Study</vt:lpstr>
      <vt:lpstr>Methods: Explanation Configurations</vt:lpstr>
      <vt:lpstr>Methods: Explanation Configurations</vt:lpstr>
      <vt:lpstr>Methods: Explanation Configurations</vt:lpstr>
      <vt:lpstr>Methods: Explanation Configurations</vt:lpstr>
      <vt:lpstr>Methods: Explanation Configurations</vt:lpstr>
      <vt:lpstr>Methods: Explanation Configurations</vt:lpstr>
      <vt:lpstr>Methods: Explanation Configurations</vt:lpstr>
      <vt:lpstr>Methods: Explanation Configurations</vt:lpstr>
      <vt:lpstr>Methods: Explanation User Interface</vt:lpstr>
      <vt:lpstr>Methods: Explanation User Interface</vt:lpstr>
      <vt:lpstr>Metric: Objective Understanding</vt:lpstr>
      <vt:lpstr>Metric: Subjective Understanding</vt:lpstr>
      <vt:lpstr>Results: Responses</vt:lpstr>
      <vt:lpstr>Results: Main Findings</vt:lpstr>
      <vt:lpstr>Results: Main Findings</vt:lpstr>
      <vt:lpstr>Results: Main Findings</vt:lpstr>
      <vt:lpstr>Discussion &amp; Future Work</vt:lpstr>
      <vt:lpstr>Thank You!</vt:lpstr>
    </vt:vector>
  </TitlesOfParts>
  <Manager/>
  <Company>University at Buffalo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Peter VanNostrand</dc:creator>
  <cp:keywords/>
  <dc:description/>
  <cp:lastModifiedBy>Peter VanNostrand</cp:lastModifiedBy>
  <cp:revision>85</cp:revision>
  <dcterms:created xsi:type="dcterms:W3CDTF">2023-11-13T17:47:16Z</dcterms:created>
  <dcterms:modified xsi:type="dcterms:W3CDTF">2024-05-31T20:32:07Z</dcterms:modified>
  <cp:category/>
</cp:coreProperties>
</file>