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701" r:id="rId2"/>
  </p:sldMasterIdLst>
  <p:notesMasterIdLst>
    <p:notesMasterId r:id="rId28"/>
  </p:notesMasterIdLst>
  <p:handoutMasterIdLst>
    <p:handoutMasterId r:id="rId29"/>
  </p:handoutMasterIdLst>
  <p:sldIdLst>
    <p:sldId id="256" r:id="rId3"/>
    <p:sldId id="725" r:id="rId4"/>
    <p:sldId id="726" r:id="rId5"/>
    <p:sldId id="727" r:id="rId6"/>
    <p:sldId id="728" r:id="rId7"/>
    <p:sldId id="729" r:id="rId8"/>
    <p:sldId id="731" r:id="rId9"/>
    <p:sldId id="733" r:id="rId10"/>
    <p:sldId id="734" r:id="rId11"/>
    <p:sldId id="735" r:id="rId12"/>
    <p:sldId id="737" r:id="rId13"/>
    <p:sldId id="701" r:id="rId14"/>
    <p:sldId id="705" r:id="rId15"/>
    <p:sldId id="753" r:id="rId16"/>
    <p:sldId id="754" r:id="rId17"/>
    <p:sldId id="743" r:id="rId18"/>
    <p:sldId id="716" r:id="rId19"/>
    <p:sldId id="740" r:id="rId20"/>
    <p:sldId id="632" r:id="rId21"/>
    <p:sldId id="741" r:id="rId22"/>
    <p:sldId id="718" r:id="rId23"/>
    <p:sldId id="717" r:id="rId24"/>
    <p:sldId id="742" r:id="rId25"/>
    <p:sldId id="752" r:id="rId26"/>
    <p:sldId id="7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3CC892-728E-48EA-BAB6-EA64F0E7BF54}">
          <p14:sldIdLst>
            <p14:sldId id="256"/>
            <p14:sldId id="725"/>
            <p14:sldId id="726"/>
            <p14:sldId id="727"/>
            <p14:sldId id="728"/>
            <p14:sldId id="729"/>
            <p14:sldId id="731"/>
            <p14:sldId id="733"/>
            <p14:sldId id="734"/>
            <p14:sldId id="735"/>
            <p14:sldId id="737"/>
            <p14:sldId id="701"/>
            <p14:sldId id="705"/>
            <p14:sldId id="753"/>
            <p14:sldId id="754"/>
            <p14:sldId id="743"/>
            <p14:sldId id="716"/>
            <p14:sldId id="740"/>
            <p14:sldId id="632"/>
            <p14:sldId id="741"/>
            <p14:sldId id="718"/>
            <p14:sldId id="717"/>
            <p14:sldId id="742"/>
            <p14:sldId id="752"/>
            <p14:sldId id="7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uel R Madden" initials="SRM" lastIdx="4" clrIdx="0">
    <p:extLst>
      <p:ext uri="{19B8F6BF-5375-455C-9EA6-DF929625EA0E}">
        <p15:presenceInfo xmlns:p15="http://schemas.microsoft.com/office/powerpoint/2012/main" userId="S::srmadden@mit.edu::54e4e59c-cd11-4ce2-85ac-4aad71a35c6b" providerId="AD"/>
      </p:ext>
    </p:extLst>
  </p:cmAuthor>
  <p:cmAuthor id="2" name="Zhang, Huayi" initials="ZH" lastIdx="6" clrIdx="1">
    <p:extLst>
      <p:ext uri="{19B8F6BF-5375-455C-9EA6-DF929625EA0E}">
        <p15:presenceInfo xmlns:p15="http://schemas.microsoft.com/office/powerpoint/2012/main" userId="S::hzhang4@wpi.edu::6512765c-9bf1-4cc6-bbef-bab3a9119ac6" providerId="AD"/>
      </p:ext>
    </p:extLst>
  </p:cmAuthor>
  <p:cmAuthor id="3" name="Peter VanNostrand" initials="PV" lastIdx="34" clrIdx="2">
    <p:extLst>
      <p:ext uri="{19B8F6BF-5375-455C-9EA6-DF929625EA0E}">
        <p15:presenceInfo xmlns:p15="http://schemas.microsoft.com/office/powerpoint/2012/main" userId="0ec671568a4579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90033"/>
    <a:srgbClr val="3CA600"/>
    <a:srgbClr val="2C002B"/>
    <a:srgbClr val="AB192D"/>
    <a:srgbClr val="FFFFFF"/>
    <a:srgbClr val="E5F4E6"/>
    <a:srgbClr val="FF7D41"/>
    <a:srgbClr val="FF7E79"/>
    <a:srgbClr val="D87A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5" autoAdjust="0"/>
    <p:restoredTop sz="96654" autoAdjust="0"/>
  </p:normalViewPr>
  <p:slideViewPr>
    <p:cSldViewPr snapToGrid="0" snapToObjects="1">
      <p:cViewPr varScale="1">
        <p:scale>
          <a:sx n="113" d="100"/>
          <a:sy n="113" d="100"/>
        </p:scale>
        <p:origin x="184" y="1080"/>
      </p:cViewPr>
      <p:guideLst/>
    </p:cSldViewPr>
  </p:slideViewPr>
  <p:outlineViewPr>
    <p:cViewPr>
      <p:scale>
        <a:sx n="33" d="100"/>
        <a:sy n="33" d="100"/>
      </p:scale>
      <p:origin x="0" y="-11168"/>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117" d="100"/>
          <a:sy n="117" d="100"/>
        </p:scale>
        <p:origin x="42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80B42F-8A3D-4E5B-836D-BBB36144BD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83BC58-4E54-4B4E-B5C4-0BA932DD69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3D211-C7A1-4FF3-8F38-17E6B4BBAE4E}" type="datetime1">
              <a:rPr lang="en-US" smtClean="0"/>
              <a:t>6/20/21</a:t>
            </a:fld>
            <a:endParaRPr lang="en-US"/>
          </a:p>
        </p:txBody>
      </p:sp>
      <p:sp>
        <p:nvSpPr>
          <p:cNvPr id="4" name="Footer Placeholder 3">
            <a:extLst>
              <a:ext uri="{FF2B5EF4-FFF2-40B4-BE49-F238E27FC236}">
                <a16:creationId xmlns:a16="http://schemas.microsoft.com/office/drawing/2014/main" id="{3EA622B6-57FC-4D54-9964-581EB1F5A2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4FB330-B341-4D77-BAAF-68D3BDCA51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82E866-A4DF-4F0F-9927-96B59A5FF9E0}" type="slidenum">
              <a:rPr lang="en-US" smtClean="0"/>
              <a:t>‹#›</a:t>
            </a:fld>
            <a:endParaRPr lang="en-US"/>
          </a:p>
        </p:txBody>
      </p:sp>
    </p:spTree>
    <p:extLst>
      <p:ext uri="{BB962C8B-B14F-4D97-AF65-F5344CB8AC3E}">
        <p14:creationId xmlns:p14="http://schemas.microsoft.com/office/powerpoint/2010/main" val="35909655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E6878-DA55-47AA-9B6A-B514437D56AB}" type="datetime1">
              <a:rPr lang="en-US" smtClean="0"/>
              <a:t>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20665-DDFD-FC49-A566-6F0D6F5265EA}" type="slidenum">
              <a:rPr lang="en-US" smtClean="0"/>
              <a:t>‹#›</a:t>
            </a:fld>
            <a:endParaRPr lang="en-US"/>
          </a:p>
        </p:txBody>
      </p:sp>
    </p:spTree>
    <p:extLst>
      <p:ext uri="{BB962C8B-B14F-4D97-AF65-F5344CB8AC3E}">
        <p14:creationId xmlns:p14="http://schemas.microsoft.com/office/powerpoint/2010/main" val="147192047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 am Huayi Zhang. The title of my talk is …. This is a joint work with my collaborators, ….</a:t>
            </a:r>
          </a:p>
        </p:txBody>
      </p:sp>
    </p:spTree>
    <p:extLst>
      <p:ext uri="{BB962C8B-B14F-4D97-AF65-F5344CB8AC3E}">
        <p14:creationId xmlns:p14="http://schemas.microsoft.com/office/powerpoint/2010/main" val="148875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of ELITE is to utilize the labeled samples as validation data to guide training </a:t>
            </a:r>
            <a:r>
              <a:rPr lang="en-US" dirty="0" err="1"/>
              <a:t>process.More</a:t>
            </a:r>
            <a:r>
              <a:rPr lang="en-US" dirty="0"/>
              <a:t> specifically, every training sample is assigned a pseudo label, indicating if it is a normal sample or an anomaly.</a:t>
            </a:r>
          </a:p>
        </p:txBody>
      </p:sp>
    </p:spTree>
    <p:extLst>
      <p:ext uri="{BB962C8B-B14F-4D97-AF65-F5344CB8AC3E}">
        <p14:creationId xmlns:p14="http://schemas.microsoft.com/office/powerpoint/2010/main" val="304773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Since training sample one by one is too slow, especially when the training set is large. It’s natural to consider training with multiple samples together. However, we might have some challenges in this case. That is, simply compare validation loss difference cannot tell us which pseudo label causes the validation loss increasing, since multiple samples are load into the model together.</a:t>
            </a:r>
            <a:endParaRPr kumimoji="1" lang="zh-CN" altLang="en-US" dirty="0"/>
          </a:p>
        </p:txBody>
      </p:sp>
    </p:spTree>
    <p:extLst>
      <p:ext uri="{BB962C8B-B14F-4D97-AF65-F5344CB8AC3E}">
        <p14:creationId xmlns:p14="http://schemas.microsoft.com/office/powerpoint/2010/main" val="53417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Since training sample one by one is too slow, especially when the training set is large. It’s natural to consider training with multiple samples together. However, we might have some challenges in this case. That is, simply compare validation loss difference cannot tell us which pseudo label causes the validation loss increasing, since multiple samples are load into the model together.</a:t>
            </a:r>
            <a:endParaRPr kumimoji="1" lang="zh-CN" altLang="en-US" dirty="0"/>
          </a:p>
        </p:txBody>
      </p:sp>
    </p:spTree>
    <p:extLst>
      <p:ext uri="{BB962C8B-B14F-4D97-AF65-F5344CB8AC3E}">
        <p14:creationId xmlns:p14="http://schemas.microsoft.com/office/powerpoint/2010/main" val="59589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we use the technique called meta-gradient, which is widely used in optimization based meta learning and other tasks, such as robust deep learning, semi-supervised learning, and neural network architectures search. One way to interpret meta-gradient is considering it as the inner product between the gradient of validation loss and training loss. When these two gradient are similar, it indicates the gradient of training sample loss may also reduce the validation loss. Otherwise, this means the training sample may increase the validation loss, and the pseudo label is incorrect.</a:t>
            </a:r>
          </a:p>
        </p:txBody>
      </p:sp>
    </p:spTree>
    <p:extLst>
      <p:ext uri="{BB962C8B-B14F-4D97-AF65-F5344CB8AC3E}">
        <p14:creationId xmlns:p14="http://schemas.microsoft.com/office/powerpoint/2010/main" val="279226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the experiments, we explores the following research questions. …</a:t>
            </a:r>
          </a:p>
          <a:p>
            <a:r>
              <a:rPr kumimoji="1" lang="en-US" altLang="zh-CN" dirty="0"/>
              <a:t>I this talk, I will briefly discuss results of experiments of the first two questions.</a:t>
            </a:r>
            <a:endParaRPr kumimoji="1" lang="zh-CN" altLang="en-US" dirty="0"/>
          </a:p>
        </p:txBody>
      </p:sp>
    </p:spTree>
    <p:extLst>
      <p:ext uri="{BB962C8B-B14F-4D97-AF65-F5344CB8AC3E}">
        <p14:creationId xmlns:p14="http://schemas.microsoft.com/office/powerpoint/2010/main" val="3707742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First, to evaluate the robustness to polluted training data, we vary the ratio of unlabeled anomalies from 10% to 50%. Here I use the cifar-10 data set and fashion-</a:t>
            </a:r>
            <a:r>
              <a:rPr kumimoji="1" lang="en-US" altLang="zh-CN" dirty="0" err="1"/>
              <a:t>mnist</a:t>
            </a:r>
            <a:r>
              <a:rPr kumimoji="1" lang="en-US" altLang="zh-CN" dirty="0"/>
              <a:t> dataset as an example. On the challenging cifar-10 dataset, with 100 labeled </a:t>
            </a:r>
            <a:r>
              <a:rPr kumimoji="1" lang="en-US" altLang="zh-CN" dirty="0" err="1"/>
              <a:t>exampels</a:t>
            </a:r>
            <a:r>
              <a:rPr kumimoji="1" lang="en-US" altLang="zh-CN" dirty="0"/>
              <a:t>, which is 2% of whole dataset. And on fashion-</a:t>
            </a:r>
            <a:r>
              <a:rPr kumimoji="1" lang="en-US" altLang="zh-CN" dirty="0" err="1"/>
              <a:t>mnist</a:t>
            </a:r>
            <a:r>
              <a:rPr kumimoji="1" lang="en-US" altLang="zh-CN" dirty="0"/>
              <a:t> dataset, we use 20 labels in total. On both datasets, our method significantly outperforms the others. Also, we observe that the ROCAUC score of ELITE is very stable, even if we increase the pollution ratio to 50%. Note both the first and second results are based on our method, as we apply our method on different end anomaly detection models.</a:t>
            </a:r>
          </a:p>
        </p:txBody>
      </p:sp>
    </p:spTree>
    <p:extLst>
      <p:ext uri="{BB962C8B-B14F-4D97-AF65-F5344CB8AC3E}">
        <p14:creationId xmlns:p14="http://schemas.microsoft.com/office/powerpoint/2010/main" val="35217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Second, we evaluate the performance of related methods with different number of labels. We vary the number of labels from 100 to 500 for cifar10 dataset, and 20 to 100 for </a:t>
            </a:r>
            <a:r>
              <a:rPr kumimoji="1" lang="en-US" altLang="zh-CN" dirty="0" err="1"/>
              <a:t>fmnist</a:t>
            </a:r>
            <a:r>
              <a:rPr kumimoji="1" lang="en-US" altLang="zh-CN" dirty="0"/>
              <a:t> dataset. From the result, we find that ELITE achieves very good accuracy given very few labeled examples, while the related methods requires much more labels to achieve similar ROCAUC score.</a:t>
            </a:r>
          </a:p>
        </p:txBody>
      </p:sp>
    </p:spTree>
    <p:extLst>
      <p:ext uri="{BB962C8B-B14F-4D97-AF65-F5344CB8AC3E}">
        <p14:creationId xmlns:p14="http://schemas.microsoft.com/office/powerpoint/2010/main" val="2962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 a collusion, in this work we propose …</a:t>
            </a:r>
            <a:endParaRPr kumimoji="1" lang="zh-CN" altLang="en-US" dirty="0"/>
          </a:p>
        </p:txBody>
      </p:sp>
    </p:spTree>
    <p:extLst>
      <p:ext uri="{BB962C8B-B14F-4D97-AF65-F5344CB8AC3E}">
        <p14:creationId xmlns:p14="http://schemas.microsoft.com/office/powerpoint/2010/main" val="3009740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are grateful to the grant support from national science foundation and us department of education.</a:t>
            </a:r>
            <a:endParaRPr kumimoji="1" lang="zh-CN" altLang="en-US" dirty="0"/>
          </a:p>
        </p:txBody>
      </p:sp>
    </p:spTree>
    <p:extLst>
      <p:ext uri="{BB962C8B-B14F-4D97-AF65-F5344CB8AC3E}">
        <p14:creationId xmlns:p14="http://schemas.microsoft.com/office/powerpoint/2010/main" val="850030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6493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What is an anomaly? An anomaly is …. For example, in a credit card fraud detection task, if all transactions are happened in Massachusetts, but one transaction that happens in California, this transaction is unusual, and can be considered as an anomaly.</a:t>
            </a:r>
          </a:p>
        </p:txBody>
      </p:sp>
    </p:spTree>
    <p:extLst>
      <p:ext uri="{BB962C8B-B14F-4D97-AF65-F5344CB8AC3E}">
        <p14:creationId xmlns:p14="http://schemas.microsoft.com/office/powerpoint/2010/main" val="370626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deep anomaly detection problem refers to the methods that detect anomalies with deep learning techniques, usually on complex datasets.</a:t>
            </a:r>
            <a:endParaRPr kumimoji="1" lang="zh-CN" altLang="en-US" dirty="0"/>
          </a:p>
        </p:txBody>
      </p:sp>
    </p:spTree>
    <p:extLst>
      <p:ext uri="{BB962C8B-B14F-4D97-AF65-F5344CB8AC3E}">
        <p14:creationId xmlns:p14="http://schemas.microsoft.com/office/powerpoint/2010/main" val="29399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core methodology of deep anomaly detection method is to learn the distribution of normal samples. Then any sample that doesn’t belong to the learned distribution is rejected as an anomalies. Since the anomalies are often rare in applications, the deep anomaly detection methods are often unsupervised. </a:t>
            </a:r>
            <a:endParaRPr kumimoji="1" lang="zh-CN" altLang="en-US" dirty="0"/>
          </a:p>
        </p:txBody>
      </p:sp>
    </p:spTree>
    <p:extLst>
      <p:ext uri="{BB962C8B-B14F-4D97-AF65-F5344CB8AC3E}">
        <p14:creationId xmlns:p14="http://schemas.microsoft.com/office/powerpoint/2010/main" val="415091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unsupervised deep anomaly detection methods assume all training data are normal samples. Then they train the deep learning models, such as Auto-Encoder to learn the distribution of entire training dataset. By minimizing the average training loss, the models are assumed to capture the distribution of normal samples. That is, all normal samples are expected to have small testing loss. Then, any sample with large training loss is predicted as an anomaly.</a:t>
            </a:r>
            <a:endParaRPr kumimoji="1" lang="zh-CN" altLang="en-US" dirty="0"/>
          </a:p>
        </p:txBody>
      </p:sp>
    </p:spTree>
    <p:extLst>
      <p:ext uri="{BB962C8B-B14F-4D97-AF65-F5344CB8AC3E}">
        <p14:creationId xmlns:p14="http://schemas.microsoft.com/office/powerpoint/2010/main" val="129717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There are also some methods that leverages a small amount of labeled samples to improve the deep anomaly detection models. Here, by labeled samples, I refer to the labeled dataset that contains both labeled anomalies and labeled normal samples. The training mechanism is the same to the standard semi-supervised classification method, that is, using the labeled samples as the training data to compensate the unsupervised loss.</a:t>
            </a:r>
            <a:endParaRPr kumimoji="1" lang="zh-CN" altLang="en-US" dirty="0"/>
          </a:p>
        </p:txBody>
      </p:sp>
    </p:spTree>
    <p:extLst>
      <p:ext uri="{BB962C8B-B14F-4D97-AF65-F5344CB8AC3E}">
        <p14:creationId xmlns:p14="http://schemas.microsoft.com/office/powerpoint/2010/main" val="141991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 critical open question to the both unsupervised and supervised deep anomaly detection problem is that in real applications, people often only have polluted datasets, that is the datasets contain both normal samples and anomalies. In this case, the learned distribution will be contaminated by the training data. And consequently, the anomalies might not be detected by the deep anomaly detection models.  </a:t>
            </a:r>
            <a:endParaRPr kumimoji="1" lang="zh-CN" altLang="en-US" dirty="0"/>
          </a:p>
        </p:txBody>
      </p:sp>
    </p:spTree>
    <p:extLst>
      <p:ext uri="{BB962C8B-B14F-4D97-AF65-F5344CB8AC3E}">
        <p14:creationId xmlns:p14="http://schemas.microsoft.com/office/powerpoint/2010/main" val="256145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robust deep anomaly detection problem address this polluted training data problem. The objective of robust deep anomaly detection is to train a good anomaly detection model with polluted training data, that is, learn the distribution of normal samples on polluted training data. </a:t>
            </a:r>
            <a:endParaRPr kumimoji="1" lang="zh-CN" altLang="en-US" dirty="0"/>
          </a:p>
        </p:txBody>
      </p:sp>
    </p:spTree>
    <p:extLst>
      <p:ext uri="{BB962C8B-B14F-4D97-AF65-F5344CB8AC3E}">
        <p14:creationId xmlns:p14="http://schemas.microsoft.com/office/powerpoint/2010/main" val="391912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Our work tackle two open challenges in real word data anomaly detection task, that is leveraging a large and complex polluted dataset, and very small set of labeled anomalies, for example, smaller than 50, to train a good deep anomaly detection model.</a:t>
            </a:r>
          </a:p>
        </p:txBody>
      </p:sp>
    </p:spTree>
    <p:extLst>
      <p:ext uri="{BB962C8B-B14F-4D97-AF65-F5344CB8AC3E}">
        <p14:creationId xmlns:p14="http://schemas.microsoft.com/office/powerpoint/2010/main" val="91767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737" y="2013626"/>
            <a:ext cx="9144000" cy="1524001"/>
          </a:xfrm>
        </p:spPr>
        <p:txBody>
          <a:bodyPr>
            <a:noAutofit/>
          </a:bodyPr>
          <a:lstStyle>
            <a:lvl1pPr>
              <a:defRPr sz="4000" b="1"/>
            </a:lvl1pPr>
          </a:lstStyle>
          <a:p>
            <a:r>
              <a:rPr lang="en-US" dirty="0"/>
              <a:t>Click to edit</a:t>
            </a:r>
            <a:br>
              <a:rPr lang="en-US" dirty="0"/>
            </a:br>
            <a:r>
              <a:rPr lang="en-US" dirty="0"/>
              <a:t>Master title style</a:t>
            </a:r>
          </a:p>
        </p:txBody>
      </p:sp>
      <p:sp>
        <p:nvSpPr>
          <p:cNvPr id="3" name="Subtitle 2"/>
          <p:cNvSpPr>
            <a:spLocks noGrp="1"/>
          </p:cNvSpPr>
          <p:nvPr>
            <p:ph type="subTitle" idx="1"/>
          </p:nvPr>
        </p:nvSpPr>
        <p:spPr>
          <a:xfrm>
            <a:off x="609600" y="4293573"/>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6239284"/>
      </p:ext>
    </p:extLst>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5512230" y="6375996"/>
            <a:ext cx="1167539" cy="394136"/>
          </a:xfrm>
          <a:prstGeom prst="rect">
            <a:avLst/>
          </a:prstGeom>
        </p:spPr>
        <p:txBody>
          <a:bodyPr/>
          <a:lstStyle>
            <a:lvl1pPr>
              <a:defRPr b="0" i="0">
                <a:latin typeface="Calibri" panose="020F0502020204030204" pitchFamily="34" charset="0"/>
              </a:defRPr>
            </a:lvl1pPr>
          </a:lstStyle>
          <a:p>
            <a:fld id="{654E7CDC-F763-1F4C-A924-33B412466C6F}" type="slidenum">
              <a:rPr lang="en-US" smtClean="0"/>
              <a:pPr/>
              <a:t>‹#›</a:t>
            </a:fld>
            <a:endParaRPr lang="en-US" dirty="0"/>
          </a:p>
        </p:txBody>
      </p:sp>
      <p:sp>
        <p:nvSpPr>
          <p:cNvPr id="4" name="Footer Placeholder 3"/>
          <p:cNvSpPr>
            <a:spLocks noGrp="1"/>
          </p:cNvSpPr>
          <p:nvPr>
            <p:ph type="ftr" sz="quarter" idx="11"/>
          </p:nvPr>
        </p:nvSpPr>
        <p:spPr>
          <a:xfrm>
            <a:off x="609600" y="6400800"/>
            <a:ext cx="6807200" cy="304800"/>
          </a:xfrm>
          <a:prstGeom prst="rect">
            <a:avLst/>
          </a:prstGeom>
        </p:spPr>
        <p:txBody>
          <a:bodyPr/>
          <a:lstStyle>
            <a:lvl1pPr>
              <a:defRPr b="0" i="0">
                <a:latin typeface="Calibri" panose="020F0502020204030204" pitchFamily="34" charset="0"/>
              </a:defRPr>
            </a:lvl1pPr>
          </a:lstStyle>
          <a:p>
            <a:endParaRPr lang="en-US" dirty="0"/>
          </a:p>
        </p:txBody>
      </p:sp>
      <p:sp>
        <p:nvSpPr>
          <p:cNvPr id="6" name="Picture Placeholder 5"/>
          <p:cNvSpPr>
            <a:spLocks noGrp="1"/>
          </p:cNvSpPr>
          <p:nvPr>
            <p:ph type="pic" sz="quarter" idx="12"/>
          </p:nvPr>
        </p:nvSpPr>
        <p:spPr>
          <a:xfrm>
            <a:off x="609600" y="1524000"/>
            <a:ext cx="7823200" cy="4648200"/>
          </a:xfrm>
        </p:spPr>
        <p:txBody>
          <a:bodyPr/>
          <a:lstStyle/>
          <a:p>
            <a:r>
              <a:rPr lang="en-US"/>
              <a:t>Click icon to add picture</a:t>
            </a:r>
          </a:p>
        </p:txBody>
      </p:sp>
      <p:sp>
        <p:nvSpPr>
          <p:cNvPr id="8" name="Text Placeholder 7"/>
          <p:cNvSpPr>
            <a:spLocks noGrp="1"/>
          </p:cNvSpPr>
          <p:nvPr>
            <p:ph type="body" sz="quarter" idx="13"/>
          </p:nvPr>
        </p:nvSpPr>
        <p:spPr>
          <a:xfrm>
            <a:off x="8737600" y="1524000"/>
            <a:ext cx="28448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451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Re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131" y="1066834"/>
            <a:ext cx="4459738" cy="4428034"/>
          </a:xfrm>
          <a:prstGeom prst="rect">
            <a:avLst/>
          </a:prstGeom>
        </p:spPr>
      </p:pic>
    </p:spTree>
    <p:extLst>
      <p:ext uri="{BB962C8B-B14F-4D97-AF65-F5344CB8AC3E}">
        <p14:creationId xmlns:p14="http://schemas.microsoft.com/office/powerpoint/2010/main" val="325062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9785BE-574D-1649-A7CF-36EF8D9C0B39}"/>
              </a:ext>
            </a:extLst>
          </p:cNvPr>
          <p:cNvSpPr txBox="1"/>
          <p:nvPr userDrawn="1"/>
        </p:nvSpPr>
        <p:spPr>
          <a:xfrm>
            <a:off x="1424354" y="1213338"/>
            <a:ext cx="0" cy="0"/>
          </a:xfrm>
          <a:prstGeom prst="rect">
            <a:avLst/>
          </a:prstGeom>
          <a:noFill/>
        </p:spPr>
        <p:txBody>
          <a:bodyPr wrap="none" rtlCol="0">
            <a:noAutofit/>
          </a:bodyPr>
          <a:lstStyle/>
          <a:p>
            <a:pPr algn="ctr"/>
            <a:endParaRPr lang="en-US" sz="1600" b="0" i="0" dirty="0" err="1">
              <a:latin typeface="Calibri" panose="020F0502020204030204" pitchFamily="34" charset="0"/>
            </a:endParaRPr>
          </a:p>
        </p:txBody>
      </p:sp>
      <p:sp>
        <p:nvSpPr>
          <p:cNvPr id="6" name="Rectangle 5">
            <a:extLst>
              <a:ext uri="{FF2B5EF4-FFF2-40B4-BE49-F238E27FC236}">
                <a16:creationId xmlns:a16="http://schemas.microsoft.com/office/drawing/2014/main" id="{34F427EA-8961-224F-9AAC-57A69735E22D}"/>
              </a:ext>
            </a:extLst>
          </p:cNvPr>
          <p:cNvSpPr/>
          <p:nvPr userDrawn="1"/>
        </p:nvSpPr>
        <p:spPr bwMode="auto">
          <a:xfrm>
            <a:off x="193431" y="791308"/>
            <a:ext cx="11998569" cy="6066692"/>
          </a:xfrm>
          <a:prstGeom prst="rect">
            <a:avLst/>
          </a:prstGeom>
          <a:solidFill>
            <a:schemeClr val="bg1"/>
          </a:solidFill>
          <a:ln w="12700" cap="sq" algn="ctr">
            <a:noFill/>
            <a:miter lim="800000"/>
            <a:headEnd/>
            <a:tailEnd/>
          </a:ln>
          <a:effectLst/>
        </p:spPr>
        <p:txBody>
          <a:bodyPr wrap="none" rtlCol="0" anchor="ctr"/>
          <a:lstStyle/>
          <a:p>
            <a:pPr algn="ctr"/>
            <a:endParaRPr lang="en-US" sz="1600"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012408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b="0" i="0">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2" name="TextBox 1">
            <a:extLst>
              <a:ext uri="{FF2B5EF4-FFF2-40B4-BE49-F238E27FC236}">
                <a16:creationId xmlns:a16="http://schemas.microsoft.com/office/drawing/2014/main" id="{C0571411-0CA0-2241-BE68-78569897A9C6}"/>
              </a:ext>
            </a:extLst>
          </p:cNvPr>
          <p:cNvSpPr txBox="1"/>
          <p:nvPr userDrawn="1"/>
        </p:nvSpPr>
        <p:spPr>
          <a:xfrm>
            <a:off x="1424354" y="1266092"/>
            <a:ext cx="0" cy="0"/>
          </a:xfrm>
          <a:prstGeom prst="rect">
            <a:avLst/>
          </a:prstGeom>
          <a:noFill/>
        </p:spPr>
        <p:txBody>
          <a:bodyPr wrap="none" rtlCol="0">
            <a:noAutofit/>
          </a:bodyPr>
          <a:lstStyle/>
          <a:p>
            <a:pPr algn="ctr"/>
            <a:endParaRPr lang="en-US" sz="1600" b="0" i="0" dirty="0" err="1">
              <a:latin typeface="Calibri" panose="020F0502020204030204" pitchFamily="34" charset="0"/>
            </a:endParaRPr>
          </a:p>
        </p:txBody>
      </p:sp>
      <p:sp>
        <p:nvSpPr>
          <p:cNvPr id="5" name="Rectangle 26">
            <a:extLst>
              <a:ext uri="{FF2B5EF4-FFF2-40B4-BE49-F238E27FC236}">
                <a16:creationId xmlns:a16="http://schemas.microsoft.com/office/drawing/2014/main" id="{5B12F09B-D298-6F45-BFDD-AF8F74795E60}"/>
              </a:ext>
            </a:extLst>
          </p:cNvPr>
          <p:cNvSpPr>
            <a:spLocks noGrp="1"/>
          </p:cNvSpPr>
          <p:nvPr>
            <p:ph type="sldNum" sz="quarter" idx="12"/>
          </p:nvPr>
        </p:nvSpPr>
        <p:spPr>
          <a:xfrm>
            <a:off x="5512230" y="6375996"/>
            <a:ext cx="1167539" cy="394136"/>
          </a:xfrm>
          <a:prstGeom prst="rect">
            <a:avLst/>
          </a:prstGeom>
        </p:spPr>
        <p:txBody>
          <a:bodyPr/>
          <a:lstStyle/>
          <a:p>
            <a:fld id="{654E7CDC-F763-1F4C-A924-33B412466C6F}" type="slidenum">
              <a:rPr lang="en-US" smtClean="0">
                <a:latin typeface="Calibri" panose="020F0502020204030204" pitchFamily="34" charset="0"/>
              </a:rPr>
              <a:pPr/>
              <a:t>‹#›</a:t>
            </a:fld>
            <a:r>
              <a:rPr lang="en-US" altLang="zh-CN" dirty="0">
                <a:latin typeface="Calibri" panose="020F0502020204030204" pitchFamily="34" charset="0"/>
              </a:rPr>
              <a:t>/50</a:t>
            </a:r>
            <a:endParaRPr lang="en-US" dirty="0">
              <a:latin typeface="Calibri" panose="020F0502020204030204" pitchFamily="34" charset="0"/>
            </a:endParaRPr>
          </a:p>
        </p:txBody>
      </p:sp>
    </p:spTree>
    <p:extLst>
      <p:ext uri="{BB962C8B-B14F-4D97-AF65-F5344CB8AC3E}">
        <p14:creationId xmlns:p14="http://schemas.microsoft.com/office/powerpoint/2010/main" val="206360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566429" y="555660"/>
            <a:ext cx="11360800" cy="763600"/>
          </a:xfrm>
          <a:prstGeom prst="rect">
            <a:avLst/>
          </a:prstGeom>
        </p:spPr>
        <p:txBody>
          <a:bodyPr spcFirstLastPara="1" wrap="square" lIns="91425" tIns="45700" rIns="91425" bIns="45700" anchor="b" anchorCtr="0">
            <a:noAutofit/>
          </a:bodyPr>
          <a:lstStyle>
            <a:lvl1pPr lvl="0" rtl="0">
              <a:spcBef>
                <a:spcPts val="0"/>
              </a:spcBef>
              <a:spcAft>
                <a:spcPts val="0"/>
              </a:spcAft>
              <a:buSzPts val="3200"/>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17" name="Google Shape;117;p25"/>
          <p:cNvSpPr txBox="1">
            <a:spLocks noGrp="1"/>
          </p:cNvSpPr>
          <p:nvPr>
            <p:ph type="body" idx="1"/>
          </p:nvPr>
        </p:nvSpPr>
        <p:spPr>
          <a:xfrm>
            <a:off x="566429" y="1607269"/>
            <a:ext cx="11360800" cy="4555200"/>
          </a:xfrm>
          <a:prstGeom prst="rect">
            <a:avLst/>
          </a:prstGeom>
        </p:spPr>
        <p:txBody>
          <a:bodyPr spcFirstLastPara="1" wrap="square" lIns="91425" tIns="45700" rIns="91425" bIns="45700" anchor="t" anchorCtr="0">
            <a:noAutofit/>
          </a:bodyPr>
          <a:lstStyle>
            <a:lvl1pPr marL="609585" lvl="0" indent="-507987" rtl="0">
              <a:spcBef>
                <a:spcPts val="1600"/>
              </a:spcBef>
              <a:spcAft>
                <a:spcPts val="0"/>
              </a:spcAft>
              <a:buSzPts val="2400"/>
              <a:buChar char="•"/>
              <a:defRPr/>
            </a:lvl1pPr>
            <a:lvl2pPr marL="1219170" lvl="1" indent="-474121" rtl="0">
              <a:spcBef>
                <a:spcPts val="800"/>
              </a:spcBef>
              <a:spcAft>
                <a:spcPts val="0"/>
              </a:spcAft>
              <a:buSzPts val="2000"/>
              <a:buChar char="─"/>
              <a:defRPr/>
            </a:lvl2pPr>
            <a:lvl3pPr marL="1828754" lvl="2" indent="-457189" rtl="0">
              <a:spcBef>
                <a:spcPts val="800"/>
              </a:spcBef>
              <a:spcAft>
                <a:spcPts val="0"/>
              </a:spcAft>
              <a:buSzPts val="1800"/>
              <a:buChar char="▪"/>
              <a:defRPr/>
            </a:lvl3pPr>
            <a:lvl4pPr marL="2438339" lvl="3" indent="-440256" rtl="0">
              <a:spcBef>
                <a:spcPts val="800"/>
              </a:spcBef>
              <a:spcAft>
                <a:spcPts val="0"/>
              </a:spcAft>
              <a:buSzPts val="1600"/>
              <a:buChar char="o"/>
              <a:defRPr/>
            </a:lvl4pPr>
            <a:lvl5pPr marL="3047924" lvl="4" indent="-440256" rtl="0">
              <a:spcBef>
                <a:spcPts val="800"/>
              </a:spcBef>
              <a:spcAft>
                <a:spcPts val="0"/>
              </a:spcAft>
              <a:buSzPts val="1600"/>
              <a:buChar char="•"/>
              <a:defRPr/>
            </a:lvl5pPr>
            <a:lvl6pPr marL="3657509" lvl="5" indent="-440256" rtl="0">
              <a:spcBef>
                <a:spcPts val="427"/>
              </a:spcBef>
              <a:spcAft>
                <a:spcPts val="0"/>
              </a:spcAft>
              <a:buSzPts val="1600"/>
              <a:buChar char="•"/>
              <a:defRPr/>
            </a:lvl6pPr>
            <a:lvl7pPr marL="4267093" lvl="6" indent="-440256" rtl="0">
              <a:spcBef>
                <a:spcPts val="427"/>
              </a:spcBef>
              <a:spcAft>
                <a:spcPts val="0"/>
              </a:spcAft>
              <a:buSzPts val="1600"/>
              <a:buChar char="•"/>
              <a:defRPr/>
            </a:lvl7pPr>
            <a:lvl8pPr marL="4876678" lvl="7" indent="-440256" rtl="0">
              <a:spcBef>
                <a:spcPts val="427"/>
              </a:spcBef>
              <a:spcAft>
                <a:spcPts val="0"/>
              </a:spcAft>
              <a:buSzPts val="1600"/>
              <a:buChar char="•"/>
              <a:defRPr/>
            </a:lvl8pPr>
            <a:lvl9pPr marL="5486263" lvl="8" indent="-440256" rtl="0">
              <a:spcBef>
                <a:spcPts val="427"/>
              </a:spcBef>
              <a:spcAft>
                <a:spcPts val="0"/>
              </a:spcAft>
              <a:buSzPts val="1600"/>
              <a:buChar char="•"/>
              <a:defRPr/>
            </a:lvl9pPr>
          </a:lstStyle>
          <a:p>
            <a:endParaRPr/>
          </a:p>
        </p:txBody>
      </p:sp>
      <p:sp>
        <p:nvSpPr>
          <p:cNvPr id="118" name="Google Shape;118;p25"/>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b="0" i="0">
                <a:latin typeface="Calibri" panose="020F05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altLang="zh-CN" smtClean="0"/>
              <a:pPr/>
              <a:t>‹#›</a:t>
            </a:fld>
            <a:endParaRPr lang="zh-CN" altLang="en-US" dirty="0"/>
          </a:p>
        </p:txBody>
      </p:sp>
    </p:spTree>
    <p:extLst>
      <p:ext uri="{BB962C8B-B14F-4D97-AF65-F5344CB8AC3E}">
        <p14:creationId xmlns:p14="http://schemas.microsoft.com/office/powerpoint/2010/main" val="920336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09600" y="2286000"/>
            <a:ext cx="9144000" cy="1524000"/>
          </a:xfrm>
        </p:spPr>
        <p:txBody>
          <a:bodyPr>
            <a:noAutofit/>
          </a:bodyPr>
          <a:lstStyle>
            <a:lvl1pPr>
              <a:defRPr sz="4000">
                <a:solidFill>
                  <a:schemeClr val="tx1"/>
                </a:solidFill>
              </a:defRPr>
            </a:lvl1pPr>
          </a:lstStyle>
          <a:p>
            <a:r>
              <a:rPr lang="en-US"/>
              <a:t>Click to edit Master title style</a:t>
            </a:r>
            <a:endParaRPr lang="en-US" dirty="0"/>
          </a:p>
        </p:txBody>
      </p:sp>
      <p:sp>
        <p:nvSpPr>
          <p:cNvPr id="11" name="Subtitle 2"/>
          <p:cNvSpPr>
            <a:spLocks noGrp="1"/>
          </p:cNvSpPr>
          <p:nvPr>
            <p:ph type="subTitle" idx="1"/>
          </p:nvPr>
        </p:nvSpPr>
        <p:spPr>
          <a:xfrm>
            <a:off x="609600" y="4041648"/>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Tree>
    <p:extLst>
      <p:ext uri="{BB962C8B-B14F-4D97-AF65-F5344CB8AC3E}">
        <p14:creationId xmlns:p14="http://schemas.microsoft.com/office/powerpoint/2010/main" val="140208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2">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609600" y="2286000"/>
            <a:ext cx="9144000" cy="1524000"/>
          </a:xfrm>
        </p:spPr>
        <p:txBody>
          <a:bodyPr>
            <a:noAutofit/>
          </a:bodyPr>
          <a:lstStyle>
            <a:lvl1pPr>
              <a:defRPr sz="4000">
                <a:solidFill>
                  <a:schemeClr val="tx1"/>
                </a:solidFill>
              </a:defRPr>
            </a:lvl1pPr>
          </a:lstStyle>
          <a:p>
            <a:r>
              <a:rPr lang="en-US"/>
              <a:t>Click to edit Master title style</a:t>
            </a:r>
            <a:endParaRPr lang="en-US" dirty="0"/>
          </a:p>
        </p:txBody>
      </p:sp>
      <p:sp>
        <p:nvSpPr>
          <p:cNvPr id="13" name="Subtitle 2"/>
          <p:cNvSpPr>
            <a:spLocks noGrp="1"/>
          </p:cNvSpPr>
          <p:nvPr>
            <p:ph type="subTitle" idx="1"/>
          </p:nvPr>
        </p:nvSpPr>
        <p:spPr>
          <a:xfrm>
            <a:off x="609600" y="4041648"/>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Tree>
    <p:extLst>
      <p:ext uri="{BB962C8B-B14F-4D97-AF65-F5344CB8AC3E}">
        <p14:creationId xmlns:p14="http://schemas.microsoft.com/office/powerpoint/2010/main" val="3509068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BFEBEB0A-9E3D-4B14-9782-E2AE3DA60D96}" type="slidenum">
              <a:rPr lang="en-US" smtClean="0"/>
              <a:pPr/>
              <a:t>‹#›</a:t>
            </a:fld>
            <a:endParaRPr lang="en-US"/>
          </a:p>
        </p:txBody>
      </p:sp>
      <p:sp>
        <p:nvSpPr>
          <p:cNvPr id="8" name="Footer Placeholder 2"/>
          <p:cNvSpPr>
            <a:spLocks noGrp="1"/>
          </p:cNvSpPr>
          <p:nvPr>
            <p:ph type="ftr" sz="quarter" idx="3"/>
          </p:nvPr>
        </p:nvSpPr>
        <p:spPr>
          <a:xfrm>
            <a:off x="609600" y="6400800"/>
            <a:ext cx="6807200" cy="304800"/>
          </a:xfrm>
          <a:prstGeom prst="rect">
            <a:avLst/>
          </a:prstGeom>
        </p:spPr>
        <p:txBody>
          <a:bodyPr/>
          <a:lstStyle>
            <a:lvl1pPr>
              <a:defRPr sz="1600" b="0">
                <a:solidFill>
                  <a:schemeClr val="tx1"/>
                </a:solidFill>
              </a:defRPr>
            </a:lvl1pPr>
          </a:lstStyle>
          <a:p>
            <a:endParaRPr lang="en-US" dirty="0"/>
          </a:p>
        </p:txBody>
      </p:sp>
      <p:sp>
        <p:nvSpPr>
          <p:cNvPr id="7" name="Title 1"/>
          <p:cNvSpPr>
            <a:spLocks noGrp="1"/>
          </p:cNvSpPr>
          <p:nvPr>
            <p:ph type="ctrTitle"/>
          </p:nvPr>
        </p:nvSpPr>
        <p:spPr>
          <a:xfrm>
            <a:off x="609600" y="2286000"/>
            <a:ext cx="9144000" cy="1524000"/>
          </a:xfrm>
        </p:spPr>
        <p:txBody>
          <a:bodyPr>
            <a:noAutofit/>
          </a:bodyPr>
          <a:lstStyle>
            <a:lvl1pPr>
              <a:defRPr sz="4000">
                <a:solidFill>
                  <a:schemeClr val="tx1"/>
                </a:solidFill>
              </a:defRPr>
            </a:lvl1pPr>
          </a:lstStyle>
          <a:p>
            <a:r>
              <a:rPr lang="en-US"/>
              <a:t>Click to edit Master title style</a:t>
            </a:r>
            <a:endParaRPr lang="en-US" dirty="0"/>
          </a:p>
        </p:txBody>
      </p:sp>
      <p:sp>
        <p:nvSpPr>
          <p:cNvPr id="9" name="Subtitle 2"/>
          <p:cNvSpPr>
            <a:spLocks noGrp="1"/>
          </p:cNvSpPr>
          <p:nvPr>
            <p:ph type="subTitle" idx="1"/>
          </p:nvPr>
        </p:nvSpPr>
        <p:spPr>
          <a:xfrm>
            <a:off x="609600" y="4041648"/>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Tree>
    <p:extLst>
      <p:ext uri="{BB962C8B-B14F-4D97-AF65-F5344CB8AC3E}">
        <p14:creationId xmlns:p14="http://schemas.microsoft.com/office/powerpoint/2010/main" val="222403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32576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Rectangle 19"/>
          <p:cNvSpPr>
            <a:spLocks noGrp="1"/>
          </p:cNvSpPr>
          <p:nvPr>
            <p:ph type="ftr" sz="quarter" idx="11"/>
          </p:nvPr>
        </p:nvSpPr>
        <p:spPr>
          <a:xfrm>
            <a:off x="609600" y="6400800"/>
            <a:ext cx="6807200" cy="304800"/>
          </a:xfrm>
        </p:spPr>
        <p:txBody>
          <a:bodyPr/>
          <a:lstStyle/>
          <a:p>
            <a:endParaRPr lang="en-US" dirty="0"/>
          </a:p>
        </p:txBody>
      </p:sp>
    </p:spTree>
    <p:extLst>
      <p:ext uri="{BB962C8B-B14F-4D97-AF65-F5344CB8AC3E}">
        <p14:creationId xmlns:p14="http://schemas.microsoft.com/office/powerpoint/2010/main" val="404857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
        <p:nvSpPr>
          <p:cNvPr id="7" name="Title 1"/>
          <p:cNvSpPr>
            <a:spLocks noGrp="1"/>
          </p:cNvSpPr>
          <p:nvPr>
            <p:ph type="ctrTitle" hasCustomPrompt="1"/>
          </p:nvPr>
        </p:nvSpPr>
        <p:spPr>
          <a:xfrm>
            <a:off x="609600" y="2537925"/>
            <a:ext cx="9144000" cy="1524001"/>
          </a:xfrm>
        </p:spPr>
        <p:txBody>
          <a:bodyPr>
            <a:noAutofit/>
          </a:bodyPr>
          <a:lstStyle>
            <a:lvl1pPr>
              <a:defRPr sz="4000" b="1">
                <a:solidFill>
                  <a:schemeClr val="bg1"/>
                </a:solidFill>
              </a:defRPr>
            </a:lvl1pPr>
          </a:lstStyle>
          <a:p>
            <a:r>
              <a:rPr lang="en-US" dirty="0"/>
              <a:t>Click to edit</a:t>
            </a:r>
            <a:br>
              <a:rPr lang="en-US" dirty="0"/>
            </a:br>
            <a:r>
              <a:rPr lang="en-US" dirty="0"/>
              <a:t>Master title style</a:t>
            </a:r>
          </a:p>
        </p:txBody>
      </p:sp>
      <p:sp>
        <p:nvSpPr>
          <p:cNvPr id="10" name="Subtitle 2"/>
          <p:cNvSpPr>
            <a:spLocks noGrp="1"/>
          </p:cNvSpPr>
          <p:nvPr>
            <p:ph type="subTitle" idx="1"/>
          </p:nvPr>
        </p:nvSpPr>
        <p:spPr>
          <a:xfrm>
            <a:off x="609600" y="4293573"/>
            <a:ext cx="9144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34169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6000" y="1496736"/>
            <a:ext cx="4876800" cy="639762"/>
          </a:xfrm>
        </p:spPr>
        <p:txBody>
          <a:bodyPr anchor="b">
            <a:noAutofit/>
          </a:bodyPr>
          <a:lstStyle>
            <a:lvl1pPr marL="0" indent="0">
              <a:buNone/>
              <a:defRPr sz="2000" b="0" i="0">
                <a:solidFill>
                  <a:schemeClr val="bg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160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1496736"/>
            <a:ext cx="4876800" cy="639762"/>
          </a:xfrm>
        </p:spPr>
        <p:txBody>
          <a:bodyPr anchor="b">
            <a:noAutofit/>
          </a:bodyPr>
          <a:lstStyle>
            <a:lvl1pPr marL="0" indent="0">
              <a:buNone/>
              <a:defRPr sz="2000" b="0" i="0">
                <a:solidFill>
                  <a:schemeClr val="bg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76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609600" y="6400800"/>
            <a:ext cx="6807200" cy="304800"/>
          </a:xfrm>
        </p:spPr>
        <p:txBody>
          <a:bodyPr/>
          <a:lstStyle/>
          <a:p>
            <a:endParaRPr lang="en-US" dirty="0"/>
          </a:p>
        </p:txBody>
      </p:sp>
    </p:spTree>
    <p:extLst>
      <p:ext uri="{BB962C8B-B14F-4D97-AF65-F5344CB8AC3E}">
        <p14:creationId xmlns:p14="http://schemas.microsoft.com/office/powerpoint/2010/main" val="117825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
        <p:nvSpPr>
          <p:cNvPr id="4" name="Rectangle 19"/>
          <p:cNvSpPr>
            <a:spLocks noGrp="1"/>
          </p:cNvSpPr>
          <p:nvPr>
            <p:ph type="ftr" sz="quarter" idx="11"/>
          </p:nvPr>
        </p:nvSpPr>
        <p:spPr>
          <a:xfrm>
            <a:off x="609600" y="6400800"/>
            <a:ext cx="6807200" cy="304800"/>
          </a:xfrm>
        </p:spPr>
        <p:txBody>
          <a:bodyPr/>
          <a:lstStyle/>
          <a:p>
            <a:endParaRPr lang="en-US" dirty="0"/>
          </a:p>
        </p:txBody>
      </p:sp>
    </p:spTree>
    <p:extLst>
      <p:ext uri="{BB962C8B-B14F-4D97-AF65-F5344CB8AC3E}">
        <p14:creationId xmlns:p14="http://schemas.microsoft.com/office/powerpoint/2010/main" val="2347464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795" y="6391657"/>
            <a:ext cx="612396" cy="365125"/>
          </a:xfrm>
        </p:spPr>
        <p:txBody>
          <a:bodyPr/>
          <a:lstStyle>
            <a:lvl1pPr>
              <a:defRPr>
                <a:solidFill>
                  <a:schemeClr val="tx1"/>
                </a:solidFill>
              </a:defRPr>
            </a:lvl1p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609600" y="6400800"/>
            <a:ext cx="6807200" cy="304800"/>
          </a:xfrm>
        </p:spPr>
        <p:txBody>
          <a:bodyPr/>
          <a:lstStyle>
            <a:lvl1pPr>
              <a:defRPr>
                <a:solidFill>
                  <a:schemeClr val="tx1"/>
                </a:solidFill>
              </a:defRPr>
            </a:lvl1pPr>
            <a:extLst/>
          </a:lstStyle>
          <a:p>
            <a:endParaRPr lang="en-US" dirty="0"/>
          </a:p>
        </p:txBody>
      </p:sp>
    </p:spTree>
    <p:extLst>
      <p:ext uri="{BB962C8B-B14F-4D97-AF65-F5344CB8AC3E}">
        <p14:creationId xmlns:p14="http://schemas.microsoft.com/office/powerpoint/2010/main" val="616630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0744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4523709" y="1524001"/>
            <a:ext cx="7058691"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1890" y="1524000"/>
            <a:ext cx="3564876" cy="4648200"/>
          </a:xfrm>
        </p:spPr>
        <p:txBody>
          <a:bodyPr>
            <a:normAutofit/>
          </a:bodyPr>
          <a:lstStyle>
            <a:lvl1pPr marL="0" indent="0">
              <a:buNone/>
              <a:defRPr sz="20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2447147" y="358113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609600" y="6400800"/>
            <a:ext cx="6807200" cy="304800"/>
          </a:xfrm>
        </p:spPr>
        <p:txBody>
          <a:bodyPr/>
          <a:lstStyle/>
          <a:p>
            <a:endParaRPr lang="en-US" dirty="0"/>
          </a:p>
        </p:txBody>
      </p:sp>
    </p:spTree>
    <p:extLst>
      <p:ext uri="{BB962C8B-B14F-4D97-AF65-F5344CB8AC3E}">
        <p14:creationId xmlns:p14="http://schemas.microsoft.com/office/powerpoint/2010/main" val="331451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609600" y="1524000"/>
            <a:ext cx="7823200" cy="4648200"/>
          </a:xfrm>
        </p:spPr>
        <p:txBody>
          <a:bodyPr/>
          <a:lstStyle/>
          <a:p>
            <a:r>
              <a:rPr lang="en-US"/>
              <a:t>Click icon to add picture</a:t>
            </a:r>
          </a:p>
        </p:txBody>
      </p:sp>
      <p:sp>
        <p:nvSpPr>
          <p:cNvPr id="8" name="Text Placeholder 7"/>
          <p:cNvSpPr>
            <a:spLocks noGrp="1"/>
          </p:cNvSpPr>
          <p:nvPr>
            <p:ph type="body" sz="quarter" idx="13"/>
          </p:nvPr>
        </p:nvSpPr>
        <p:spPr>
          <a:xfrm>
            <a:off x="8737600" y="1524000"/>
            <a:ext cx="28448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18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131" y="1066834"/>
            <a:ext cx="4459738" cy="4428034"/>
          </a:xfrm>
          <a:prstGeom prst="rect">
            <a:avLst/>
          </a:prstGeom>
        </p:spPr>
      </p:pic>
    </p:spTree>
    <p:extLst>
      <p:ext uri="{BB962C8B-B14F-4D97-AF65-F5344CB8AC3E}">
        <p14:creationId xmlns:p14="http://schemas.microsoft.com/office/powerpoint/2010/main" val="10045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Calibri" panose="020F0502020204030204" pitchFamily="34" charset="0"/>
            </a:endParaRPr>
          </a:p>
        </p:txBody>
      </p:sp>
      <p:sp>
        <p:nvSpPr>
          <p:cNvPr id="2" name="Title 1"/>
          <p:cNvSpPr>
            <a:spLocks noGrp="1"/>
          </p:cNvSpPr>
          <p:nvPr>
            <p:ph type="title"/>
          </p:nvPr>
        </p:nvSpPr>
        <p:spPr>
          <a:xfrm>
            <a:off x="625475" y="1447800"/>
            <a:ext cx="9144000" cy="1676400"/>
          </a:xfrm>
        </p:spPr>
        <p:txBody>
          <a:bodyPr anchor="b" anchorCtr="0"/>
          <a:lstStyle>
            <a:lvl1pPr algn="l">
              <a:defRPr lang="en-US" sz="4000" b="0" i="0" kern="1200" dirty="0">
                <a:solidFill>
                  <a:schemeClr val="tx1">
                    <a:lumMod val="85000"/>
                    <a:lumOff val="15000"/>
                  </a:schemeClr>
                </a:solidFill>
                <a:latin typeface="Calibri" panose="020F0502020204030204" pitchFamily="34" charset="0"/>
                <a:ea typeface="Verdana"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25475" y="31242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5512230" y="6375996"/>
            <a:ext cx="1167539" cy="394136"/>
          </a:xfrm>
          <a:prstGeom prst="rect">
            <a:avLst/>
          </a:prstGeom>
        </p:spPr>
        <p:txBody>
          <a:bodyPr/>
          <a:lstStyle>
            <a:lvl1pPr>
              <a:defRPr b="0" i="0">
                <a:latin typeface="Calibri" panose="020F0502020204030204" pitchFamily="34" charset="0"/>
              </a:defRPr>
            </a:lvl1pPr>
          </a:lstStyle>
          <a:p>
            <a:fld id="{654E7CDC-F763-1F4C-A924-33B412466C6F}" type="slidenum">
              <a:rPr lang="en-US" smtClean="0"/>
              <a:pPr/>
              <a:t>‹#›</a:t>
            </a:fld>
            <a:endParaRPr lang="en-US" dirty="0"/>
          </a:p>
        </p:txBody>
      </p:sp>
      <p:sp>
        <p:nvSpPr>
          <p:cNvPr id="9" name="Footer Placeholder 2"/>
          <p:cNvSpPr>
            <a:spLocks noGrp="1"/>
          </p:cNvSpPr>
          <p:nvPr>
            <p:ph type="ftr" sz="quarter" idx="3"/>
          </p:nvPr>
        </p:nvSpPr>
        <p:spPr>
          <a:xfrm>
            <a:off x="625475" y="6400800"/>
            <a:ext cx="6807200" cy="304800"/>
          </a:xfrm>
          <a:prstGeom prst="rect">
            <a:avLst/>
          </a:prstGeom>
        </p:spPr>
        <p:txBody>
          <a:bodyPr/>
          <a:lstStyle>
            <a:lvl1pPr>
              <a:defRPr sz="1600" b="0" i="0">
                <a:solidFill>
                  <a:schemeClr val="tx2"/>
                </a:solidFill>
                <a:latin typeface="Calibri" panose="020F0502020204030204" pitchFamily="34" charset="0"/>
              </a:defRPr>
            </a:lvl1pPr>
          </a:lstStyle>
          <a:p>
            <a:endParaRPr lang="en-US" dirty="0"/>
          </a:p>
        </p:txBody>
      </p:sp>
      <p:pic>
        <p:nvPicPr>
          <p:cNvPr id="8" name="Picture 7" descr="greyWatermark-20.png"/>
          <p:cNvPicPr>
            <a:picLocks noChangeAspect="1"/>
          </p:cNvPicPr>
          <p:nvPr/>
        </p:nvPicPr>
        <p:blipFill>
          <a:blip r:embed="rId2" cstate="print"/>
          <a:stretch>
            <a:fillRect/>
          </a:stretch>
        </p:blipFill>
        <p:spPr>
          <a:xfrm>
            <a:off x="7949092" y="2703302"/>
            <a:ext cx="4242908" cy="4154698"/>
          </a:xfrm>
          <a:prstGeom prst="rect">
            <a:avLst/>
          </a:prstGeom>
        </p:spPr>
      </p:pic>
    </p:spTree>
    <p:extLst>
      <p:ext uri="{BB962C8B-B14F-4D97-AF65-F5344CB8AC3E}">
        <p14:creationId xmlns:p14="http://schemas.microsoft.com/office/powerpoint/2010/main" val="543343495"/>
      </p:ext>
    </p:extLst>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Tree>
    <p:extLst>
      <p:ext uri="{BB962C8B-B14F-4D97-AF65-F5344CB8AC3E}">
        <p14:creationId xmlns:p14="http://schemas.microsoft.com/office/powerpoint/2010/main" val="229170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5512230" y="6375996"/>
            <a:ext cx="1167539" cy="394136"/>
          </a:xfrm>
          <a:prstGeom prst="rect">
            <a:avLst/>
          </a:prstGeom>
        </p:spPr>
        <p:txBody>
          <a:bodyPr/>
          <a:lstStyle>
            <a:lvl1pPr>
              <a:defRPr b="0" i="0">
                <a:latin typeface="Calibri" panose="020F0502020204030204" pitchFamily="34" charset="0"/>
              </a:defRPr>
            </a:lvl1pPr>
          </a:lstStyle>
          <a:p>
            <a:fld id="{654E7CDC-F763-1F4C-A924-33B412466C6F}" type="slidenum">
              <a:rPr lang="en-US" smtClean="0"/>
              <a:pPr/>
              <a:t>‹#›</a:t>
            </a:fld>
            <a:endParaRPr lang="en-US" dirty="0"/>
          </a:p>
        </p:txBody>
      </p:sp>
      <p:sp>
        <p:nvSpPr>
          <p:cNvPr id="6" name="Rectangle 19"/>
          <p:cNvSpPr>
            <a:spLocks noGrp="1"/>
          </p:cNvSpPr>
          <p:nvPr>
            <p:ph type="ftr" sz="quarter" idx="11"/>
          </p:nvPr>
        </p:nvSpPr>
        <p:spPr>
          <a:xfrm>
            <a:off x="609600" y="6400800"/>
            <a:ext cx="6807200" cy="304800"/>
          </a:xfrm>
          <a:prstGeom prst="rect">
            <a:avLst/>
          </a:prstGeom>
        </p:spPr>
        <p:txBody>
          <a:bodyPr/>
          <a:lstStyle>
            <a:lvl1pPr>
              <a:defRPr b="0" i="0">
                <a:latin typeface="Calibri" panose="020F0502020204030204" pitchFamily="34" charset="0"/>
              </a:defRPr>
            </a:lvl1pPr>
          </a:lstStyle>
          <a:p>
            <a:endParaRPr lang="en-US" dirty="0"/>
          </a:p>
        </p:txBody>
      </p:sp>
    </p:spTree>
    <p:extLst>
      <p:ext uri="{BB962C8B-B14F-4D97-AF65-F5344CB8AC3E}">
        <p14:creationId xmlns:p14="http://schemas.microsoft.com/office/powerpoint/2010/main" val="140202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6000" y="1496736"/>
            <a:ext cx="4876800" cy="639762"/>
          </a:xfrm>
        </p:spPr>
        <p:txBody>
          <a:bodyPr anchor="b">
            <a:noAutofit/>
          </a:bodyPr>
          <a:lstStyle>
            <a:lvl1pPr marL="0" indent="0">
              <a:buNone/>
              <a:defRPr sz="2000" b="0" i="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160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1496736"/>
            <a:ext cx="4876800" cy="639762"/>
          </a:xfrm>
        </p:spPr>
        <p:txBody>
          <a:bodyPr anchor="b">
            <a:noAutofit/>
          </a:bodyPr>
          <a:lstStyle>
            <a:lvl1pPr marL="0" indent="0">
              <a:buNone/>
              <a:defRPr sz="2000" b="0" i="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76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5512230" y="6375996"/>
            <a:ext cx="1167539" cy="394136"/>
          </a:xfrm>
          <a:prstGeom prst="rect">
            <a:avLst/>
          </a:prstGeom>
        </p:spPr>
        <p:txBody>
          <a:bodyPr/>
          <a:lstStyle>
            <a:lvl1pPr>
              <a:defRPr b="0" i="0">
                <a:latin typeface="Calibri" panose="020F0502020204030204" pitchFamily="34" charset="0"/>
              </a:defRPr>
            </a:lvl1pPr>
          </a:lstStyle>
          <a:p>
            <a:fld id="{654E7CDC-F763-1F4C-A924-33B412466C6F}" type="slidenum">
              <a:rPr lang="en-US" smtClean="0"/>
              <a:pPr/>
              <a:t>‹#›</a:t>
            </a:fld>
            <a:endParaRPr lang="en-US" dirty="0"/>
          </a:p>
        </p:txBody>
      </p:sp>
      <p:sp>
        <p:nvSpPr>
          <p:cNvPr id="8" name="Rectangle 19"/>
          <p:cNvSpPr>
            <a:spLocks noGrp="1"/>
          </p:cNvSpPr>
          <p:nvPr>
            <p:ph type="ftr" sz="quarter" idx="11"/>
          </p:nvPr>
        </p:nvSpPr>
        <p:spPr>
          <a:xfrm>
            <a:off x="609600" y="6400800"/>
            <a:ext cx="6807200" cy="304800"/>
          </a:xfrm>
          <a:prstGeom prst="rect">
            <a:avLst/>
          </a:prstGeom>
        </p:spPr>
        <p:txBody>
          <a:bodyPr/>
          <a:lstStyle>
            <a:lvl1pPr>
              <a:defRPr b="0" i="0">
                <a:latin typeface="Calibri" panose="020F0502020204030204" pitchFamily="34" charset="0"/>
              </a:defRPr>
            </a:lvl1pPr>
          </a:lstStyle>
          <a:p>
            <a:endParaRPr lang="en-US" dirty="0"/>
          </a:p>
        </p:txBody>
      </p:sp>
    </p:spTree>
    <p:extLst>
      <p:ext uri="{BB962C8B-B14F-4D97-AF65-F5344CB8AC3E}">
        <p14:creationId xmlns:p14="http://schemas.microsoft.com/office/powerpoint/2010/main" val="377964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26">
            <a:extLst>
              <a:ext uri="{FF2B5EF4-FFF2-40B4-BE49-F238E27FC236}">
                <a16:creationId xmlns:a16="http://schemas.microsoft.com/office/drawing/2014/main" id="{834C1EF5-311E-8C40-BCA3-96A8A3D55AFB}"/>
              </a:ext>
            </a:extLst>
          </p:cNvPr>
          <p:cNvSpPr>
            <a:spLocks noGrp="1"/>
          </p:cNvSpPr>
          <p:nvPr>
            <p:ph type="sldNum" sz="quarter" idx="12"/>
          </p:nvPr>
        </p:nvSpPr>
        <p:spPr>
          <a:xfrm>
            <a:off x="5512230" y="6375996"/>
            <a:ext cx="1167539" cy="394136"/>
          </a:xfrm>
          <a:prstGeom prst="rect">
            <a:avLst/>
          </a:prstGeom>
        </p:spPr>
        <p:txBody>
          <a:bodyPr/>
          <a:lstStyle/>
          <a:p>
            <a:fld id="{654E7CDC-F763-1F4C-A924-33B412466C6F}" type="slidenum">
              <a:rPr lang="en-US" smtClean="0">
                <a:latin typeface="Calibri" panose="020F0502020204030204" pitchFamily="34" charset="0"/>
              </a:rPr>
              <a:pPr/>
              <a:t>‹#›</a:t>
            </a:fld>
            <a:r>
              <a:rPr lang="en-US" altLang="zh-CN" dirty="0">
                <a:latin typeface="Calibri" panose="020F0502020204030204" pitchFamily="34" charset="0"/>
              </a:rPr>
              <a:t>/52</a:t>
            </a:r>
            <a:endParaRPr lang="en-US" dirty="0">
              <a:latin typeface="Calibri" panose="020F0502020204030204" pitchFamily="34" charset="0"/>
            </a:endParaRPr>
          </a:p>
        </p:txBody>
      </p:sp>
    </p:spTree>
    <p:extLst>
      <p:ext uri="{BB962C8B-B14F-4D97-AF65-F5344CB8AC3E}">
        <p14:creationId xmlns:p14="http://schemas.microsoft.com/office/powerpoint/2010/main" val="123102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26">
            <a:extLst>
              <a:ext uri="{FF2B5EF4-FFF2-40B4-BE49-F238E27FC236}">
                <a16:creationId xmlns:a16="http://schemas.microsoft.com/office/drawing/2014/main" id="{A61979B6-F1F9-B749-B777-E706EFB396D6}"/>
              </a:ext>
            </a:extLst>
          </p:cNvPr>
          <p:cNvSpPr txBox="1">
            <a:spLocks/>
          </p:cNvSpPr>
          <p:nvPr userDrawn="1"/>
        </p:nvSpPr>
        <p:spPr>
          <a:xfrm>
            <a:off x="5512230" y="6375996"/>
            <a:ext cx="1167539" cy="394136"/>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4E7CDC-F763-1F4C-A924-33B412466C6F}" type="slidenum">
              <a:rPr lang="en-US" b="0" i="0" smtClean="0">
                <a:latin typeface="Calibri" panose="020F0502020204030204" pitchFamily="34" charset="0"/>
              </a:rPr>
              <a:pPr/>
              <a:t>‹#›</a:t>
            </a:fld>
            <a:r>
              <a:rPr lang="en-US" altLang="zh-CN" b="0" i="0" dirty="0">
                <a:latin typeface="Calibri" panose="020F0502020204030204" pitchFamily="34" charset="0"/>
              </a:rPr>
              <a:t>/52</a:t>
            </a:r>
            <a:endParaRPr lang="en-US" b="0" i="0" dirty="0">
              <a:latin typeface="Calibri" panose="020F0502020204030204" pitchFamily="34" charset="0"/>
            </a:endParaRPr>
          </a:p>
        </p:txBody>
      </p:sp>
    </p:spTree>
    <p:extLst>
      <p:ext uri="{BB962C8B-B14F-4D97-AF65-F5344CB8AC3E}">
        <p14:creationId xmlns:p14="http://schemas.microsoft.com/office/powerpoint/2010/main" val="348498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0744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4523709" y="1524001"/>
            <a:ext cx="7058691"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1890" y="1524000"/>
            <a:ext cx="3564876"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5512230" y="6375996"/>
            <a:ext cx="1167539" cy="394136"/>
          </a:xfrm>
          <a:prstGeom prst="rect">
            <a:avLst/>
          </a:prstGeom>
        </p:spPr>
        <p:txBody>
          <a:bodyPr/>
          <a:lstStyle>
            <a:lvl1pPr>
              <a:defRPr b="0" i="0">
                <a:latin typeface="Calibri" panose="020F0502020204030204" pitchFamily="34" charset="0"/>
              </a:defRPr>
            </a:lvl1pPr>
          </a:lstStyle>
          <a:p>
            <a:fld id="{654E7CDC-F763-1F4C-A924-33B412466C6F}" type="slidenum">
              <a:rPr lang="en-US" smtClean="0"/>
              <a:pPr/>
              <a:t>‹#›</a:t>
            </a:fld>
            <a:endParaRPr lang="en-US" dirty="0"/>
          </a:p>
        </p:txBody>
      </p:sp>
      <p:cxnSp>
        <p:nvCxnSpPr>
          <p:cNvPr id="10" name="Straight Connector 9"/>
          <p:cNvCxnSpPr/>
          <p:nvPr/>
        </p:nvCxnSpPr>
        <p:spPr>
          <a:xfrm rot="5400000">
            <a:off x="2447147" y="358113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609600" y="6400800"/>
            <a:ext cx="6807200" cy="304800"/>
          </a:xfrm>
          <a:prstGeom prst="rect">
            <a:avLst/>
          </a:prstGeom>
        </p:spPr>
        <p:txBody>
          <a:bodyPr/>
          <a:lstStyle>
            <a:lvl1pPr>
              <a:defRPr b="0" i="0">
                <a:latin typeface="Calibri" panose="020F0502020204030204" pitchFamily="34" charset="0"/>
              </a:defRPr>
            </a:lvl1pPr>
          </a:lstStyle>
          <a:p>
            <a:endParaRPr lang="en-US" dirty="0"/>
          </a:p>
        </p:txBody>
      </p:sp>
    </p:spTree>
    <p:extLst>
      <p:ext uri="{BB962C8B-B14F-4D97-AF65-F5344CB8AC3E}">
        <p14:creationId xmlns:p14="http://schemas.microsoft.com/office/powerpoint/2010/main" val="71412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1367"/>
            <a:ext cx="10972800" cy="80010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609600" y="1234967"/>
            <a:ext cx="115824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Calibri" panose="020F0502020204030204" pitchFamily="34" charset="0"/>
            </a:endParaRPr>
          </a:p>
        </p:txBody>
      </p:sp>
    </p:spTree>
    <p:extLst>
      <p:ext uri="{BB962C8B-B14F-4D97-AF65-F5344CB8AC3E}">
        <p14:creationId xmlns:p14="http://schemas.microsoft.com/office/powerpoint/2010/main" val="37190976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 id="2147483700" r:id="rId13"/>
    <p:sldLayoutId id="2147483714" r:id="rId14"/>
  </p:sldLayoutIdLst>
  <p:hf hdr="0" ftr="0" dt="0"/>
  <p:txStyles>
    <p:titleStyle>
      <a:lvl1pPr algn="l" defTabSz="914400" rtl="0" eaLnBrk="1" latinLnBrk="0" hangingPunct="1">
        <a:spcBef>
          <a:spcPct val="0"/>
        </a:spcBef>
        <a:buNone/>
        <a:defRPr sz="3200" b="0" i="0" kern="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b="0" i="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2900"/>
            <a:ext cx="10972800" cy="80010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 y="6391657"/>
            <a:ext cx="609600" cy="313944"/>
          </a:xfrm>
          <a:prstGeom prst="rect">
            <a:avLst/>
          </a:prstGeom>
        </p:spPr>
        <p:txBody>
          <a:bodyPr vert="horz" lIns="91440" tIns="45720" rIns="91440" bIns="45720" rtlCol="0" anchor="ctr"/>
          <a:lstStyle>
            <a:lvl1pPr algn="l">
              <a:defRPr sz="1200" b="0" i="0">
                <a:solidFill>
                  <a:schemeClr val="tx1"/>
                </a:solidFill>
                <a:latin typeface="Calibri" panose="020F0502020204030204" pitchFamily="34" charset="0"/>
              </a:defRPr>
            </a:lvl1pPr>
          </a:lstStyle>
          <a:p>
            <a:fld id="{BFEBEB0A-9E3D-4B14-9782-E2AE3DA60D96}" type="slidenum">
              <a:rPr lang="en-US" smtClean="0"/>
              <a:pPr/>
              <a:t>‹#›</a:t>
            </a:fld>
            <a:endParaRPr lang="en-US" dirty="0"/>
          </a:p>
        </p:txBody>
      </p:sp>
      <p:sp>
        <p:nvSpPr>
          <p:cNvPr id="9" name="Rectangle 8"/>
          <p:cNvSpPr/>
          <p:nvPr/>
        </p:nvSpPr>
        <p:spPr>
          <a:xfrm>
            <a:off x="609600" y="1234967"/>
            <a:ext cx="115824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Calibri" panose="020F0502020204030204" pitchFamily="34" charset="0"/>
            </a:endParaRPr>
          </a:p>
        </p:txBody>
      </p:sp>
      <p:sp>
        <p:nvSpPr>
          <p:cNvPr id="10" name="TextBox 9"/>
          <p:cNvSpPr txBox="1"/>
          <p:nvPr/>
        </p:nvSpPr>
        <p:spPr>
          <a:xfrm>
            <a:off x="7315200" y="6400800"/>
            <a:ext cx="4470400" cy="369332"/>
          </a:xfrm>
          <a:prstGeom prst="rect">
            <a:avLst/>
          </a:prstGeom>
          <a:noFill/>
          <a:ln>
            <a:noFill/>
          </a:ln>
        </p:spPr>
        <p:txBody>
          <a:bodyPr wrap="square" rtlCol="0">
            <a:spAutoFit/>
          </a:bodyPr>
          <a:lstStyle/>
          <a:p>
            <a:pPr algn="r"/>
            <a:r>
              <a:rPr lang="en-US" sz="1800" dirty="0">
                <a:solidFill>
                  <a:schemeClr val="tx1"/>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609600" y="6400800"/>
            <a:ext cx="6807200" cy="304800"/>
          </a:xfrm>
          <a:prstGeom prst="rect">
            <a:avLst/>
          </a:prstGeom>
        </p:spPr>
        <p:txBody>
          <a:bodyPr/>
          <a:lstStyle>
            <a:lvl1pPr>
              <a:defRPr sz="1600" b="0" i="0">
                <a:solidFill>
                  <a:schemeClr val="tx1"/>
                </a:solidFill>
                <a:latin typeface="Calibri" panose="020F0502020204030204" pitchFamily="34" charset="0"/>
              </a:defRPr>
            </a:lvl1pPr>
          </a:lstStyle>
          <a:p>
            <a:endParaRPr lang="en-US" dirty="0"/>
          </a:p>
        </p:txBody>
      </p:sp>
    </p:spTree>
    <p:extLst>
      <p:ext uri="{BB962C8B-B14F-4D97-AF65-F5344CB8AC3E}">
        <p14:creationId xmlns:p14="http://schemas.microsoft.com/office/powerpoint/2010/main" val="32641111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spcBef>
          <a:spcPct val="0"/>
        </a:spcBef>
        <a:buNone/>
        <a:defRPr sz="32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b="0" i="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4.png"/><Relationship Id="rId18" Type="http://schemas.openxmlformats.org/officeDocument/2006/relationships/image" Target="../media/image33.jpeg"/><Relationship Id="rId3" Type="http://schemas.openxmlformats.org/officeDocument/2006/relationships/image" Target="../media/image31.jpeg"/><Relationship Id="rId21" Type="http://schemas.openxmlformats.org/officeDocument/2006/relationships/image" Target="../media/image36.svg"/><Relationship Id="rId7" Type="http://schemas.openxmlformats.org/officeDocument/2006/relationships/image" Target="../media/image23.jpeg"/><Relationship Id="rId12" Type="http://schemas.openxmlformats.org/officeDocument/2006/relationships/image" Target="../media/image28.svg"/><Relationship Id="rId17" Type="http://schemas.openxmlformats.org/officeDocument/2006/relationships/image" Target="../media/image20.jpeg"/><Relationship Id="rId25" Type="http://schemas.openxmlformats.org/officeDocument/2006/relationships/image" Target="../media/image40.svg"/><Relationship Id="rId2" Type="http://schemas.openxmlformats.org/officeDocument/2006/relationships/notesSlide" Target="../notesSlides/notesSlide10.xml"/><Relationship Id="rId16" Type="http://schemas.openxmlformats.org/officeDocument/2006/relationships/image" Target="../media/image19.png"/><Relationship Id="rId20"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22.jpeg"/><Relationship Id="rId11" Type="http://schemas.openxmlformats.org/officeDocument/2006/relationships/image" Target="../media/image27.png"/><Relationship Id="rId24" Type="http://schemas.openxmlformats.org/officeDocument/2006/relationships/image" Target="../media/image39.png"/><Relationship Id="rId5" Type="http://schemas.openxmlformats.org/officeDocument/2006/relationships/image" Target="../media/image21.png"/><Relationship Id="rId15" Type="http://schemas.openxmlformats.org/officeDocument/2006/relationships/image" Target="../media/image17.jpeg"/><Relationship Id="rId23" Type="http://schemas.openxmlformats.org/officeDocument/2006/relationships/image" Target="../media/image38.svg"/><Relationship Id="rId10" Type="http://schemas.openxmlformats.org/officeDocument/2006/relationships/image" Target="../media/image26.svg"/><Relationship Id="rId19"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25.png"/><Relationship Id="rId14" Type="http://schemas.openxmlformats.org/officeDocument/2006/relationships/image" Target="../media/image15.png"/><Relationship Id="rId22"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0.jpeg"/><Relationship Id="rId18" Type="http://schemas.openxmlformats.org/officeDocument/2006/relationships/image" Target="../media/image33.jpeg"/><Relationship Id="rId3" Type="http://schemas.openxmlformats.org/officeDocument/2006/relationships/image" Target="../media/image41.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17.jpeg"/><Relationship Id="rId2" Type="http://schemas.openxmlformats.org/officeDocument/2006/relationships/notesSlide" Target="../notesSlides/notesSlide11.xml"/><Relationship Id="rId16" Type="http://schemas.openxmlformats.org/officeDocument/2006/relationships/image" Target="../media/image34.png"/><Relationship Id="rId20" Type="http://schemas.openxmlformats.org/officeDocument/2006/relationships/image" Target="../media/image46.sv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25.png"/><Relationship Id="rId5" Type="http://schemas.openxmlformats.org/officeDocument/2006/relationships/image" Target="../media/image43.png"/><Relationship Id="rId15" Type="http://schemas.openxmlformats.org/officeDocument/2006/relationships/image" Target="../media/image36.svg"/><Relationship Id="rId10" Type="http://schemas.openxmlformats.org/officeDocument/2006/relationships/image" Target="../media/image24.jpeg"/><Relationship Id="rId19" Type="http://schemas.openxmlformats.org/officeDocument/2006/relationships/image" Target="../media/image45.png"/><Relationship Id="rId4" Type="http://schemas.openxmlformats.org/officeDocument/2006/relationships/image" Target="../media/image42.svg"/><Relationship Id="rId9" Type="http://schemas.openxmlformats.org/officeDocument/2006/relationships/image" Target="../media/image23.jpe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5.png"/><Relationship Id="rId18" Type="http://schemas.openxmlformats.org/officeDocument/2006/relationships/image" Target="../media/image33.jpeg"/><Relationship Id="rId3" Type="http://schemas.openxmlformats.org/officeDocument/2006/relationships/image" Target="../media/image37.png"/><Relationship Id="rId21" Type="http://schemas.openxmlformats.org/officeDocument/2006/relationships/image" Target="../media/image27.png"/><Relationship Id="rId7" Type="http://schemas.openxmlformats.org/officeDocument/2006/relationships/image" Target="../media/image43.png"/><Relationship Id="rId12" Type="http://schemas.openxmlformats.org/officeDocument/2006/relationships/image" Target="../media/image24.jpeg"/><Relationship Id="rId17" Type="http://schemas.openxmlformats.org/officeDocument/2006/relationships/image" Target="../media/image17.jpeg"/><Relationship Id="rId2" Type="http://schemas.openxmlformats.org/officeDocument/2006/relationships/notesSlide" Target="../notesSlides/notesSlide12.xml"/><Relationship Id="rId16" Type="http://schemas.openxmlformats.org/officeDocument/2006/relationships/image" Target="../media/image34.png"/><Relationship Id="rId20" Type="http://schemas.openxmlformats.org/officeDocument/2006/relationships/image" Target="../media/image36.svg"/><Relationship Id="rId1" Type="http://schemas.openxmlformats.org/officeDocument/2006/relationships/slideLayout" Target="../slideLayouts/slideLayout14.xml"/><Relationship Id="rId6" Type="http://schemas.openxmlformats.org/officeDocument/2006/relationships/image" Target="../media/image42.svg"/><Relationship Id="rId11" Type="http://schemas.openxmlformats.org/officeDocument/2006/relationships/image" Target="../media/image23.jpeg"/><Relationship Id="rId5" Type="http://schemas.openxmlformats.org/officeDocument/2006/relationships/image" Target="../media/image41.png"/><Relationship Id="rId15" Type="http://schemas.openxmlformats.org/officeDocument/2006/relationships/image" Target="../media/image20.jpeg"/><Relationship Id="rId10" Type="http://schemas.openxmlformats.org/officeDocument/2006/relationships/image" Target="../media/image22.jpeg"/><Relationship Id="rId19" Type="http://schemas.openxmlformats.org/officeDocument/2006/relationships/image" Target="../media/image35.png"/><Relationship Id="rId4" Type="http://schemas.openxmlformats.org/officeDocument/2006/relationships/image" Target="../media/image38.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tiff"/><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14.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134" y="2313603"/>
            <a:ext cx="10915349" cy="1412870"/>
          </a:xfrm>
        </p:spPr>
        <p:txBody>
          <a:bodyPr>
            <a:noAutofit/>
          </a:bodyPr>
          <a:lstStyle/>
          <a:p>
            <a:pPr algn="ctr"/>
            <a:r>
              <a:rPr lang="en-US" altLang="zh-CN" sz="4400" b="0" dirty="0"/>
              <a:t>ELITE: Robust Deep Anomaly Detection with Meta Gradient</a:t>
            </a:r>
            <a:endParaRPr lang="en-US" dirty="0"/>
          </a:p>
        </p:txBody>
      </p:sp>
      <p:pic>
        <p:nvPicPr>
          <p:cNvPr id="9" name="Picture 8">
            <a:extLst>
              <a:ext uri="{FF2B5EF4-FFF2-40B4-BE49-F238E27FC236}">
                <a16:creationId xmlns:a16="http://schemas.microsoft.com/office/drawing/2014/main" id="{A9C64143-6668-5E4D-9596-5D3854952574}"/>
              </a:ext>
            </a:extLst>
          </p:cNvPr>
          <p:cNvPicPr>
            <a:picLocks noChangeAspect="1"/>
          </p:cNvPicPr>
          <p:nvPr/>
        </p:nvPicPr>
        <p:blipFill>
          <a:blip r:embed="rId3"/>
          <a:stretch>
            <a:fillRect/>
          </a:stretch>
        </p:blipFill>
        <p:spPr>
          <a:xfrm>
            <a:off x="10176703" y="305729"/>
            <a:ext cx="1616775" cy="1626121"/>
          </a:xfrm>
          <a:prstGeom prst="rect">
            <a:avLst/>
          </a:prstGeom>
        </p:spPr>
      </p:pic>
      <p:sp>
        <p:nvSpPr>
          <p:cNvPr id="3" name="文本框 2">
            <a:extLst>
              <a:ext uri="{FF2B5EF4-FFF2-40B4-BE49-F238E27FC236}">
                <a16:creationId xmlns:a16="http://schemas.microsoft.com/office/drawing/2014/main" id="{CEB601EC-72D6-354D-BBCE-49C8D861F2EB}"/>
              </a:ext>
            </a:extLst>
          </p:cNvPr>
          <p:cNvSpPr txBox="1"/>
          <p:nvPr/>
        </p:nvSpPr>
        <p:spPr>
          <a:xfrm>
            <a:off x="6688899" y="739036"/>
            <a:ext cx="0" cy="0"/>
          </a:xfrm>
          <a:prstGeom prst="rect">
            <a:avLst/>
          </a:prstGeom>
          <a:noFill/>
        </p:spPr>
        <p:txBody>
          <a:bodyPr wrap="none" rtlCol="0">
            <a:noAutofit/>
          </a:bodyPr>
          <a:lstStyle/>
          <a:p>
            <a:pPr algn="ctr"/>
            <a:endParaRPr kumimoji="1" lang="zh-CN" altLang="en-US" sz="1600" dirty="0" err="1">
              <a:latin typeface="Calibri" panose="020F0502020204030204" pitchFamily="34" charset="0"/>
            </a:endParaRPr>
          </a:p>
        </p:txBody>
      </p:sp>
      <p:sp>
        <p:nvSpPr>
          <p:cNvPr id="4" name="文本框 3">
            <a:extLst>
              <a:ext uri="{FF2B5EF4-FFF2-40B4-BE49-F238E27FC236}">
                <a16:creationId xmlns:a16="http://schemas.microsoft.com/office/drawing/2014/main" id="{665259CF-D67D-8F40-97F6-DC2D544A6F8E}"/>
              </a:ext>
            </a:extLst>
          </p:cNvPr>
          <p:cNvSpPr txBox="1"/>
          <p:nvPr/>
        </p:nvSpPr>
        <p:spPr>
          <a:xfrm>
            <a:off x="6551112" y="713984"/>
            <a:ext cx="0" cy="0"/>
          </a:xfrm>
          <a:prstGeom prst="rect">
            <a:avLst/>
          </a:prstGeom>
          <a:noFill/>
        </p:spPr>
        <p:txBody>
          <a:bodyPr wrap="none" rtlCol="0">
            <a:noAutofit/>
          </a:bodyPr>
          <a:lstStyle/>
          <a:p>
            <a:pPr algn="ctr"/>
            <a:endParaRPr kumimoji="1" lang="zh-CN" altLang="en-US" sz="1600" dirty="0" err="1">
              <a:latin typeface="Calibri" panose="020F0502020204030204" pitchFamily="34" charset="0"/>
            </a:endParaRPr>
          </a:p>
        </p:txBody>
      </p:sp>
      <p:pic>
        <p:nvPicPr>
          <p:cNvPr id="1030" name="Picture 6" descr="MIT Computer Science and Artificial Intelligence Laboratory (CSAIL) -  Innovation Toronto">
            <a:extLst>
              <a:ext uri="{FF2B5EF4-FFF2-40B4-BE49-F238E27FC236}">
                <a16:creationId xmlns:a16="http://schemas.microsoft.com/office/drawing/2014/main" id="{7916F470-03EE-3049-9E38-8EEF73775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363" y="5062097"/>
            <a:ext cx="2637318" cy="14406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PI (@WPI) | Twitter">
            <a:extLst>
              <a:ext uri="{FF2B5EF4-FFF2-40B4-BE49-F238E27FC236}">
                <a16:creationId xmlns:a16="http://schemas.microsoft.com/office/drawing/2014/main" id="{562D1983-07CB-0A40-9F3E-C6091EF24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36" y="4220682"/>
            <a:ext cx="2637318" cy="2637318"/>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descr="fasdfa&#10;">
            <a:extLst>
              <a:ext uri="{FF2B5EF4-FFF2-40B4-BE49-F238E27FC236}">
                <a16:creationId xmlns:a16="http://schemas.microsoft.com/office/drawing/2014/main" id="{0F541E57-40D4-5E40-A77A-1576A2C88C57}"/>
              </a:ext>
            </a:extLst>
          </p:cNvPr>
          <p:cNvPicPr>
            <a:picLocks noChangeAspect="1"/>
          </p:cNvPicPr>
          <p:nvPr/>
        </p:nvPicPr>
        <p:blipFill>
          <a:blip r:embed="rId6"/>
          <a:stretch>
            <a:fillRect/>
          </a:stretch>
        </p:blipFill>
        <p:spPr>
          <a:xfrm>
            <a:off x="398522" y="216801"/>
            <a:ext cx="3299458" cy="1602594"/>
          </a:xfrm>
          <a:prstGeom prst="rect">
            <a:avLst/>
          </a:prstGeom>
        </p:spPr>
      </p:pic>
      <p:sp>
        <p:nvSpPr>
          <p:cNvPr id="30" name="Rectangle 4">
            <a:extLst>
              <a:ext uri="{FF2B5EF4-FFF2-40B4-BE49-F238E27FC236}">
                <a16:creationId xmlns:a16="http://schemas.microsoft.com/office/drawing/2014/main" id="{0D4579A5-83D2-B342-AEE8-ED350D4D7D6E}"/>
              </a:ext>
            </a:extLst>
          </p:cNvPr>
          <p:cNvSpPr/>
          <p:nvPr/>
        </p:nvSpPr>
        <p:spPr>
          <a:xfrm>
            <a:off x="2985420" y="5839310"/>
            <a:ext cx="6022471" cy="523220"/>
          </a:xfrm>
          <a:prstGeom prst="rect">
            <a:avLst/>
          </a:prstGeom>
        </p:spPr>
        <p:txBody>
          <a:bodyPr wrap="square">
            <a:spAutoFit/>
          </a:bodyPr>
          <a:lstStyle/>
          <a:p>
            <a:pPr algn="ctr"/>
            <a:r>
              <a:rPr lang="en-US" sz="2800" dirty="0">
                <a:solidFill>
                  <a:schemeClr val="tx1">
                    <a:lumMod val="65000"/>
                    <a:lumOff val="35000"/>
                  </a:schemeClr>
                </a:solidFill>
                <a:latin typeface="Calibri" panose="020F0502020204030204" pitchFamily="34" charset="0"/>
                <a:cs typeface="Calibri" panose="020F0502020204030204" pitchFamily="34" charset="0"/>
              </a:rPr>
              <a:t>hzhang4@wpi.edu, lcao@csail.mit.edu</a:t>
            </a:r>
          </a:p>
        </p:txBody>
      </p:sp>
      <p:sp>
        <p:nvSpPr>
          <p:cNvPr id="15" name="Rectangle 5">
            <a:extLst>
              <a:ext uri="{FF2B5EF4-FFF2-40B4-BE49-F238E27FC236}">
                <a16:creationId xmlns:a16="http://schemas.microsoft.com/office/drawing/2014/main" id="{A63363C5-9427-2E49-999C-59A04E4E9C54}"/>
              </a:ext>
            </a:extLst>
          </p:cNvPr>
          <p:cNvSpPr/>
          <p:nvPr/>
        </p:nvSpPr>
        <p:spPr>
          <a:xfrm>
            <a:off x="2750563" y="3995535"/>
            <a:ext cx="6740492" cy="954107"/>
          </a:xfrm>
          <a:prstGeom prst="rect">
            <a:avLst/>
          </a:prstGeom>
        </p:spPr>
        <p:txBody>
          <a:bodyPr wrap="square">
            <a:spAutoFit/>
          </a:bodyPr>
          <a:lstStyle/>
          <a:p>
            <a:pPr algn="ctr">
              <a:lnSpc>
                <a:spcPct val="100000"/>
              </a:lnSpc>
              <a:spcBef>
                <a:spcPts val="0"/>
              </a:spcBef>
            </a:pPr>
            <a:r>
              <a:rPr lang="en-US" sz="2800" b="1" dirty="0">
                <a:latin typeface="Calibri" panose="020F0502020204030204" pitchFamily="34" charset="0"/>
                <a:cs typeface="Calibri" panose="020F0502020204030204" pitchFamily="34" charset="0"/>
              </a:rPr>
              <a:t>Huayi Zhang</a:t>
            </a:r>
            <a:r>
              <a:rPr lang="en-US" sz="2800" b="1" baseline="3000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r>
              <a:rPr lang="en-US" sz="2800" dirty="0">
                <a:solidFill>
                  <a:schemeClr val="tx1">
                    <a:lumMod val="65000"/>
                    <a:lumOff val="35000"/>
                  </a:schemeClr>
                </a:solidFill>
                <a:latin typeface="Calibri" panose="020F0502020204030204" pitchFamily="34" charset="0"/>
                <a:cs typeface="Calibri" panose="020F0502020204030204" pitchFamily="34" charset="0"/>
              </a:rPr>
              <a:t>Lei Cao</a:t>
            </a:r>
            <a:r>
              <a:rPr lang="en-US" sz="2800" baseline="30000" dirty="0">
                <a:solidFill>
                  <a:schemeClr val="tx1">
                    <a:lumMod val="65000"/>
                    <a:lumOff val="35000"/>
                  </a:schemeClr>
                </a:solidFill>
                <a:latin typeface="Calibri" panose="020F0502020204030204" pitchFamily="34" charset="0"/>
                <a:cs typeface="Calibri" panose="020F0502020204030204" pitchFamily="34" charset="0"/>
              </a:rPr>
              <a:t>*</a:t>
            </a:r>
            <a:r>
              <a:rPr lang="en-US" sz="2800" dirty="0">
                <a:solidFill>
                  <a:schemeClr val="tx1">
                    <a:lumMod val="65000"/>
                    <a:lumOff val="35000"/>
                  </a:schemeClr>
                </a:solidFill>
                <a:latin typeface="Calibri" panose="020F0502020204030204" pitchFamily="34" charset="0"/>
                <a:cs typeface="Calibri" panose="020F0502020204030204" pitchFamily="34" charset="0"/>
              </a:rPr>
              <a:t>, Peter VanNostrand</a:t>
            </a:r>
            <a:r>
              <a:rPr lang="en-US" sz="2800" baseline="30000" dirty="0">
                <a:solidFill>
                  <a:schemeClr val="tx1">
                    <a:lumMod val="65000"/>
                    <a:lumOff val="35000"/>
                  </a:schemeClr>
                </a:solidFill>
                <a:latin typeface="Calibri" panose="020F0502020204030204" pitchFamily="34" charset="0"/>
                <a:cs typeface="Calibri" panose="020F0502020204030204" pitchFamily="34" charset="0"/>
              </a:rPr>
              <a:t>†</a:t>
            </a:r>
            <a:r>
              <a:rPr lang="en-US" sz="2800" dirty="0">
                <a:solidFill>
                  <a:schemeClr val="tx1">
                    <a:lumMod val="65000"/>
                    <a:lumOff val="35000"/>
                  </a:schemeClr>
                </a:solidFill>
                <a:latin typeface="Calibri" panose="020F0502020204030204" pitchFamily="34" charset="0"/>
                <a:cs typeface="Calibri" panose="020F0502020204030204" pitchFamily="34" charset="0"/>
              </a:rPr>
              <a:t>, Samuel Madden</a:t>
            </a:r>
            <a:r>
              <a:rPr lang="en-US" sz="2800" baseline="30000" dirty="0">
                <a:solidFill>
                  <a:schemeClr val="tx1">
                    <a:lumMod val="65000"/>
                    <a:lumOff val="35000"/>
                  </a:schemeClr>
                </a:solidFill>
                <a:latin typeface="Calibri" panose="020F0502020204030204" pitchFamily="34" charset="0"/>
                <a:cs typeface="Calibri" panose="020F0502020204030204" pitchFamily="34" charset="0"/>
              </a:rPr>
              <a:t>*</a:t>
            </a:r>
            <a:r>
              <a:rPr lang="en-US" sz="2800" dirty="0">
                <a:solidFill>
                  <a:schemeClr val="tx1">
                    <a:lumMod val="65000"/>
                    <a:lumOff val="35000"/>
                  </a:schemeClr>
                </a:solidFill>
                <a:latin typeface="Calibri" panose="020F0502020204030204" pitchFamily="34" charset="0"/>
                <a:cs typeface="Calibri" panose="020F0502020204030204" pitchFamily="34" charset="0"/>
              </a:rPr>
              <a:t>, Elke Rundensteiner</a:t>
            </a:r>
            <a:r>
              <a:rPr lang="en-US" sz="2800" baseline="30000" dirty="0">
                <a:solidFill>
                  <a:schemeClr val="tx1">
                    <a:lumMod val="65000"/>
                    <a:lumOff val="35000"/>
                  </a:schemeClr>
                </a:solidFill>
                <a:latin typeface="Calibri" panose="020F0502020204030204" pitchFamily="34" charset="0"/>
                <a:cs typeface="Calibri" panose="020F0502020204030204" pitchFamily="34" charset="0"/>
              </a:rPr>
              <a:t>†</a:t>
            </a:r>
            <a:endParaRPr lang="en-US" sz="2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3" name="Rectangle 4">
            <a:extLst>
              <a:ext uri="{FF2B5EF4-FFF2-40B4-BE49-F238E27FC236}">
                <a16:creationId xmlns:a16="http://schemas.microsoft.com/office/drawing/2014/main" id="{81B5060E-3232-974D-A601-F230387D1DD8}"/>
              </a:ext>
            </a:extLst>
          </p:cNvPr>
          <p:cNvSpPr/>
          <p:nvPr/>
        </p:nvSpPr>
        <p:spPr>
          <a:xfrm>
            <a:off x="3497675" y="5134752"/>
            <a:ext cx="2744634" cy="523220"/>
          </a:xfrm>
          <a:prstGeom prst="rect">
            <a:avLst/>
          </a:prstGeom>
        </p:spPr>
        <p:txBody>
          <a:bodyPr wrap="square">
            <a:spAutoFit/>
          </a:bodyPr>
          <a:lstStyle/>
          <a:p>
            <a:pPr algn="ctr"/>
            <a:r>
              <a:rPr lang="en-US" sz="2800" dirty="0">
                <a:solidFill>
                  <a:schemeClr val="tx1">
                    <a:lumMod val="65000"/>
                    <a:lumOff val="35000"/>
                  </a:schemeClr>
                </a:solidFill>
                <a:latin typeface="Calibri" panose="020F0502020204030204" pitchFamily="34" charset="0"/>
                <a:cs typeface="Calibri" panose="020F0502020204030204" pitchFamily="34" charset="0"/>
              </a:rPr>
              <a:t>WPI, DAISY Lab†</a:t>
            </a:r>
          </a:p>
        </p:txBody>
      </p:sp>
      <p:sp>
        <p:nvSpPr>
          <p:cNvPr id="21" name="Rectangle 4">
            <a:extLst>
              <a:ext uri="{FF2B5EF4-FFF2-40B4-BE49-F238E27FC236}">
                <a16:creationId xmlns:a16="http://schemas.microsoft.com/office/drawing/2014/main" id="{38B57241-04C6-B143-90DA-8EECD41456A9}"/>
              </a:ext>
            </a:extLst>
          </p:cNvPr>
          <p:cNvSpPr/>
          <p:nvPr/>
        </p:nvSpPr>
        <p:spPr>
          <a:xfrm>
            <a:off x="6242309" y="5134125"/>
            <a:ext cx="2067507" cy="523220"/>
          </a:xfrm>
          <a:prstGeom prst="rect">
            <a:avLst/>
          </a:prstGeom>
        </p:spPr>
        <p:txBody>
          <a:bodyPr wrap="square">
            <a:spAutoFit/>
          </a:bodyPr>
          <a:lstStyle/>
          <a:p>
            <a:pPr algn="ctr"/>
            <a:r>
              <a:rPr lang="en-US" sz="2800" dirty="0">
                <a:solidFill>
                  <a:schemeClr val="tx1">
                    <a:lumMod val="65000"/>
                    <a:lumOff val="35000"/>
                  </a:schemeClr>
                </a:solidFill>
                <a:latin typeface="Calibri" panose="020F0502020204030204" pitchFamily="34" charset="0"/>
                <a:cs typeface="Calibri" panose="020F0502020204030204" pitchFamily="34" charset="0"/>
              </a:rPr>
              <a:t>MIT, CSAIL*</a:t>
            </a:r>
          </a:p>
        </p:txBody>
      </p:sp>
    </p:spTree>
    <p:extLst>
      <p:ext uri="{BB962C8B-B14F-4D97-AF65-F5344CB8AC3E}">
        <p14:creationId xmlns:p14="http://schemas.microsoft.com/office/powerpoint/2010/main" val="866799817"/>
      </p:ext>
    </p:extLst>
  </p:cSld>
  <p:clrMapOvr>
    <a:masterClrMapping/>
  </p:clrMapOvr>
  <mc:AlternateContent xmlns:mc="http://schemas.openxmlformats.org/markup-compatibility/2006" xmlns:p14="http://schemas.microsoft.com/office/powerpoint/2010/main">
    <mc:Choice Requires="p14">
      <p:transition spd="slow" p14:dur="2000" advTm="28901"/>
    </mc:Choice>
    <mc:Fallback xmlns="">
      <p:transition spd="slow" advTm="2890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BD2A0A5-0D1F-8142-B071-D25278BE1374}"/>
              </a:ext>
            </a:extLst>
          </p:cNvPr>
          <p:cNvSpPr txBox="1">
            <a:spLocks/>
          </p:cNvSpPr>
          <p:nvPr/>
        </p:nvSpPr>
        <p:spPr>
          <a:xfrm>
            <a:off x="1219288" y="3076155"/>
            <a:ext cx="9753423" cy="705689"/>
          </a:xfrm>
          <a:prstGeom prst="rect">
            <a:avLst/>
          </a:prstGeom>
        </p:spPr>
        <p:txBody>
          <a:bodyPr/>
          <a:lst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0" dirty="0">
                <a:latin typeface="Calibri" panose="020F0502020204030204" pitchFamily="34" charset="0"/>
                <a:cs typeface="Calibri" panose="020F0502020204030204" pitchFamily="34" charset="0"/>
              </a:rPr>
              <a:t>Related Works</a:t>
            </a:r>
          </a:p>
        </p:txBody>
      </p:sp>
    </p:spTree>
    <p:extLst>
      <p:ext uri="{BB962C8B-B14F-4D97-AF65-F5344CB8AC3E}">
        <p14:creationId xmlns:p14="http://schemas.microsoft.com/office/powerpoint/2010/main" val="226819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CF2F-50A0-4010-AFB9-CACCAA513917}"/>
              </a:ext>
            </a:extLst>
          </p:cNvPr>
          <p:cNvSpPr>
            <a:spLocks noGrp="1"/>
          </p:cNvSpPr>
          <p:nvPr>
            <p:ph type="title"/>
          </p:nvPr>
        </p:nvSpPr>
        <p:spPr>
          <a:xfrm>
            <a:off x="516718" y="582879"/>
            <a:ext cx="11766435" cy="763600"/>
          </a:xfrm>
        </p:spPr>
        <p:txBody>
          <a:bodyPr/>
          <a:lstStyle/>
          <a:p>
            <a:r>
              <a:rPr lang="en-US" sz="3600" dirty="0"/>
              <a:t>Related Works</a:t>
            </a:r>
          </a:p>
        </p:txBody>
      </p:sp>
      <p:graphicFrame>
        <p:nvGraphicFramePr>
          <p:cNvPr id="13" name="表格 12">
            <a:extLst>
              <a:ext uri="{FF2B5EF4-FFF2-40B4-BE49-F238E27FC236}">
                <a16:creationId xmlns:a16="http://schemas.microsoft.com/office/drawing/2014/main" id="{F31F3BB8-D89D-7641-A961-B58BCAAAC097}"/>
              </a:ext>
            </a:extLst>
          </p:cNvPr>
          <p:cNvGraphicFramePr>
            <a:graphicFrameLocks noGrp="1"/>
          </p:cNvGraphicFramePr>
          <p:nvPr>
            <p:extLst>
              <p:ext uri="{D42A27DB-BD31-4B8C-83A1-F6EECF244321}">
                <p14:modId xmlns:p14="http://schemas.microsoft.com/office/powerpoint/2010/main" val="333311371"/>
              </p:ext>
            </p:extLst>
          </p:nvPr>
        </p:nvGraphicFramePr>
        <p:xfrm>
          <a:off x="845751" y="2041940"/>
          <a:ext cx="10871199" cy="3727356"/>
        </p:xfrm>
        <a:graphic>
          <a:graphicData uri="http://schemas.openxmlformats.org/drawingml/2006/table">
            <a:tbl>
              <a:tblPr firstRow="1" bandRow="1">
                <a:solidFill>
                  <a:schemeClr val="bg1">
                    <a:lumMod val="85000"/>
                  </a:schemeClr>
                </a:solidFill>
                <a:effectLst/>
                <a:tableStyleId>{5C22544A-7EE6-4342-B048-85BDC9FD1C3A}</a:tableStyleId>
              </a:tblPr>
              <a:tblGrid>
                <a:gridCol w="3352800">
                  <a:extLst>
                    <a:ext uri="{9D8B030D-6E8A-4147-A177-3AD203B41FA5}">
                      <a16:colId xmlns:a16="http://schemas.microsoft.com/office/drawing/2014/main" val="2391433307"/>
                    </a:ext>
                  </a:extLst>
                </a:gridCol>
                <a:gridCol w="3799840">
                  <a:extLst>
                    <a:ext uri="{9D8B030D-6E8A-4147-A177-3AD203B41FA5}">
                      <a16:colId xmlns:a16="http://schemas.microsoft.com/office/drawing/2014/main" val="3479484891"/>
                    </a:ext>
                  </a:extLst>
                </a:gridCol>
                <a:gridCol w="3718559">
                  <a:extLst>
                    <a:ext uri="{9D8B030D-6E8A-4147-A177-3AD203B41FA5}">
                      <a16:colId xmlns:a16="http://schemas.microsoft.com/office/drawing/2014/main" val="3562890896"/>
                    </a:ext>
                  </a:extLst>
                </a:gridCol>
              </a:tblGrid>
              <a:tr h="508643">
                <a:tc>
                  <a:txBody>
                    <a:bodyPr/>
                    <a:lstStyle/>
                    <a:p>
                      <a:endParaRPr lang="zh-CN" altLang="en-US" sz="2400" dirty="0">
                        <a:latin typeface="Calibri" panose="020F0502020204030204" pitchFamily="34" charset="0"/>
                        <a:cs typeface="Calibri" panose="020F0502020204030204" pitchFamily="34" charset="0"/>
                      </a:endParaRPr>
                    </a:p>
                  </a:txBody>
                  <a:tcPr>
                    <a:lnB w="12700" cap="flat" cmpd="sng" algn="ctr">
                      <a:noFill/>
                      <a:prstDash val="solid"/>
                      <a:round/>
                      <a:headEnd type="none" w="med" len="med"/>
                      <a:tailEnd type="none" w="med" len="med"/>
                    </a:lnB>
                    <a:lnTlToBr w="12700" cap="flat" cmpd="sng" algn="ctr">
                      <a:solidFill>
                        <a:srgbClr val="FFFFFF"/>
                      </a:solidFill>
                      <a:prstDash val="solid"/>
                      <a:round/>
                      <a:headEnd type="none" w="med" len="med"/>
                      <a:tailEnd type="none" w="med" len="med"/>
                    </a:lnTlToBr>
                    <a:solidFill>
                      <a:schemeClr val="accent6">
                        <a:lumMod val="75000"/>
                        <a:alpha val="80000"/>
                      </a:schemeClr>
                    </a:solidFill>
                  </a:tcPr>
                </a:tc>
                <a:tc>
                  <a:txBody>
                    <a:bodyPr/>
                    <a:lstStyle/>
                    <a:p>
                      <a:pPr algn="ctr"/>
                      <a:r>
                        <a:rPr lang="en-US" altLang="zh-CN" sz="2400" dirty="0">
                          <a:latin typeface="Calibri" panose="020F0502020204030204" pitchFamily="34" charset="0"/>
                          <a:cs typeface="Calibri" panose="020F0502020204030204" pitchFamily="34" charset="0"/>
                        </a:rPr>
                        <a:t>Polluted</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Training</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Data</a:t>
                      </a:r>
                    </a:p>
                    <a:p>
                      <a:pPr algn="ctr"/>
                      <a:r>
                        <a:rPr lang="en-US" altLang="zh-CN" sz="2400" b="0" dirty="0">
                          <a:latin typeface="Calibri" panose="020F0502020204030204" pitchFamily="34" charset="0"/>
                          <a:cs typeface="Calibri" panose="020F0502020204030204" pitchFamily="34" charset="0"/>
                        </a:rPr>
                        <a:t>(Large and Complex)</a:t>
                      </a:r>
                      <a:endParaRPr lang="zh-CN" altLang="en-US" sz="2400" b="0" dirty="0">
                        <a:latin typeface="Calibri" panose="020F0502020204030204" pitchFamily="34" charset="0"/>
                        <a:cs typeface="Calibri" panose="020F0502020204030204" pitchFamily="34" charset="0"/>
                      </a:endParaRPr>
                    </a:p>
                  </a:txBody>
                  <a:tcPr anchor="ctr">
                    <a:lnB w="12700" cap="flat" cmpd="sng" algn="ctr">
                      <a:noFill/>
                      <a:prstDash val="solid"/>
                      <a:round/>
                      <a:headEnd type="none" w="med" len="med"/>
                      <a:tailEnd type="none" w="med" len="med"/>
                    </a:lnB>
                    <a:solidFill>
                      <a:schemeClr val="accent6">
                        <a:lumMod val="75000"/>
                        <a:alpha val="80000"/>
                      </a:schemeClr>
                    </a:solidFill>
                  </a:tcPr>
                </a:tc>
                <a:tc>
                  <a:txBody>
                    <a:bodyPr/>
                    <a:lstStyle/>
                    <a:p>
                      <a:pPr algn="ctr"/>
                      <a:r>
                        <a:rPr lang="en-US" altLang="zh-CN" sz="2400" dirty="0">
                          <a:latin typeface="Calibri" panose="020F0502020204030204" pitchFamily="34" charset="0"/>
                          <a:cs typeface="Calibri" panose="020F0502020204030204" pitchFamily="34" charset="0"/>
                        </a:rPr>
                        <a:t>Small</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Set</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of</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Labeled</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Data</a:t>
                      </a:r>
                    </a:p>
                    <a:p>
                      <a:pPr algn="ctr"/>
                      <a:r>
                        <a:rPr lang="en-US" altLang="zh-CN" sz="2400" b="0" dirty="0">
                          <a:latin typeface="Calibri" panose="020F0502020204030204" pitchFamily="34" charset="0"/>
                          <a:cs typeface="Calibri" panose="020F0502020204030204" pitchFamily="34" charset="0"/>
                        </a:rPr>
                        <a:t>(Very Rare, e.g., &lt;50)</a:t>
                      </a:r>
                      <a:endParaRPr lang="zh-CN" altLang="en-US" sz="2400" b="0" dirty="0">
                        <a:latin typeface="Calibri" panose="020F0502020204030204" pitchFamily="34" charset="0"/>
                        <a:cs typeface="Calibri" panose="020F0502020204030204" pitchFamily="34" charset="0"/>
                      </a:endParaRPr>
                    </a:p>
                  </a:txBody>
                  <a:tcPr anchor="ctr">
                    <a:lnB w="12700" cap="flat" cmpd="sng" algn="ctr">
                      <a:noFill/>
                      <a:prstDash val="solid"/>
                      <a:round/>
                      <a:headEnd type="none" w="med" len="med"/>
                      <a:tailEnd type="none" w="med" len="med"/>
                    </a:lnB>
                    <a:solidFill>
                      <a:schemeClr val="accent6">
                        <a:lumMod val="75000"/>
                        <a:alpha val="80000"/>
                      </a:schemeClr>
                    </a:solidFill>
                  </a:tcPr>
                </a:tc>
                <a:extLst>
                  <a:ext uri="{0D108BD9-81ED-4DB2-BD59-A6C34878D82A}">
                    <a16:rowId xmlns:a16="http://schemas.microsoft.com/office/drawing/2014/main" val="3465006705"/>
                  </a:ext>
                </a:extLst>
              </a:tr>
              <a:tr h="929332">
                <a:tc>
                  <a:txBody>
                    <a:bodyPr/>
                    <a:lstStyle/>
                    <a:p>
                      <a:pPr marL="0" algn="ctr" defTabSz="914400" rtl="0" eaLnBrk="1" latinLnBrk="0" hangingPunct="1"/>
                      <a:r>
                        <a:rPr lang="en-US" altLang="zh-CN" sz="2400" kern="1200" dirty="0">
                          <a:solidFill>
                            <a:schemeClr val="dk1"/>
                          </a:solidFill>
                          <a:latin typeface="Calibri" panose="020F0502020204030204" pitchFamily="34" charset="0"/>
                          <a:ea typeface="+mn-ea"/>
                          <a:cs typeface="Calibri" panose="020F0502020204030204" pitchFamily="34" charset="0"/>
                        </a:rPr>
                        <a:t>Unsupervised Robust </a:t>
                      </a:r>
                    </a:p>
                    <a:p>
                      <a:pPr marL="0" algn="ctr" defTabSz="914400" rtl="0" eaLnBrk="1" latinLnBrk="0" hangingPunct="1"/>
                      <a:r>
                        <a:rPr lang="en-US" altLang="zh-CN" sz="2400" kern="1200" dirty="0">
                          <a:solidFill>
                            <a:schemeClr val="dk1"/>
                          </a:solidFill>
                          <a:latin typeface="Calibri" panose="020F0502020204030204" pitchFamily="34" charset="0"/>
                          <a:ea typeface="+mn-ea"/>
                          <a:cs typeface="Calibri" panose="020F0502020204030204" pitchFamily="34" charset="0"/>
                        </a:rPr>
                        <a:t>Deep Anomaly Detection</a:t>
                      </a:r>
                      <a:endParaRPr lang="zh-CN" altLang="en-US" sz="2400" kern="1200" dirty="0">
                        <a:solidFill>
                          <a:schemeClr val="dk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endParaRPr lang="zh-CN" altLang="en-US" sz="18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endParaRPr lang="zh-CN" altLang="en-US" sz="18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32035679"/>
                  </a:ext>
                </a:extLst>
              </a:tr>
              <a:tr h="987532">
                <a:tc>
                  <a:txBody>
                    <a:bodyPr/>
                    <a:lstStyle/>
                    <a:p>
                      <a:pPr algn="ctr"/>
                      <a:r>
                        <a:rPr lang="en-US" altLang="zh-CN" sz="2400" dirty="0">
                          <a:latin typeface="Calibri" panose="020F0502020204030204" pitchFamily="34" charset="0"/>
                          <a:cs typeface="Calibri" panose="020F0502020204030204" pitchFamily="34" charset="0"/>
                        </a:rPr>
                        <a:t>Semi-supervised </a:t>
                      </a:r>
                    </a:p>
                    <a:p>
                      <a:pPr algn="ctr"/>
                      <a:r>
                        <a:rPr lang="en-US" altLang="zh-CN" sz="2400" dirty="0">
                          <a:latin typeface="Calibri" panose="020F0502020204030204" pitchFamily="34" charset="0"/>
                          <a:cs typeface="Calibri" panose="020F0502020204030204" pitchFamily="34" charset="0"/>
                        </a:rPr>
                        <a:t>Deep Anomaly Detection</a:t>
                      </a:r>
                      <a:endParaRPr lang="zh-CN" altLang="en-US" sz="24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endParaRPr lang="zh-CN" altLang="en-US" sz="18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endParaRPr lang="zh-CN" altLang="en-US" sz="18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9183529"/>
                  </a:ext>
                </a:extLst>
              </a:tr>
              <a:tr h="987532">
                <a:tc>
                  <a:txBody>
                    <a:bodyPr/>
                    <a:lstStyle/>
                    <a:p>
                      <a:pPr marL="0" algn="ctr" defTabSz="914400" rtl="0" eaLnBrk="1" latinLnBrk="0" hangingPunct="1"/>
                      <a:r>
                        <a:rPr lang="en-US" altLang="zh-CN" sz="2400" b="1" kern="1200" dirty="0">
                          <a:solidFill>
                            <a:schemeClr val="dk1"/>
                          </a:solidFill>
                          <a:latin typeface="Calibri" panose="020F0502020204030204" pitchFamily="34" charset="0"/>
                          <a:ea typeface="+mn-ea"/>
                          <a:cs typeface="Calibri" panose="020F0502020204030204" pitchFamily="34" charset="0"/>
                        </a:rPr>
                        <a:t>ELITE</a:t>
                      </a:r>
                      <a:endParaRPr lang="zh-CN" altLang="en-US" sz="2400" b="1" kern="1200" dirty="0">
                        <a:solidFill>
                          <a:schemeClr val="dk1"/>
                        </a:solidFill>
                        <a:latin typeface="Calibri" panose="020F0502020204030204" pitchFamily="34" charset="0"/>
                        <a:ea typeface="+mn-ea"/>
                        <a:cs typeface="Calibri" panose="020F0502020204030204" pitchFamily="34" charset="0"/>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bg1">
                        <a:lumMod val="75000"/>
                      </a:schemeClr>
                    </a:solidFill>
                  </a:tcPr>
                </a:tc>
                <a:tc>
                  <a:txBody>
                    <a:bodyPr/>
                    <a:lstStyle/>
                    <a:p>
                      <a:endParaRPr lang="zh-CN" alt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bg1">
                        <a:lumMod val="75000"/>
                      </a:schemeClr>
                    </a:solidFill>
                  </a:tcPr>
                </a:tc>
                <a:tc>
                  <a:txBody>
                    <a:bodyPr/>
                    <a:lstStyle/>
                    <a:p>
                      <a:endParaRPr lang="zh-CN" altLang="en-US" dirty="0"/>
                    </a:p>
                  </a:txBody>
                  <a:tcP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2490386329"/>
                  </a:ext>
                </a:extLst>
              </a:tr>
            </a:tbl>
          </a:graphicData>
        </a:graphic>
      </p:graphicFrame>
      <p:grpSp>
        <p:nvGrpSpPr>
          <p:cNvPr id="3" name="Group 2">
            <a:extLst>
              <a:ext uri="{FF2B5EF4-FFF2-40B4-BE49-F238E27FC236}">
                <a16:creationId xmlns:a16="http://schemas.microsoft.com/office/drawing/2014/main" id="{0B31834F-3AC5-4A46-82B2-02C64A903AA0}"/>
              </a:ext>
            </a:extLst>
          </p:cNvPr>
          <p:cNvGrpSpPr/>
          <p:nvPr/>
        </p:nvGrpSpPr>
        <p:grpSpPr>
          <a:xfrm>
            <a:off x="5570303" y="2999394"/>
            <a:ext cx="4545261" cy="715091"/>
            <a:chOff x="5384950" y="3424957"/>
            <a:chExt cx="4545261" cy="715091"/>
          </a:xfrm>
        </p:grpSpPr>
        <p:pic>
          <p:nvPicPr>
            <p:cNvPr id="63" name="Picture 123" descr="checked29.png">
              <a:extLst>
                <a:ext uri="{FF2B5EF4-FFF2-40B4-BE49-F238E27FC236}">
                  <a16:creationId xmlns:a16="http://schemas.microsoft.com/office/drawing/2014/main" id="{9F7779DE-D8BE-8249-A6AD-BFF36DE6DE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4950" y="3429000"/>
              <a:ext cx="711048" cy="711048"/>
            </a:xfrm>
            <a:prstGeom prst="rect">
              <a:avLst/>
            </a:prstGeom>
          </p:spPr>
        </p:pic>
        <p:pic>
          <p:nvPicPr>
            <p:cNvPr id="64" name="Picture 94" descr="cross41.png">
              <a:extLst>
                <a:ext uri="{FF2B5EF4-FFF2-40B4-BE49-F238E27FC236}">
                  <a16:creationId xmlns:a16="http://schemas.microsoft.com/office/drawing/2014/main" id="{DE9DA0B6-B138-CB42-91CC-D74FB34FDB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15120" y="3424957"/>
              <a:ext cx="715091" cy="715091"/>
            </a:xfrm>
            <a:prstGeom prst="rect">
              <a:avLst/>
            </a:prstGeom>
            <a:noFill/>
          </p:spPr>
        </p:pic>
      </p:grpSp>
      <p:grpSp>
        <p:nvGrpSpPr>
          <p:cNvPr id="4" name="Group 3">
            <a:extLst>
              <a:ext uri="{FF2B5EF4-FFF2-40B4-BE49-F238E27FC236}">
                <a16:creationId xmlns:a16="http://schemas.microsoft.com/office/drawing/2014/main" id="{8909B929-FA26-7649-88E0-E2B8915FDF9E}"/>
              </a:ext>
            </a:extLst>
          </p:cNvPr>
          <p:cNvGrpSpPr/>
          <p:nvPr/>
        </p:nvGrpSpPr>
        <p:grpSpPr>
          <a:xfrm>
            <a:off x="5566260" y="3905618"/>
            <a:ext cx="4549304" cy="715091"/>
            <a:chOff x="5380907" y="4331181"/>
            <a:chExt cx="4549304" cy="715091"/>
          </a:xfrm>
        </p:grpSpPr>
        <p:pic>
          <p:nvPicPr>
            <p:cNvPr id="65" name="Picture 123" descr="checked29.png">
              <a:extLst>
                <a:ext uri="{FF2B5EF4-FFF2-40B4-BE49-F238E27FC236}">
                  <a16:creationId xmlns:a16="http://schemas.microsoft.com/office/drawing/2014/main" id="{AA907E2E-F210-1741-9B71-2B06CF4FBA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19163" y="4333203"/>
              <a:ext cx="711048" cy="711048"/>
            </a:xfrm>
            <a:prstGeom prst="rect">
              <a:avLst/>
            </a:prstGeom>
          </p:spPr>
        </p:pic>
        <p:pic>
          <p:nvPicPr>
            <p:cNvPr id="66" name="Picture 94" descr="cross41.png">
              <a:extLst>
                <a:ext uri="{FF2B5EF4-FFF2-40B4-BE49-F238E27FC236}">
                  <a16:creationId xmlns:a16="http://schemas.microsoft.com/office/drawing/2014/main" id="{73C177CB-4EEE-C34F-9542-78D9104E77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0907" y="4331181"/>
              <a:ext cx="715091" cy="715091"/>
            </a:xfrm>
            <a:prstGeom prst="rect">
              <a:avLst/>
            </a:prstGeom>
            <a:noFill/>
          </p:spPr>
        </p:pic>
      </p:grpSp>
      <p:grpSp>
        <p:nvGrpSpPr>
          <p:cNvPr id="5" name="Group 4">
            <a:extLst>
              <a:ext uri="{FF2B5EF4-FFF2-40B4-BE49-F238E27FC236}">
                <a16:creationId xmlns:a16="http://schemas.microsoft.com/office/drawing/2014/main" id="{666437B6-EA57-F745-9F1E-58549DE5CBA6}"/>
              </a:ext>
            </a:extLst>
          </p:cNvPr>
          <p:cNvGrpSpPr/>
          <p:nvPr/>
        </p:nvGrpSpPr>
        <p:grpSpPr>
          <a:xfrm>
            <a:off x="5570303" y="4945975"/>
            <a:ext cx="4545261" cy="711048"/>
            <a:chOff x="5384950" y="5371538"/>
            <a:chExt cx="4545261" cy="711048"/>
          </a:xfrm>
        </p:grpSpPr>
        <p:pic>
          <p:nvPicPr>
            <p:cNvPr id="11" name="Picture 123" descr="checked29.png">
              <a:extLst>
                <a:ext uri="{FF2B5EF4-FFF2-40B4-BE49-F238E27FC236}">
                  <a16:creationId xmlns:a16="http://schemas.microsoft.com/office/drawing/2014/main" id="{73BBEAF7-B101-9444-A22C-61F27CF081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4950" y="5371538"/>
              <a:ext cx="711048" cy="711048"/>
            </a:xfrm>
            <a:prstGeom prst="rect">
              <a:avLst/>
            </a:prstGeom>
          </p:spPr>
        </p:pic>
        <p:pic>
          <p:nvPicPr>
            <p:cNvPr id="12" name="Picture 123" descr="checked29.png">
              <a:extLst>
                <a:ext uri="{FF2B5EF4-FFF2-40B4-BE49-F238E27FC236}">
                  <a16:creationId xmlns:a16="http://schemas.microsoft.com/office/drawing/2014/main" id="{EC4D6A14-EA15-784F-BD0D-D43D3E5506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19163" y="5371538"/>
              <a:ext cx="711048" cy="711048"/>
            </a:xfrm>
            <a:prstGeom prst="rect">
              <a:avLst/>
            </a:prstGeom>
          </p:spPr>
        </p:pic>
      </p:grpSp>
      <p:sp>
        <p:nvSpPr>
          <p:cNvPr id="6" name="灯片编号占位符 5">
            <a:extLst>
              <a:ext uri="{FF2B5EF4-FFF2-40B4-BE49-F238E27FC236}">
                <a16:creationId xmlns:a16="http://schemas.microsoft.com/office/drawing/2014/main" id="{CF64BE99-ECCF-6F47-B3C0-A4F7E83A0285}"/>
              </a:ext>
            </a:extLst>
          </p:cNvPr>
          <p:cNvSpPr>
            <a:spLocks noGrp="1"/>
          </p:cNvSpPr>
          <p:nvPr>
            <p:ph type="sldNum" idx="12"/>
          </p:nvPr>
        </p:nvSpPr>
        <p:spPr/>
        <p:txBody>
          <a:bodyPr/>
          <a:lstStyle/>
          <a:p>
            <a:fld id="{00000000-1234-1234-1234-123412341234}" type="slidenum">
              <a:rPr lang="en-US" altLang="zh-CN" smtClean="0"/>
              <a:pPr/>
              <a:t>11</a:t>
            </a:fld>
            <a:endParaRPr lang="zh-CN" altLang="en-US" dirty="0"/>
          </a:p>
        </p:txBody>
      </p:sp>
      <p:sp>
        <p:nvSpPr>
          <p:cNvPr id="7" name="文本框 6">
            <a:extLst>
              <a:ext uri="{FF2B5EF4-FFF2-40B4-BE49-F238E27FC236}">
                <a16:creationId xmlns:a16="http://schemas.microsoft.com/office/drawing/2014/main" id="{8C41FF87-E75E-0E4A-9E34-7472978B6B1D}"/>
              </a:ext>
            </a:extLst>
          </p:cNvPr>
          <p:cNvSpPr txBox="1"/>
          <p:nvPr/>
        </p:nvSpPr>
        <p:spPr>
          <a:xfrm>
            <a:off x="845751" y="2360141"/>
            <a:ext cx="1643449" cy="444843"/>
          </a:xfrm>
          <a:prstGeom prst="rect">
            <a:avLst/>
          </a:prstGeom>
          <a:noFill/>
        </p:spPr>
        <p:txBody>
          <a:bodyPr wrap="square" rtlCol="0">
            <a:noAutofit/>
          </a:bodyPr>
          <a:lstStyle/>
          <a:p>
            <a:pPr algn="ctr"/>
            <a:r>
              <a:rPr kumimoji="1" lang="en-US" altLang="zh-CN" sz="2400" dirty="0">
                <a:solidFill>
                  <a:schemeClr val="bg1"/>
                </a:solidFill>
                <a:latin typeface="Calibri" panose="020F0502020204030204" pitchFamily="34" charset="0"/>
                <a:cs typeface="Calibri" panose="020F0502020204030204" pitchFamily="34" charset="0"/>
              </a:rPr>
              <a:t>Method</a:t>
            </a:r>
            <a:endParaRPr kumimoji="1" lang="zh-CN" altLang="en-US" sz="2400" dirty="0" err="1">
              <a:solidFill>
                <a:schemeClr val="bg1"/>
              </a:solidFill>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964AF85C-6D1C-E849-B069-2C1ADA0457BB}"/>
              </a:ext>
            </a:extLst>
          </p:cNvPr>
          <p:cNvSpPr txBox="1"/>
          <p:nvPr/>
        </p:nvSpPr>
        <p:spPr>
          <a:xfrm>
            <a:off x="2489200" y="2053234"/>
            <a:ext cx="1643449" cy="444843"/>
          </a:xfrm>
          <a:prstGeom prst="rect">
            <a:avLst/>
          </a:prstGeom>
          <a:noFill/>
        </p:spPr>
        <p:txBody>
          <a:bodyPr wrap="square" rtlCol="0">
            <a:noAutofit/>
          </a:bodyPr>
          <a:lstStyle/>
          <a:p>
            <a:pPr algn="ctr"/>
            <a:r>
              <a:rPr kumimoji="1" lang="en-US" altLang="zh-CN" sz="2400" dirty="0">
                <a:solidFill>
                  <a:schemeClr val="bg1"/>
                </a:solidFill>
                <a:latin typeface="Calibri" panose="020F0502020204030204" pitchFamily="34" charset="0"/>
                <a:cs typeface="Calibri" panose="020F0502020204030204" pitchFamily="34" charset="0"/>
              </a:rPr>
              <a:t>Challenge</a:t>
            </a:r>
            <a:endParaRPr kumimoji="1" lang="zh-CN" altLang="en-US" sz="2400" dirty="0" err="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48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BD2A0A5-0D1F-8142-B071-D25278BE1374}"/>
              </a:ext>
            </a:extLst>
          </p:cNvPr>
          <p:cNvSpPr txBox="1">
            <a:spLocks/>
          </p:cNvSpPr>
          <p:nvPr/>
        </p:nvSpPr>
        <p:spPr>
          <a:xfrm>
            <a:off x="1219288" y="3076155"/>
            <a:ext cx="9753423" cy="705689"/>
          </a:xfrm>
          <a:prstGeom prst="rect">
            <a:avLst/>
          </a:prstGeom>
        </p:spPr>
        <p:txBody>
          <a:bodyPr/>
          <a:lst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0" dirty="0">
                <a:latin typeface="Calibri" panose="020F0502020204030204" pitchFamily="34" charset="0"/>
                <a:cs typeface="Calibri" panose="020F0502020204030204" pitchFamily="34" charset="0"/>
              </a:rPr>
              <a:t>Proposed Methods</a:t>
            </a:r>
          </a:p>
        </p:txBody>
      </p:sp>
    </p:spTree>
    <p:extLst>
      <p:ext uri="{BB962C8B-B14F-4D97-AF65-F5344CB8AC3E}">
        <p14:creationId xmlns:p14="http://schemas.microsoft.com/office/powerpoint/2010/main" val="243117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24" descr="Man versus horse: Game, set, match! | DVM 360">
            <a:extLst>
              <a:ext uri="{FF2B5EF4-FFF2-40B4-BE49-F238E27FC236}">
                <a16:creationId xmlns:a16="http://schemas.microsoft.com/office/drawing/2014/main" id="{3B952A93-9103-8E47-861F-EA3F5E2E62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7" r="29081"/>
          <a:stretch/>
        </p:blipFill>
        <p:spPr bwMode="auto">
          <a:xfrm>
            <a:off x="1138131" y="2893064"/>
            <a:ext cx="767741" cy="66023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FDAE90D3-923B-1445-890F-3CA30C6C0AEA}"/>
              </a:ext>
            </a:extLst>
          </p:cNvPr>
          <p:cNvSpPr>
            <a:spLocks noGrp="1"/>
          </p:cNvSpPr>
          <p:nvPr>
            <p:ph type="title"/>
          </p:nvPr>
        </p:nvSpPr>
        <p:spPr>
          <a:xfrm>
            <a:off x="514760" y="550329"/>
            <a:ext cx="11360800" cy="763600"/>
          </a:xfrm>
        </p:spPr>
        <p:txBody>
          <a:bodyPr/>
          <a:lstStyle/>
          <a:p>
            <a:r>
              <a:rPr kumimoji="1" lang="en-US" altLang="zh-CN" dirty="0"/>
              <a:t>Overview of ELITE</a:t>
            </a:r>
            <a:endParaRPr kumimoji="1" lang="zh-CN" altLang="en-US" dirty="0"/>
          </a:p>
        </p:txBody>
      </p:sp>
      <p:sp>
        <p:nvSpPr>
          <p:cNvPr id="83" name="矩形 82">
            <a:extLst>
              <a:ext uri="{FF2B5EF4-FFF2-40B4-BE49-F238E27FC236}">
                <a16:creationId xmlns:a16="http://schemas.microsoft.com/office/drawing/2014/main" id="{8735B4B8-4CBE-CB44-970A-332F4637D7F7}"/>
              </a:ext>
            </a:extLst>
          </p:cNvPr>
          <p:cNvSpPr/>
          <p:nvPr/>
        </p:nvSpPr>
        <p:spPr>
          <a:xfrm>
            <a:off x="759037" y="1444890"/>
            <a:ext cx="11269174" cy="523220"/>
          </a:xfrm>
          <a:prstGeom prst="rect">
            <a:avLst/>
          </a:prstGeom>
        </p:spPr>
        <p:txBody>
          <a:bodyPr wrap="square">
            <a:spAutoFit/>
          </a:bodyPr>
          <a:lstStyle/>
          <a:p>
            <a:pPr algn="ctr">
              <a:defRPr/>
            </a:pPr>
            <a:r>
              <a:rPr lang="en-US" altLang="zh-CN" sz="2800" kern="0" dirty="0">
                <a:latin typeface="Calibri" panose="020F0502020204030204" pitchFamily="34" charset="0"/>
                <a:ea typeface=""/>
                <a:cs typeface=""/>
              </a:rPr>
              <a:t>Utilizes labeled set as </a:t>
            </a:r>
            <a:r>
              <a:rPr lang="en-US" altLang="zh-CN" sz="2800" b="1" kern="0" dirty="0">
                <a:latin typeface="Calibri" panose="020F0502020204030204" pitchFamily="34" charset="0"/>
                <a:ea typeface=""/>
                <a:cs typeface=""/>
              </a:rPr>
              <a:t>validation data </a:t>
            </a:r>
            <a:r>
              <a:rPr lang="en-US" altLang="zh-CN" sz="2800" kern="0" dirty="0">
                <a:latin typeface="Calibri" panose="020F0502020204030204" pitchFamily="34" charset="0"/>
                <a:ea typeface=""/>
                <a:cs typeface=""/>
              </a:rPr>
              <a:t>to</a:t>
            </a:r>
            <a:r>
              <a:rPr lang="zh-CN" altLang="en-US" sz="2800" kern="0" dirty="0">
                <a:latin typeface="Calibri" panose="020F0502020204030204" pitchFamily="34" charset="0"/>
                <a:ea typeface=""/>
                <a:cs typeface=""/>
              </a:rPr>
              <a:t> </a:t>
            </a:r>
            <a:r>
              <a:rPr lang="en-US" altLang="zh-CN" sz="2800" b="1" kern="0" dirty="0">
                <a:latin typeface="Calibri" panose="020F0502020204030204" pitchFamily="34" charset="0"/>
                <a:ea typeface=""/>
                <a:cs typeface=""/>
              </a:rPr>
              <a:t>infer labels of polluted data</a:t>
            </a:r>
            <a:r>
              <a:rPr lang="en-US" altLang="zh-CN" sz="2800" kern="0" dirty="0">
                <a:latin typeface="Calibri" panose="020F0502020204030204" pitchFamily="34" charset="0"/>
                <a:ea typeface=""/>
                <a:cs typeface=""/>
              </a:rPr>
              <a:t>.</a:t>
            </a:r>
          </a:p>
        </p:txBody>
      </p:sp>
      <p:sp>
        <p:nvSpPr>
          <p:cNvPr id="6" name="灯片编号占位符 5">
            <a:extLst>
              <a:ext uri="{FF2B5EF4-FFF2-40B4-BE49-F238E27FC236}">
                <a16:creationId xmlns:a16="http://schemas.microsoft.com/office/drawing/2014/main" id="{E3939C13-778A-5944-B677-D8D7FBF93A9E}"/>
              </a:ext>
            </a:extLst>
          </p:cNvPr>
          <p:cNvSpPr>
            <a:spLocks noGrp="1"/>
          </p:cNvSpPr>
          <p:nvPr>
            <p:ph type="sldNum" idx="12"/>
          </p:nvPr>
        </p:nvSpPr>
        <p:spPr/>
        <p:txBody>
          <a:bodyPr/>
          <a:lstStyle/>
          <a:p>
            <a:fld id="{00000000-1234-1234-1234-123412341234}" type="slidenum">
              <a:rPr lang="en-US" altLang="zh-CN" smtClean="0"/>
              <a:pPr/>
              <a:t>13</a:t>
            </a:fld>
            <a:endParaRPr lang="zh-CN" altLang="en-US" dirty="0"/>
          </a:p>
        </p:txBody>
      </p:sp>
      <p:cxnSp>
        <p:nvCxnSpPr>
          <p:cNvPr id="5" name="肘形连接符 4">
            <a:extLst>
              <a:ext uri="{FF2B5EF4-FFF2-40B4-BE49-F238E27FC236}">
                <a16:creationId xmlns:a16="http://schemas.microsoft.com/office/drawing/2014/main" id="{43A3B225-C4C9-E74A-920B-021592807EAD}"/>
              </a:ext>
            </a:extLst>
          </p:cNvPr>
          <p:cNvCxnSpPr>
            <a:cxnSpLocks/>
            <a:stCxn id="82" idx="2"/>
          </p:cNvCxnSpPr>
          <p:nvPr/>
        </p:nvCxnSpPr>
        <p:spPr>
          <a:xfrm rot="5400000">
            <a:off x="8403132" y="3793651"/>
            <a:ext cx="724048" cy="3561059"/>
          </a:xfrm>
          <a:prstGeom prst="bentConnector2">
            <a:avLst/>
          </a:prstGeom>
          <a:ln w="38100">
            <a:prstDash val="dash"/>
            <a:tailEnd type="triangle"/>
          </a:ln>
        </p:spPr>
        <p:style>
          <a:lnRef idx="1">
            <a:schemeClr val="dk1"/>
          </a:lnRef>
          <a:fillRef idx="0">
            <a:schemeClr val="dk1"/>
          </a:fillRef>
          <a:effectRef idx="0">
            <a:schemeClr val="dk1"/>
          </a:effectRef>
          <a:fontRef idx="minor">
            <a:schemeClr val="tx1"/>
          </a:fontRef>
        </p:style>
      </p:cxnSp>
      <p:cxnSp>
        <p:nvCxnSpPr>
          <p:cNvPr id="98" name="肘形连接符 97">
            <a:extLst>
              <a:ext uri="{FF2B5EF4-FFF2-40B4-BE49-F238E27FC236}">
                <a16:creationId xmlns:a16="http://schemas.microsoft.com/office/drawing/2014/main" id="{1CE0017A-AED9-A445-AF41-BA561FCFA302}"/>
              </a:ext>
            </a:extLst>
          </p:cNvPr>
          <p:cNvCxnSpPr>
            <a:cxnSpLocks/>
            <a:endCxn id="113" idx="2"/>
          </p:cNvCxnSpPr>
          <p:nvPr/>
        </p:nvCxnSpPr>
        <p:spPr>
          <a:xfrm rot="10800000">
            <a:off x="1899609" y="5185351"/>
            <a:ext cx="3714171" cy="727795"/>
          </a:xfrm>
          <a:prstGeom prst="bentConnector2">
            <a:avLst/>
          </a:prstGeom>
          <a:ln w="38100">
            <a:prstDash val="dash"/>
            <a:tailEnd type="triangle"/>
          </a:ln>
        </p:spPr>
        <p:style>
          <a:lnRef idx="1">
            <a:schemeClr val="dk1"/>
          </a:lnRef>
          <a:fillRef idx="0">
            <a:schemeClr val="dk1"/>
          </a:fillRef>
          <a:effectRef idx="0">
            <a:schemeClr val="dk1"/>
          </a:effectRef>
          <a:fontRef idx="minor">
            <a:schemeClr val="tx1"/>
          </a:fontRef>
        </p:style>
      </p:cxnSp>
      <p:sp>
        <p:nvSpPr>
          <p:cNvPr id="99" name="TextBox 161">
            <a:extLst>
              <a:ext uri="{FF2B5EF4-FFF2-40B4-BE49-F238E27FC236}">
                <a16:creationId xmlns:a16="http://schemas.microsoft.com/office/drawing/2014/main" id="{6956EFC1-DAA0-B241-9EA1-AD37A344A036}"/>
              </a:ext>
            </a:extLst>
          </p:cNvPr>
          <p:cNvSpPr txBox="1"/>
          <p:nvPr/>
        </p:nvSpPr>
        <p:spPr>
          <a:xfrm>
            <a:off x="4646638" y="6374812"/>
            <a:ext cx="3172328" cy="401654"/>
          </a:xfrm>
          <a:prstGeom prst="roundRect">
            <a:avLst/>
          </a:prstGeom>
          <a:noFill/>
          <a:ln>
            <a:noFill/>
          </a:ln>
        </p:spPr>
        <p:txBody>
          <a:bodyPr wrap="square" rtlCol="0">
            <a:noAutofit/>
          </a:bodyPr>
          <a:lstStyle/>
          <a:p>
            <a:pPr algn="ctr"/>
            <a:r>
              <a:rPr lang="en-US" sz="2400" b="1" dirty="0">
                <a:latin typeface="Calibri" panose="020F0502020204030204" pitchFamily="34" charset="0"/>
              </a:rPr>
              <a:t>Pseudo Label Inference</a:t>
            </a:r>
          </a:p>
        </p:txBody>
      </p:sp>
      <p:sp>
        <p:nvSpPr>
          <p:cNvPr id="157" name="TextBox 14">
            <a:extLst>
              <a:ext uri="{FF2B5EF4-FFF2-40B4-BE49-F238E27FC236}">
                <a16:creationId xmlns:a16="http://schemas.microsoft.com/office/drawing/2014/main" id="{90BDB203-A50F-8946-80BA-B4DB72A7810B}"/>
              </a:ext>
            </a:extLst>
          </p:cNvPr>
          <p:cNvSpPr txBox="1"/>
          <p:nvPr/>
        </p:nvSpPr>
        <p:spPr>
          <a:xfrm>
            <a:off x="3746776" y="3257696"/>
            <a:ext cx="798401" cy="401654"/>
          </a:xfrm>
          <a:prstGeom prst="rect">
            <a:avLst/>
          </a:prstGeom>
          <a:noFill/>
        </p:spPr>
        <p:txBody>
          <a:bodyPr wrap="square" rtlCol="0">
            <a:noAutofit/>
          </a:bodyPr>
          <a:lstStyle/>
          <a:p>
            <a:pPr algn="ctr"/>
            <a:r>
              <a:rPr lang="en-US" altLang="zh-CN" sz="2400" dirty="0">
                <a:latin typeface="Calibri" panose="020F0502020204030204" pitchFamily="34" charset="0"/>
              </a:rPr>
              <a:t>Train</a:t>
            </a:r>
            <a:endParaRPr lang="en-US" sz="2400" dirty="0">
              <a:latin typeface="Calibri" panose="020F0502020204030204" pitchFamily="34" charset="0"/>
            </a:endParaRPr>
          </a:p>
        </p:txBody>
      </p:sp>
      <p:sp>
        <p:nvSpPr>
          <p:cNvPr id="178" name="Up Arrow 34">
            <a:extLst>
              <a:ext uri="{FF2B5EF4-FFF2-40B4-BE49-F238E27FC236}">
                <a16:creationId xmlns:a16="http://schemas.microsoft.com/office/drawing/2014/main" id="{9EA0D179-B279-514A-89BD-37AAC9475F83}"/>
              </a:ext>
            </a:extLst>
          </p:cNvPr>
          <p:cNvSpPr/>
          <p:nvPr/>
        </p:nvSpPr>
        <p:spPr bwMode="auto">
          <a:xfrm rot="5400000">
            <a:off x="3969610" y="3253627"/>
            <a:ext cx="484632" cy="1177435"/>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197" name="Up Arrow 34">
            <a:extLst>
              <a:ext uri="{FF2B5EF4-FFF2-40B4-BE49-F238E27FC236}">
                <a16:creationId xmlns:a16="http://schemas.microsoft.com/office/drawing/2014/main" id="{A326A6BC-07BD-ED4E-9FC8-30525EF0C383}"/>
              </a:ext>
            </a:extLst>
          </p:cNvPr>
          <p:cNvSpPr/>
          <p:nvPr/>
        </p:nvSpPr>
        <p:spPr bwMode="auto">
          <a:xfrm rot="5400000">
            <a:off x="8083462" y="3314945"/>
            <a:ext cx="484632" cy="1177435"/>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198" name="TextBox 14">
            <a:extLst>
              <a:ext uri="{FF2B5EF4-FFF2-40B4-BE49-F238E27FC236}">
                <a16:creationId xmlns:a16="http://schemas.microsoft.com/office/drawing/2014/main" id="{93AED6D0-351C-7747-9BEC-C50020ED2B5B}"/>
              </a:ext>
            </a:extLst>
          </p:cNvPr>
          <p:cNvSpPr txBox="1"/>
          <p:nvPr/>
        </p:nvSpPr>
        <p:spPr>
          <a:xfrm>
            <a:off x="7661842" y="3285835"/>
            <a:ext cx="1280767" cy="401654"/>
          </a:xfrm>
          <a:prstGeom prst="rect">
            <a:avLst/>
          </a:prstGeom>
          <a:noFill/>
        </p:spPr>
        <p:txBody>
          <a:bodyPr wrap="square" rtlCol="0">
            <a:noAutofit/>
          </a:bodyPr>
          <a:lstStyle/>
          <a:p>
            <a:r>
              <a:rPr lang="en-US" altLang="zh-CN" sz="2400" b="1" dirty="0">
                <a:latin typeface="Calibri" panose="020F0502020204030204" pitchFamily="34" charset="0"/>
              </a:rPr>
              <a:t>Validate</a:t>
            </a:r>
            <a:endParaRPr lang="en-US" sz="2400" b="1" dirty="0">
              <a:latin typeface="Calibri" panose="020F0502020204030204" pitchFamily="34" charset="0"/>
            </a:endParaRPr>
          </a:p>
        </p:txBody>
      </p:sp>
      <p:pic>
        <p:nvPicPr>
          <p:cNvPr id="69" name="Picture 2">
            <a:extLst>
              <a:ext uri="{FF2B5EF4-FFF2-40B4-BE49-F238E27FC236}">
                <a16:creationId xmlns:a16="http://schemas.microsoft.com/office/drawing/2014/main" id="{D3783EEB-6CB9-AC43-AF8B-B1012E34471E}"/>
              </a:ext>
            </a:extLst>
          </p:cNvPr>
          <p:cNvPicPr>
            <a:picLocks noChangeAspect="1"/>
          </p:cNvPicPr>
          <p:nvPr/>
        </p:nvPicPr>
        <p:blipFill>
          <a:blip r:embed="rId4"/>
          <a:stretch>
            <a:fillRect/>
          </a:stretch>
        </p:blipFill>
        <p:spPr>
          <a:xfrm>
            <a:off x="5606045" y="5212158"/>
            <a:ext cx="1329043" cy="1237595"/>
          </a:xfrm>
          <a:prstGeom prst="rect">
            <a:avLst/>
          </a:prstGeom>
        </p:spPr>
      </p:pic>
      <p:grpSp>
        <p:nvGrpSpPr>
          <p:cNvPr id="78" name="组合 77">
            <a:extLst>
              <a:ext uri="{FF2B5EF4-FFF2-40B4-BE49-F238E27FC236}">
                <a16:creationId xmlns:a16="http://schemas.microsoft.com/office/drawing/2014/main" id="{C77A6B73-79CA-744C-914A-4B8D7BD878F9}"/>
              </a:ext>
            </a:extLst>
          </p:cNvPr>
          <p:cNvGrpSpPr/>
          <p:nvPr/>
        </p:nvGrpSpPr>
        <p:grpSpPr>
          <a:xfrm>
            <a:off x="8863108" y="2237416"/>
            <a:ext cx="3328892" cy="2974740"/>
            <a:chOff x="3994873" y="2686644"/>
            <a:chExt cx="3797406" cy="3435188"/>
          </a:xfrm>
        </p:grpSpPr>
        <p:sp>
          <p:nvSpPr>
            <p:cNvPr id="79" name="TextBox 161">
              <a:extLst>
                <a:ext uri="{FF2B5EF4-FFF2-40B4-BE49-F238E27FC236}">
                  <a16:creationId xmlns:a16="http://schemas.microsoft.com/office/drawing/2014/main" id="{89D7595F-44BE-454F-B2DB-1BEEBFE336B2}"/>
                </a:ext>
              </a:extLst>
            </p:cNvPr>
            <p:cNvSpPr txBox="1"/>
            <p:nvPr/>
          </p:nvSpPr>
          <p:spPr>
            <a:xfrm>
              <a:off x="3994873" y="2686644"/>
              <a:ext cx="3797406" cy="601461"/>
            </a:xfrm>
            <a:prstGeom prst="roundRect">
              <a:avLst/>
            </a:prstGeom>
            <a:noFill/>
            <a:ln>
              <a:noFill/>
            </a:ln>
          </p:spPr>
          <p:txBody>
            <a:bodyPr wrap="square" rtlCol="0">
              <a:noAutofit/>
            </a:bodyPr>
            <a:lstStyle/>
            <a:p>
              <a:pPr algn="ctr"/>
              <a:r>
                <a:rPr lang="en-US" sz="2400" dirty="0">
                  <a:latin typeface="Calibri" panose="020F0502020204030204" pitchFamily="34" charset="0"/>
                </a:rPr>
                <a:t>(Small) Labeled Set</a:t>
              </a:r>
              <a:endParaRPr lang="en-US" sz="2400" dirty="0">
                <a:solidFill>
                  <a:srgbClr val="990033"/>
                </a:solidFill>
                <a:latin typeface="Calibri" panose="020F0502020204030204" pitchFamily="34" charset="0"/>
              </a:endParaRPr>
            </a:p>
          </p:txBody>
        </p:sp>
        <p:sp>
          <p:nvSpPr>
            <p:cNvPr id="80" name="文本框 79">
              <a:extLst>
                <a:ext uri="{FF2B5EF4-FFF2-40B4-BE49-F238E27FC236}">
                  <a16:creationId xmlns:a16="http://schemas.microsoft.com/office/drawing/2014/main" id="{FA6DF552-562C-8E4C-BEF7-9985DC481A73}"/>
                </a:ext>
              </a:extLst>
            </p:cNvPr>
            <p:cNvSpPr txBox="1"/>
            <p:nvPr/>
          </p:nvSpPr>
          <p:spPr>
            <a:xfrm>
              <a:off x="6177350" y="5847697"/>
              <a:ext cx="0" cy="0"/>
            </a:xfrm>
            <a:prstGeom prst="rect">
              <a:avLst/>
            </a:prstGeom>
            <a:noFill/>
          </p:spPr>
          <p:txBody>
            <a:bodyPr wrap="none" rtlCol="0">
              <a:noAutofit/>
            </a:bodyPr>
            <a:lstStyle/>
            <a:p>
              <a:pPr algn="ctr"/>
              <a:endParaRPr kumimoji="1" lang="zh-CN" altLang="en-US" sz="1600" dirty="0" err="1"/>
            </a:p>
          </p:txBody>
        </p:sp>
        <p:sp>
          <p:nvSpPr>
            <p:cNvPr id="81" name="Oval 102">
              <a:extLst>
                <a:ext uri="{FF2B5EF4-FFF2-40B4-BE49-F238E27FC236}">
                  <a16:creationId xmlns:a16="http://schemas.microsoft.com/office/drawing/2014/main" id="{BECC6298-28C1-1743-9E2B-9F56C0D79F8D}"/>
                </a:ext>
              </a:extLst>
            </p:cNvPr>
            <p:cNvSpPr/>
            <p:nvPr/>
          </p:nvSpPr>
          <p:spPr bwMode="auto">
            <a:xfrm>
              <a:off x="4390707" y="3391979"/>
              <a:ext cx="2895397" cy="2073774"/>
            </a:xfrm>
            <a:prstGeom prst="ellipse">
              <a:avLst/>
            </a:prstGeom>
            <a:noFill/>
            <a:ln w="19050" cap="sq" algn="ctr">
              <a:solidFill>
                <a:schemeClr val="accent3">
                  <a:lumMod val="75000"/>
                </a:schemeClr>
              </a:solidFill>
              <a:prstDash val="dash"/>
              <a:miter lim="800000"/>
              <a:headEnd/>
              <a:tailEnd/>
            </a:ln>
            <a:effectLst/>
          </p:spPr>
          <p:txBody>
            <a:bodyPr wrap="none" rtlCol="0" anchor="ctr"/>
            <a:lstStyle/>
            <a:p>
              <a:pPr algn="ctr"/>
              <a:endParaRPr lang="en-US" sz="1600" dirty="0">
                <a:solidFill>
                  <a:schemeClr val="bg1"/>
                </a:solidFill>
                <a:latin typeface="Calibri" panose="020F0502020204030204" pitchFamily="34" charset="0"/>
              </a:endParaRPr>
            </a:p>
          </p:txBody>
        </p:sp>
        <p:sp>
          <p:nvSpPr>
            <p:cNvPr id="82" name="矩形 81">
              <a:extLst>
                <a:ext uri="{FF2B5EF4-FFF2-40B4-BE49-F238E27FC236}">
                  <a16:creationId xmlns:a16="http://schemas.microsoft.com/office/drawing/2014/main" id="{49946E92-619B-4040-A337-525AA3C4657E}"/>
                </a:ext>
              </a:extLst>
            </p:cNvPr>
            <p:cNvSpPr/>
            <p:nvPr/>
          </p:nvSpPr>
          <p:spPr>
            <a:xfrm>
              <a:off x="4036237" y="5588708"/>
              <a:ext cx="3756042" cy="533124"/>
            </a:xfrm>
            <a:prstGeom prst="rect">
              <a:avLst/>
            </a:prstGeom>
          </p:spPr>
          <p:txBody>
            <a:bodyPr wrap="square">
              <a:spAutoFit/>
            </a:bodyPr>
            <a:lstStyle/>
            <a:p>
              <a:r>
                <a:rPr kumimoji="1" lang="zh-CN" altLang="en-US" sz="2400" b="1" dirty="0">
                  <a:solidFill>
                    <a:srgbClr val="3CA600"/>
                  </a:solidFill>
                  <a:latin typeface="Calibri" panose="020F0502020204030204" pitchFamily="34" charset="0"/>
                  <a:cs typeface="Calibri" panose="020F0502020204030204" pitchFamily="34" charset="0"/>
                </a:rPr>
                <a:t>  </a:t>
              </a:r>
              <a:r>
                <a:rPr kumimoji="1" lang="en-US" altLang="zh-CN" sz="2400" b="1" dirty="0">
                  <a:solidFill>
                    <a:srgbClr val="3CA600"/>
                  </a:solidFill>
                  <a:latin typeface="Calibri" panose="020F0502020204030204" pitchFamily="34" charset="0"/>
                  <a:cs typeface="Calibri" panose="020F0502020204030204" pitchFamily="34" charset="0"/>
                </a:rPr>
                <a:t>Normal</a:t>
              </a:r>
              <a:r>
                <a:rPr kumimoji="1" lang="en-US" altLang="zh-CN" sz="2400" dirty="0">
                  <a:solidFill>
                    <a:srgbClr val="990033"/>
                  </a:solidFill>
                  <a:latin typeface="Calibri" panose="020F0502020204030204" pitchFamily="34" charset="0"/>
                  <a:cs typeface="Calibri" panose="020F0502020204030204" pitchFamily="34" charset="0"/>
                </a:rPr>
                <a:t> </a:t>
              </a:r>
              <a:r>
                <a:rPr kumimoji="1" lang="zh-CN" altLang="en-US" sz="2400" dirty="0">
                  <a:solidFill>
                    <a:srgbClr val="990033"/>
                  </a:solidFill>
                  <a:latin typeface="Calibri" panose="020F0502020204030204" pitchFamily="34" charset="0"/>
                  <a:cs typeface="Calibri" panose="020F0502020204030204" pitchFamily="34" charset="0"/>
                </a:rPr>
                <a:t>  </a:t>
              </a:r>
              <a:r>
                <a:rPr kumimoji="1" lang="en-US" altLang="zh-CN" sz="2400" dirty="0">
                  <a:latin typeface="Calibri" panose="020F0502020204030204" pitchFamily="34" charset="0"/>
                  <a:cs typeface="Calibri" panose="020F0502020204030204" pitchFamily="34" charset="0"/>
                </a:rPr>
                <a:t>&amp;</a:t>
              </a:r>
              <a:r>
                <a:rPr kumimoji="1" lang="en-US" altLang="zh-CN" sz="2400" dirty="0">
                  <a:solidFill>
                    <a:srgbClr val="990033"/>
                  </a:solidFill>
                  <a:latin typeface="Calibri" panose="020F0502020204030204" pitchFamily="34" charset="0"/>
                  <a:cs typeface="Calibri" panose="020F0502020204030204" pitchFamily="34" charset="0"/>
                </a:rPr>
                <a:t> </a:t>
              </a:r>
              <a:r>
                <a:rPr kumimoji="1" lang="en-US" altLang="zh-CN" sz="2400" b="1" dirty="0">
                  <a:solidFill>
                    <a:srgbClr val="990033"/>
                  </a:solidFill>
                  <a:latin typeface="Calibri" panose="020F0502020204030204" pitchFamily="34" charset="0"/>
                  <a:cs typeface="Calibri" panose="020F0502020204030204" pitchFamily="34" charset="0"/>
                </a:rPr>
                <a:t>Anomalous</a:t>
              </a:r>
              <a:endParaRPr lang="zh-CN" altLang="en-US" sz="2400" b="1" dirty="0">
                <a:solidFill>
                  <a:srgbClr val="990033"/>
                </a:solidFill>
              </a:endParaRPr>
            </a:p>
          </p:txBody>
        </p:sp>
        <p:pic>
          <p:nvPicPr>
            <p:cNvPr id="84" name="Google Shape;285;p36" descr="Google Shape;285;p36">
              <a:extLst>
                <a:ext uri="{FF2B5EF4-FFF2-40B4-BE49-F238E27FC236}">
                  <a16:creationId xmlns:a16="http://schemas.microsoft.com/office/drawing/2014/main" id="{9FDDF441-3535-1044-9DA6-15598F44FA1E}"/>
                </a:ext>
              </a:extLst>
            </p:cNvPr>
            <p:cNvPicPr>
              <a:picLocks noChangeAspect="1"/>
            </p:cNvPicPr>
            <p:nvPr/>
          </p:nvPicPr>
          <p:blipFill rotWithShape="1">
            <a:blip r:embed="rId5"/>
            <a:srcRect l="5723" r="19912"/>
            <a:stretch/>
          </p:blipFill>
          <p:spPr>
            <a:xfrm>
              <a:off x="4590225" y="4005863"/>
              <a:ext cx="763685" cy="687121"/>
            </a:xfrm>
            <a:prstGeom prst="rect">
              <a:avLst/>
            </a:prstGeom>
            <a:ln w="12700" cap="flat">
              <a:noFill/>
              <a:miter lim="400000"/>
            </a:ln>
            <a:effectLst/>
          </p:spPr>
        </p:pic>
        <p:pic>
          <p:nvPicPr>
            <p:cNvPr id="85" name="Picture 12" descr="An Airbus futuristic conceptual airliner “takes flight” to inspire  next-generation engineers - Innovation - Airbus">
              <a:extLst>
                <a:ext uri="{FF2B5EF4-FFF2-40B4-BE49-F238E27FC236}">
                  <a16:creationId xmlns:a16="http://schemas.microsoft.com/office/drawing/2014/main" id="{6F93D54C-EE6F-6D41-BDAB-BF33B94AEA1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368" b="7522"/>
            <a:stretch/>
          </p:blipFill>
          <p:spPr bwMode="auto">
            <a:xfrm>
              <a:off x="6251625" y="4041254"/>
              <a:ext cx="780870" cy="68712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Why some dog owners skip spaying or neutering over health concerns - The  Washington Post">
              <a:extLst>
                <a:ext uri="{FF2B5EF4-FFF2-40B4-BE49-F238E27FC236}">
                  <a16:creationId xmlns:a16="http://schemas.microsoft.com/office/drawing/2014/main" id="{4D9B1F4D-2147-574B-AAF4-AA25FA4513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61" t="13556" r="23700" b="14815"/>
            <a:stretch/>
          </p:blipFill>
          <p:spPr bwMode="auto">
            <a:xfrm>
              <a:off x="5441538" y="3485858"/>
              <a:ext cx="724217" cy="69571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Understanding Histiocytic Sarcoma in Dogs | Morris Animal Foundation">
              <a:extLst>
                <a:ext uri="{FF2B5EF4-FFF2-40B4-BE49-F238E27FC236}">
                  <a16:creationId xmlns:a16="http://schemas.microsoft.com/office/drawing/2014/main" id="{408E80FF-654F-0B46-875A-FBE9674CE61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813"/>
            <a:stretch/>
          </p:blipFill>
          <p:spPr bwMode="auto">
            <a:xfrm>
              <a:off x="5419998" y="4620480"/>
              <a:ext cx="780870" cy="720036"/>
            </a:xfrm>
            <a:prstGeom prst="rect">
              <a:avLst/>
            </a:prstGeom>
            <a:noFill/>
            <a:extLst>
              <a:ext uri="{909E8E84-426E-40DD-AFC4-6F175D3DCCD1}">
                <a14:hiddenFill xmlns:a14="http://schemas.microsoft.com/office/drawing/2010/main">
                  <a:solidFill>
                    <a:srgbClr val="FFFFFF"/>
                  </a:solidFill>
                </a14:hiddenFill>
              </a:ext>
            </a:extLst>
          </p:spPr>
        </p:pic>
        <p:pic>
          <p:nvPicPr>
            <p:cNvPr id="88" name="图形 87" descr="标签 纯色填充">
              <a:extLst>
                <a:ext uri="{FF2B5EF4-FFF2-40B4-BE49-F238E27FC236}">
                  <a16:creationId xmlns:a16="http://schemas.microsoft.com/office/drawing/2014/main" id="{103FBE72-D904-2149-9CCE-379DAEC52F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83964" y="3932713"/>
              <a:ext cx="525729" cy="525729"/>
            </a:xfrm>
            <a:prstGeom prst="rect">
              <a:avLst/>
            </a:prstGeom>
          </p:spPr>
        </p:pic>
        <p:sp>
          <p:nvSpPr>
            <p:cNvPr id="89" name="图形 94" descr="标签 纯色填充">
              <a:extLst>
                <a:ext uri="{FF2B5EF4-FFF2-40B4-BE49-F238E27FC236}">
                  <a16:creationId xmlns:a16="http://schemas.microsoft.com/office/drawing/2014/main" id="{BD05442A-734B-3F4F-8AE4-6DB882E4B9CF}"/>
                </a:ext>
              </a:extLst>
            </p:cNvPr>
            <p:cNvSpPr/>
            <p:nvPr/>
          </p:nvSpPr>
          <p:spPr>
            <a:xfrm>
              <a:off x="6035968" y="5174493"/>
              <a:ext cx="319407" cy="319270"/>
            </a:xfrm>
            <a:custGeom>
              <a:avLst/>
              <a:gdLst>
                <a:gd name="connsiteX0" fmla="*/ 166481 w 319407"/>
                <a:gd name="connsiteY0" fmla="*/ 270531 h 319270"/>
                <a:gd name="connsiteX1" fmla="*/ 151147 w 319407"/>
                <a:gd name="connsiteY1" fmla="*/ 255198 h 319270"/>
                <a:gd name="connsiteX2" fmla="*/ 255198 w 319407"/>
                <a:gd name="connsiteY2" fmla="*/ 151147 h 319270"/>
                <a:gd name="connsiteX3" fmla="*/ 270531 w 319407"/>
                <a:gd name="connsiteY3" fmla="*/ 166481 h 319270"/>
                <a:gd name="connsiteX4" fmla="*/ 166481 w 319407"/>
                <a:gd name="connsiteY4" fmla="*/ 270531 h 319270"/>
                <a:gd name="connsiteX5" fmla="*/ 112813 w 319407"/>
                <a:gd name="connsiteY5" fmla="*/ 216863 h 319270"/>
                <a:gd name="connsiteX6" fmla="*/ 216863 w 319407"/>
                <a:gd name="connsiteY6" fmla="*/ 112813 h 319270"/>
                <a:gd name="connsiteX7" fmla="*/ 232197 w 319407"/>
                <a:gd name="connsiteY7" fmla="*/ 128146 h 319270"/>
                <a:gd name="connsiteX8" fmla="*/ 128146 w 319407"/>
                <a:gd name="connsiteY8" fmla="*/ 232197 h 319270"/>
                <a:gd name="connsiteX9" fmla="*/ 112813 w 319407"/>
                <a:gd name="connsiteY9" fmla="*/ 216863 h 319270"/>
                <a:gd name="connsiteX10" fmla="*/ 74478 w 319407"/>
                <a:gd name="connsiteY10" fmla="*/ 178529 h 319270"/>
                <a:gd name="connsiteX11" fmla="*/ 178529 w 319407"/>
                <a:gd name="connsiteY11" fmla="*/ 74478 h 319270"/>
                <a:gd name="connsiteX12" fmla="*/ 193863 w 319407"/>
                <a:gd name="connsiteY12" fmla="*/ 89812 h 319270"/>
                <a:gd name="connsiteX13" fmla="*/ 89812 w 319407"/>
                <a:gd name="connsiteY13" fmla="*/ 193863 h 319270"/>
                <a:gd name="connsiteX14" fmla="*/ 74478 w 319407"/>
                <a:gd name="connsiteY14" fmla="*/ 178529 h 319270"/>
                <a:gd name="connsiteX15" fmla="*/ 43811 w 319407"/>
                <a:gd name="connsiteY15" fmla="*/ 65716 h 319270"/>
                <a:gd name="connsiteX16" fmla="*/ 21905 w 319407"/>
                <a:gd name="connsiteY16" fmla="*/ 43811 h 319270"/>
                <a:gd name="connsiteX17" fmla="*/ 43811 w 319407"/>
                <a:gd name="connsiteY17" fmla="*/ 21905 h 319270"/>
                <a:gd name="connsiteX18" fmla="*/ 65716 w 319407"/>
                <a:gd name="connsiteY18" fmla="*/ 43811 h 319270"/>
                <a:gd name="connsiteX19" fmla="*/ 43811 w 319407"/>
                <a:gd name="connsiteY19" fmla="*/ 65716 h 319270"/>
                <a:gd name="connsiteX20" fmla="*/ 313247 w 319407"/>
                <a:gd name="connsiteY20" fmla="*/ 159909 h 319270"/>
                <a:gd name="connsiteX21" fmla="*/ 159909 w 319407"/>
                <a:gd name="connsiteY21" fmla="*/ 6572 h 319270"/>
                <a:gd name="connsiteX22" fmla="*/ 144575 w 319407"/>
                <a:gd name="connsiteY22" fmla="*/ 0 h 319270"/>
                <a:gd name="connsiteX23" fmla="*/ 43811 w 319407"/>
                <a:gd name="connsiteY23" fmla="*/ 0 h 319270"/>
                <a:gd name="connsiteX24" fmla="*/ 0 w 319407"/>
                <a:gd name="connsiteY24" fmla="*/ 43811 h 319270"/>
                <a:gd name="connsiteX25" fmla="*/ 0 w 319407"/>
                <a:gd name="connsiteY25" fmla="*/ 144028 h 319270"/>
                <a:gd name="connsiteX26" fmla="*/ 6572 w 319407"/>
                <a:gd name="connsiteY26" fmla="*/ 159362 h 319270"/>
                <a:gd name="connsiteX27" fmla="*/ 159909 w 319407"/>
                <a:gd name="connsiteY27" fmla="*/ 312699 h 319270"/>
                <a:gd name="connsiteX28" fmla="*/ 191124 w 319407"/>
                <a:gd name="connsiteY28" fmla="*/ 312699 h 319270"/>
                <a:gd name="connsiteX29" fmla="*/ 313247 w 319407"/>
                <a:gd name="connsiteY29" fmla="*/ 190577 h 319270"/>
                <a:gd name="connsiteX30" fmla="*/ 313247 w 319407"/>
                <a:gd name="connsiteY30" fmla="*/ 159909 h 31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07" h="319270">
                  <a:moveTo>
                    <a:pt x="166481" y="270531"/>
                  </a:moveTo>
                  <a:lnTo>
                    <a:pt x="151147" y="255198"/>
                  </a:lnTo>
                  <a:lnTo>
                    <a:pt x="255198" y="151147"/>
                  </a:lnTo>
                  <a:lnTo>
                    <a:pt x="270531" y="166481"/>
                  </a:lnTo>
                  <a:lnTo>
                    <a:pt x="166481" y="270531"/>
                  </a:lnTo>
                  <a:close/>
                  <a:moveTo>
                    <a:pt x="112813" y="216863"/>
                  </a:moveTo>
                  <a:lnTo>
                    <a:pt x="216863" y="112813"/>
                  </a:lnTo>
                  <a:lnTo>
                    <a:pt x="232197" y="128146"/>
                  </a:lnTo>
                  <a:lnTo>
                    <a:pt x="128146" y="232197"/>
                  </a:lnTo>
                  <a:lnTo>
                    <a:pt x="112813" y="216863"/>
                  </a:lnTo>
                  <a:close/>
                  <a:moveTo>
                    <a:pt x="74478" y="178529"/>
                  </a:moveTo>
                  <a:lnTo>
                    <a:pt x="178529" y="74478"/>
                  </a:lnTo>
                  <a:lnTo>
                    <a:pt x="193863" y="89812"/>
                  </a:lnTo>
                  <a:lnTo>
                    <a:pt x="89812" y="193863"/>
                  </a:lnTo>
                  <a:lnTo>
                    <a:pt x="74478" y="178529"/>
                  </a:lnTo>
                  <a:close/>
                  <a:moveTo>
                    <a:pt x="43811" y="65716"/>
                  </a:moveTo>
                  <a:cubicBezTo>
                    <a:pt x="31763" y="65716"/>
                    <a:pt x="21905" y="55859"/>
                    <a:pt x="21905" y="43811"/>
                  </a:cubicBezTo>
                  <a:cubicBezTo>
                    <a:pt x="21905" y="31763"/>
                    <a:pt x="31763" y="21905"/>
                    <a:pt x="43811" y="21905"/>
                  </a:cubicBezTo>
                  <a:cubicBezTo>
                    <a:pt x="55859" y="21905"/>
                    <a:pt x="65716" y="31763"/>
                    <a:pt x="65716" y="43811"/>
                  </a:cubicBezTo>
                  <a:cubicBezTo>
                    <a:pt x="65716" y="55859"/>
                    <a:pt x="55859" y="65716"/>
                    <a:pt x="43811" y="65716"/>
                  </a:cubicBezTo>
                  <a:close/>
                  <a:moveTo>
                    <a:pt x="313247" y="159909"/>
                  </a:moveTo>
                  <a:lnTo>
                    <a:pt x="159909" y="6572"/>
                  </a:lnTo>
                  <a:cubicBezTo>
                    <a:pt x="155528" y="2191"/>
                    <a:pt x="150052" y="0"/>
                    <a:pt x="144575" y="0"/>
                  </a:cubicBezTo>
                  <a:lnTo>
                    <a:pt x="43811" y="0"/>
                  </a:lnTo>
                  <a:cubicBezTo>
                    <a:pt x="19715" y="0"/>
                    <a:pt x="0" y="19715"/>
                    <a:pt x="0" y="43811"/>
                  </a:cubicBezTo>
                  <a:lnTo>
                    <a:pt x="0" y="144028"/>
                  </a:lnTo>
                  <a:cubicBezTo>
                    <a:pt x="0" y="150052"/>
                    <a:pt x="2191" y="155528"/>
                    <a:pt x="6572" y="159362"/>
                  </a:cubicBezTo>
                  <a:lnTo>
                    <a:pt x="159909" y="312699"/>
                  </a:lnTo>
                  <a:cubicBezTo>
                    <a:pt x="168671" y="321461"/>
                    <a:pt x="182362" y="321461"/>
                    <a:pt x="191124" y="312699"/>
                  </a:cubicBezTo>
                  <a:lnTo>
                    <a:pt x="313247" y="190577"/>
                  </a:lnTo>
                  <a:cubicBezTo>
                    <a:pt x="321461" y="182362"/>
                    <a:pt x="321461" y="168124"/>
                    <a:pt x="313247" y="159909"/>
                  </a:cubicBezTo>
                  <a:close/>
                </a:path>
              </a:pathLst>
            </a:custGeom>
            <a:solidFill>
              <a:srgbClr val="3CA600"/>
            </a:solidFill>
            <a:ln w="5457" cap="flat">
              <a:noFill/>
              <a:prstDash val="solid"/>
              <a:miter/>
            </a:ln>
          </p:spPr>
          <p:txBody>
            <a:bodyPr rtlCol="0" anchor="ctr"/>
            <a:lstStyle/>
            <a:p>
              <a:endParaRPr lang="zh-CN" altLang="en-US"/>
            </a:p>
          </p:txBody>
        </p:sp>
        <p:pic>
          <p:nvPicPr>
            <p:cNvPr id="90" name="图形 89" descr="标签 纯色填充">
              <a:extLst>
                <a:ext uri="{FF2B5EF4-FFF2-40B4-BE49-F238E27FC236}">
                  <a16:creationId xmlns:a16="http://schemas.microsoft.com/office/drawing/2014/main" id="{0F22ED5A-5775-6446-A5AF-A246E3A163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83246" y="4420900"/>
              <a:ext cx="525729" cy="525729"/>
            </a:xfrm>
            <a:prstGeom prst="rect">
              <a:avLst/>
            </a:prstGeom>
          </p:spPr>
        </p:pic>
        <p:pic>
          <p:nvPicPr>
            <p:cNvPr id="91" name="图形 90" descr="标签 纯色填充">
              <a:extLst>
                <a:ext uri="{FF2B5EF4-FFF2-40B4-BE49-F238E27FC236}">
                  <a16:creationId xmlns:a16="http://schemas.microsoft.com/office/drawing/2014/main" id="{67F3C44B-6709-5748-9AB8-BB2909ECE0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44706" y="4474802"/>
              <a:ext cx="525729" cy="525729"/>
            </a:xfrm>
            <a:prstGeom prst="rect">
              <a:avLst/>
            </a:prstGeom>
          </p:spPr>
        </p:pic>
      </p:grpSp>
      <p:grpSp>
        <p:nvGrpSpPr>
          <p:cNvPr id="100" name="组合 99">
            <a:extLst>
              <a:ext uri="{FF2B5EF4-FFF2-40B4-BE49-F238E27FC236}">
                <a16:creationId xmlns:a16="http://schemas.microsoft.com/office/drawing/2014/main" id="{3E60D37F-236F-334F-B965-551F319E2B5C}"/>
              </a:ext>
            </a:extLst>
          </p:cNvPr>
          <p:cNvGrpSpPr/>
          <p:nvPr/>
        </p:nvGrpSpPr>
        <p:grpSpPr>
          <a:xfrm>
            <a:off x="413738" y="2233805"/>
            <a:ext cx="2882865" cy="2489880"/>
            <a:chOff x="1548528" y="2906704"/>
            <a:chExt cx="3444083" cy="2878168"/>
          </a:xfrm>
        </p:grpSpPr>
        <p:sp>
          <p:nvSpPr>
            <p:cNvPr id="101" name="Oval 168">
              <a:extLst>
                <a:ext uri="{FF2B5EF4-FFF2-40B4-BE49-F238E27FC236}">
                  <a16:creationId xmlns:a16="http://schemas.microsoft.com/office/drawing/2014/main" id="{D19E1261-8E8A-724F-8393-B8757029D0D9}"/>
                </a:ext>
              </a:extLst>
            </p:cNvPr>
            <p:cNvSpPr/>
            <p:nvPr/>
          </p:nvSpPr>
          <p:spPr bwMode="auto">
            <a:xfrm>
              <a:off x="1548528" y="3517389"/>
              <a:ext cx="3391253" cy="2267483"/>
            </a:xfrm>
            <a:prstGeom prst="ellipse">
              <a:avLst/>
            </a:prstGeom>
            <a:noFill/>
            <a:ln w="19050" cap="sq" algn="ctr">
              <a:solidFill>
                <a:schemeClr val="accent3">
                  <a:lumMod val="75000"/>
                </a:schemeClr>
              </a:solidFill>
              <a:prstDash val="dash"/>
              <a:miter lim="800000"/>
              <a:headEnd/>
              <a:tailEnd/>
            </a:ln>
            <a:effectLst/>
          </p:spPr>
          <p:txBody>
            <a:bodyPr wrap="none" rtlCol="0" anchor="ctr"/>
            <a:lstStyle/>
            <a:p>
              <a:pPr algn="ctr"/>
              <a:endParaRPr lang="en-US" sz="1600" dirty="0">
                <a:solidFill>
                  <a:schemeClr val="bg1"/>
                </a:solidFill>
                <a:latin typeface="Calibri" panose="020F0502020204030204" pitchFamily="34" charset="0"/>
              </a:endParaRPr>
            </a:p>
          </p:txBody>
        </p:sp>
        <p:sp>
          <p:nvSpPr>
            <p:cNvPr id="102" name="TextBox 14">
              <a:extLst>
                <a:ext uri="{FF2B5EF4-FFF2-40B4-BE49-F238E27FC236}">
                  <a16:creationId xmlns:a16="http://schemas.microsoft.com/office/drawing/2014/main" id="{7CA1B240-BAA7-134E-AC1A-C4D12927C284}"/>
                </a:ext>
              </a:extLst>
            </p:cNvPr>
            <p:cNvSpPr txBox="1"/>
            <p:nvPr/>
          </p:nvSpPr>
          <p:spPr>
            <a:xfrm>
              <a:off x="1606762" y="2906704"/>
              <a:ext cx="3385849" cy="497757"/>
            </a:xfrm>
            <a:prstGeom prst="rect">
              <a:avLst/>
            </a:prstGeom>
            <a:noFill/>
          </p:spPr>
          <p:txBody>
            <a:bodyPr wrap="square" rtlCol="0">
              <a:noAutofit/>
            </a:bodyPr>
            <a:lstStyle/>
            <a:p>
              <a:pPr algn="ctr"/>
              <a:r>
                <a:rPr lang="en-US" altLang="zh-CN" sz="2400" dirty="0">
                  <a:latin typeface="Calibri" panose="020F0502020204030204" pitchFamily="34" charset="0"/>
                </a:rPr>
                <a:t>(Large) </a:t>
              </a:r>
              <a:r>
                <a:rPr lang="en-US" sz="2400" dirty="0">
                  <a:latin typeface="Calibri" panose="020F0502020204030204" pitchFamily="34" charset="0"/>
                </a:rPr>
                <a:t>Unlabeled Set</a:t>
              </a:r>
            </a:p>
          </p:txBody>
        </p:sp>
        <p:grpSp>
          <p:nvGrpSpPr>
            <p:cNvPr id="104" name="组合 103">
              <a:extLst>
                <a:ext uri="{FF2B5EF4-FFF2-40B4-BE49-F238E27FC236}">
                  <a16:creationId xmlns:a16="http://schemas.microsoft.com/office/drawing/2014/main" id="{7D422D5D-B066-6648-B708-59C0DA00327D}"/>
                </a:ext>
              </a:extLst>
            </p:cNvPr>
            <p:cNvGrpSpPr/>
            <p:nvPr/>
          </p:nvGrpSpPr>
          <p:grpSpPr>
            <a:xfrm>
              <a:off x="1620396" y="3684003"/>
              <a:ext cx="3215032" cy="1996553"/>
              <a:chOff x="2246897" y="3684003"/>
              <a:chExt cx="3215032" cy="1996553"/>
            </a:xfrm>
          </p:grpSpPr>
          <p:pic>
            <p:nvPicPr>
              <p:cNvPr id="106" name="Google Shape;291;p36" descr="Google Shape;291;p36">
                <a:extLst>
                  <a:ext uri="{FF2B5EF4-FFF2-40B4-BE49-F238E27FC236}">
                    <a16:creationId xmlns:a16="http://schemas.microsoft.com/office/drawing/2014/main" id="{896A891B-5338-D449-945B-A4EA8833718D}"/>
                  </a:ext>
                </a:extLst>
              </p:cNvPr>
              <p:cNvPicPr>
                <a:picLocks noChangeAspect="1"/>
              </p:cNvPicPr>
              <p:nvPr/>
            </p:nvPicPr>
            <p:blipFill rotWithShape="1">
              <a:blip r:embed="rId13"/>
              <a:srcRect t="-955" r="30090" b="42250"/>
              <a:stretch/>
            </p:blipFill>
            <p:spPr>
              <a:xfrm>
                <a:off x="2246897" y="4263559"/>
                <a:ext cx="843498" cy="756011"/>
              </a:xfrm>
              <a:prstGeom prst="rect">
                <a:avLst/>
              </a:prstGeom>
              <a:ln w="12700" cap="flat">
                <a:noFill/>
                <a:miter lim="400000"/>
              </a:ln>
              <a:effectLst/>
            </p:spPr>
          </p:pic>
          <p:pic>
            <p:nvPicPr>
              <p:cNvPr id="107" name="Google Shape;292;p36" descr="Google Shape;292;p36">
                <a:extLst>
                  <a:ext uri="{FF2B5EF4-FFF2-40B4-BE49-F238E27FC236}">
                    <a16:creationId xmlns:a16="http://schemas.microsoft.com/office/drawing/2014/main" id="{3AB4109C-0834-244C-B74F-BB937E7520E6}"/>
                  </a:ext>
                </a:extLst>
              </p:cNvPr>
              <p:cNvPicPr>
                <a:picLocks noChangeAspect="1"/>
              </p:cNvPicPr>
              <p:nvPr/>
            </p:nvPicPr>
            <p:blipFill rotWithShape="1">
              <a:blip r:embed="rId14"/>
              <a:srcRect l="8066" r="20367" b="4391"/>
              <a:stretch/>
            </p:blipFill>
            <p:spPr>
              <a:xfrm>
                <a:off x="3815603" y="4910007"/>
                <a:ext cx="824577" cy="770549"/>
              </a:xfrm>
              <a:prstGeom prst="rect">
                <a:avLst/>
              </a:prstGeom>
              <a:ln w="12700" cap="flat">
                <a:noFill/>
                <a:miter lim="400000"/>
              </a:ln>
              <a:effectLst/>
            </p:spPr>
          </p:pic>
          <p:pic>
            <p:nvPicPr>
              <p:cNvPr id="109" name="Picture 10" descr="Guide and Service Dogs from Southeastern Guide Dogs">
                <a:extLst>
                  <a:ext uri="{FF2B5EF4-FFF2-40B4-BE49-F238E27FC236}">
                    <a16:creationId xmlns:a16="http://schemas.microsoft.com/office/drawing/2014/main" id="{C6AC3FE8-E927-D949-9919-0452361E584D}"/>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23618"/>
              <a:stretch/>
            </p:blipFill>
            <p:spPr bwMode="auto">
              <a:xfrm>
                <a:off x="3817181" y="3684003"/>
                <a:ext cx="816716" cy="732738"/>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288;p36" descr="Google Shape;288;p36">
                <a:extLst>
                  <a:ext uri="{FF2B5EF4-FFF2-40B4-BE49-F238E27FC236}">
                    <a16:creationId xmlns:a16="http://schemas.microsoft.com/office/drawing/2014/main" id="{AD21C2C4-5685-3943-BB19-D0CC68240131}"/>
                  </a:ext>
                </a:extLst>
              </p:cNvPr>
              <p:cNvPicPr>
                <a:picLocks noChangeAspect="1"/>
              </p:cNvPicPr>
              <p:nvPr/>
            </p:nvPicPr>
            <p:blipFill rotWithShape="1">
              <a:blip r:embed="rId16"/>
              <a:srcRect l="459" t="-1283" r="53696" b="1283"/>
              <a:stretch/>
            </p:blipFill>
            <p:spPr>
              <a:xfrm>
                <a:off x="4590470" y="4264882"/>
                <a:ext cx="871459" cy="739052"/>
              </a:xfrm>
              <a:prstGeom prst="rect">
                <a:avLst/>
              </a:prstGeom>
              <a:ln w="12700" cap="flat">
                <a:noFill/>
                <a:miter lim="400000"/>
              </a:ln>
              <a:effectLst/>
            </p:spPr>
          </p:pic>
          <p:pic>
            <p:nvPicPr>
              <p:cNvPr id="112" name="Picture 4" descr="The 25 Cutest Dog Breeds - Most Adorable Dogs and Puppies">
                <a:extLst>
                  <a:ext uri="{FF2B5EF4-FFF2-40B4-BE49-F238E27FC236}">
                    <a16:creationId xmlns:a16="http://schemas.microsoft.com/office/drawing/2014/main" id="{6F95B2E4-4761-F242-A828-5AD977A689AB}"/>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7562" t="2033" r="25162" b="2008"/>
              <a:stretch/>
            </p:blipFill>
            <p:spPr bwMode="auto">
              <a:xfrm>
                <a:off x="3802542" y="4263559"/>
                <a:ext cx="818031" cy="73273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3" name="矩形 112">
            <a:extLst>
              <a:ext uri="{FF2B5EF4-FFF2-40B4-BE49-F238E27FC236}">
                <a16:creationId xmlns:a16="http://schemas.microsoft.com/office/drawing/2014/main" id="{FD622E5F-F24E-544E-809A-16601CF6143F}"/>
              </a:ext>
            </a:extLst>
          </p:cNvPr>
          <p:cNvSpPr/>
          <p:nvPr/>
        </p:nvSpPr>
        <p:spPr>
          <a:xfrm>
            <a:off x="253292" y="4723685"/>
            <a:ext cx="3292631" cy="461665"/>
          </a:xfrm>
          <a:prstGeom prst="rect">
            <a:avLst/>
          </a:prstGeom>
        </p:spPr>
        <p:txBody>
          <a:bodyPr wrap="square">
            <a:spAutoFit/>
          </a:bodyPr>
          <a:lstStyle/>
          <a:p>
            <a:r>
              <a:rPr kumimoji="1" lang="zh-CN" altLang="en-US" sz="2400" b="1" dirty="0">
                <a:solidFill>
                  <a:srgbClr val="3CA600"/>
                </a:solidFill>
                <a:latin typeface="Calibri" panose="020F0502020204030204" pitchFamily="34" charset="0"/>
                <a:cs typeface="Calibri" panose="020F0502020204030204" pitchFamily="34" charset="0"/>
              </a:rPr>
              <a:t>  </a:t>
            </a:r>
            <a:r>
              <a:rPr kumimoji="1" lang="en-US" altLang="zh-CN" sz="2400" b="1" dirty="0">
                <a:solidFill>
                  <a:srgbClr val="3CA600"/>
                </a:solidFill>
                <a:latin typeface="Calibri" panose="020F0502020204030204" pitchFamily="34" charset="0"/>
                <a:cs typeface="Calibri" panose="020F0502020204030204" pitchFamily="34" charset="0"/>
              </a:rPr>
              <a:t>Normal</a:t>
            </a:r>
            <a:r>
              <a:rPr kumimoji="1" lang="en-US" altLang="zh-CN" sz="2400" dirty="0">
                <a:solidFill>
                  <a:srgbClr val="990033"/>
                </a:solidFill>
                <a:latin typeface="Calibri" panose="020F0502020204030204" pitchFamily="34" charset="0"/>
                <a:cs typeface="Calibri" panose="020F0502020204030204" pitchFamily="34" charset="0"/>
              </a:rPr>
              <a:t> </a:t>
            </a:r>
            <a:r>
              <a:rPr kumimoji="1" lang="zh-CN" altLang="en-US" sz="2400" dirty="0">
                <a:solidFill>
                  <a:srgbClr val="990033"/>
                </a:solidFill>
                <a:latin typeface="Calibri" panose="020F0502020204030204" pitchFamily="34" charset="0"/>
                <a:cs typeface="Calibri" panose="020F0502020204030204" pitchFamily="34" charset="0"/>
              </a:rPr>
              <a:t>  </a:t>
            </a:r>
            <a:r>
              <a:rPr kumimoji="1" lang="en-US" altLang="zh-CN" sz="2400" dirty="0">
                <a:latin typeface="Calibri" panose="020F0502020204030204" pitchFamily="34" charset="0"/>
                <a:cs typeface="Calibri" panose="020F0502020204030204" pitchFamily="34" charset="0"/>
              </a:rPr>
              <a:t>&amp;</a:t>
            </a:r>
            <a:r>
              <a:rPr kumimoji="1" lang="en-US" altLang="zh-CN" sz="2400" dirty="0">
                <a:solidFill>
                  <a:srgbClr val="990033"/>
                </a:solidFill>
                <a:latin typeface="Calibri" panose="020F0502020204030204" pitchFamily="34" charset="0"/>
                <a:cs typeface="Calibri" panose="020F0502020204030204" pitchFamily="34" charset="0"/>
              </a:rPr>
              <a:t> </a:t>
            </a:r>
            <a:r>
              <a:rPr kumimoji="1" lang="en-US" altLang="zh-CN" sz="2400" b="1" dirty="0">
                <a:solidFill>
                  <a:srgbClr val="990033"/>
                </a:solidFill>
                <a:latin typeface="Calibri" panose="020F0502020204030204" pitchFamily="34" charset="0"/>
                <a:cs typeface="Calibri" panose="020F0502020204030204" pitchFamily="34" charset="0"/>
              </a:rPr>
              <a:t>Anomalous</a:t>
            </a:r>
            <a:endParaRPr lang="zh-CN" altLang="en-US" sz="2400" b="1" dirty="0">
              <a:solidFill>
                <a:srgbClr val="990033"/>
              </a:solidFill>
            </a:endParaRPr>
          </a:p>
        </p:txBody>
      </p:sp>
      <p:grpSp>
        <p:nvGrpSpPr>
          <p:cNvPr id="114" name="组合 113">
            <a:extLst>
              <a:ext uri="{FF2B5EF4-FFF2-40B4-BE49-F238E27FC236}">
                <a16:creationId xmlns:a16="http://schemas.microsoft.com/office/drawing/2014/main" id="{13986989-3838-E447-B2AC-387D88550FD9}"/>
              </a:ext>
            </a:extLst>
          </p:cNvPr>
          <p:cNvGrpSpPr/>
          <p:nvPr/>
        </p:nvGrpSpPr>
        <p:grpSpPr>
          <a:xfrm>
            <a:off x="5154254" y="2645935"/>
            <a:ext cx="2211979" cy="2008670"/>
            <a:chOff x="9275474" y="3385127"/>
            <a:chExt cx="2353429" cy="2010997"/>
          </a:xfrm>
        </p:grpSpPr>
        <p:grpSp>
          <p:nvGrpSpPr>
            <p:cNvPr id="115" name="Group 84">
              <a:extLst>
                <a:ext uri="{FF2B5EF4-FFF2-40B4-BE49-F238E27FC236}">
                  <a16:creationId xmlns:a16="http://schemas.microsoft.com/office/drawing/2014/main" id="{0068928D-625D-A042-A468-67FAA16CB8A1}"/>
                </a:ext>
              </a:extLst>
            </p:cNvPr>
            <p:cNvGrpSpPr/>
            <p:nvPr/>
          </p:nvGrpSpPr>
          <p:grpSpPr>
            <a:xfrm>
              <a:off x="9295536" y="3997426"/>
              <a:ext cx="2314328" cy="1281611"/>
              <a:chOff x="3962400" y="4621126"/>
              <a:chExt cx="1658333" cy="893246"/>
            </a:xfrm>
          </p:grpSpPr>
          <p:sp>
            <p:nvSpPr>
              <p:cNvPr id="118" name="Oval 111">
                <a:extLst>
                  <a:ext uri="{FF2B5EF4-FFF2-40B4-BE49-F238E27FC236}">
                    <a16:creationId xmlns:a16="http://schemas.microsoft.com/office/drawing/2014/main" id="{9B09ADAD-80B1-0E48-8382-9C8DCAC4FE91}"/>
                  </a:ext>
                </a:extLst>
              </p:cNvPr>
              <p:cNvSpPr>
                <a:spLocks noChangeArrowheads="1"/>
              </p:cNvSpPr>
              <p:nvPr/>
            </p:nvSpPr>
            <p:spPr bwMode="auto">
              <a:xfrm>
                <a:off x="3962400" y="4773526"/>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119" name="Oval 111">
                <a:extLst>
                  <a:ext uri="{FF2B5EF4-FFF2-40B4-BE49-F238E27FC236}">
                    <a16:creationId xmlns:a16="http://schemas.microsoft.com/office/drawing/2014/main" id="{F861D4A4-72EC-ED46-A93C-AB6673314144}"/>
                  </a:ext>
                </a:extLst>
              </p:cNvPr>
              <p:cNvSpPr>
                <a:spLocks noChangeArrowheads="1"/>
              </p:cNvSpPr>
              <p:nvPr/>
            </p:nvSpPr>
            <p:spPr bwMode="auto">
              <a:xfrm>
                <a:off x="4739423" y="4621126"/>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120" name="Oval 111">
                <a:extLst>
                  <a:ext uri="{FF2B5EF4-FFF2-40B4-BE49-F238E27FC236}">
                    <a16:creationId xmlns:a16="http://schemas.microsoft.com/office/drawing/2014/main" id="{CAB87A7A-EB60-714D-8FC4-4CDBA46A152A}"/>
                  </a:ext>
                </a:extLst>
              </p:cNvPr>
              <p:cNvSpPr>
                <a:spLocks noChangeArrowheads="1"/>
              </p:cNvSpPr>
              <p:nvPr/>
            </p:nvSpPr>
            <p:spPr bwMode="auto">
              <a:xfrm>
                <a:off x="4739423" y="4876800"/>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cxnSp>
            <p:nvCxnSpPr>
              <p:cNvPr id="121" name="Straight Connector 88">
                <a:extLst>
                  <a:ext uri="{FF2B5EF4-FFF2-40B4-BE49-F238E27FC236}">
                    <a16:creationId xmlns:a16="http://schemas.microsoft.com/office/drawing/2014/main" id="{0BF6A794-3241-E04C-B9D1-2523D51AE259}"/>
                  </a:ext>
                </a:extLst>
              </p:cNvPr>
              <p:cNvCxnSpPr/>
              <p:nvPr/>
            </p:nvCxnSpPr>
            <p:spPr bwMode="auto">
              <a:xfrm flipV="1">
                <a:off x="4099777" y="4692038"/>
                <a:ext cx="63964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22" name="Straight Connector 89">
                <a:extLst>
                  <a:ext uri="{FF2B5EF4-FFF2-40B4-BE49-F238E27FC236}">
                    <a16:creationId xmlns:a16="http://schemas.microsoft.com/office/drawing/2014/main" id="{D9CF2FFE-7FB5-1D49-AB63-6047F2F12F57}"/>
                  </a:ext>
                </a:extLst>
              </p:cNvPr>
              <p:cNvCxnSpPr/>
              <p:nvPr/>
            </p:nvCxnSpPr>
            <p:spPr bwMode="auto">
              <a:xfrm>
                <a:off x="4099777" y="4844438"/>
                <a:ext cx="639646" cy="103274"/>
              </a:xfrm>
              <a:prstGeom prst="line">
                <a:avLst/>
              </a:prstGeom>
              <a:solidFill>
                <a:schemeClr val="accent1"/>
              </a:solidFill>
              <a:ln w="25400" cap="flat" cmpd="sng" algn="ctr">
                <a:solidFill>
                  <a:schemeClr val="tx1"/>
                </a:solidFill>
                <a:prstDash val="solid"/>
                <a:round/>
                <a:headEnd type="none" w="med" len="med"/>
                <a:tailEnd type="arrow" w="sm" len="sm"/>
              </a:ln>
              <a:effectLst/>
            </p:spPr>
          </p:cxnSp>
          <p:sp>
            <p:nvSpPr>
              <p:cNvPr id="123" name="Oval 111">
                <a:extLst>
                  <a:ext uri="{FF2B5EF4-FFF2-40B4-BE49-F238E27FC236}">
                    <a16:creationId xmlns:a16="http://schemas.microsoft.com/office/drawing/2014/main" id="{C2F83D8E-67CD-BA43-AB7F-506868B9A894}"/>
                  </a:ext>
                </a:extLst>
              </p:cNvPr>
              <p:cNvSpPr>
                <a:spLocks noChangeArrowheads="1"/>
              </p:cNvSpPr>
              <p:nvPr/>
            </p:nvSpPr>
            <p:spPr bwMode="auto">
              <a:xfrm>
                <a:off x="3962400" y="52201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124" name="Oval 111">
                <a:extLst>
                  <a:ext uri="{FF2B5EF4-FFF2-40B4-BE49-F238E27FC236}">
                    <a16:creationId xmlns:a16="http://schemas.microsoft.com/office/drawing/2014/main" id="{A6F26EFB-E7B1-0942-B939-0DFE3A0E33D7}"/>
                  </a:ext>
                </a:extLst>
              </p:cNvPr>
              <p:cNvSpPr>
                <a:spLocks noChangeArrowheads="1"/>
              </p:cNvSpPr>
              <p:nvPr/>
            </p:nvSpPr>
            <p:spPr bwMode="auto">
              <a:xfrm>
                <a:off x="4739423" y="51439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125" name="Oval 111">
                <a:extLst>
                  <a:ext uri="{FF2B5EF4-FFF2-40B4-BE49-F238E27FC236}">
                    <a16:creationId xmlns:a16="http://schemas.microsoft.com/office/drawing/2014/main" id="{14903596-6637-BC4A-B6F0-5CD88D4737C4}"/>
                  </a:ext>
                </a:extLst>
              </p:cNvPr>
              <p:cNvSpPr>
                <a:spLocks noChangeArrowheads="1"/>
              </p:cNvSpPr>
              <p:nvPr/>
            </p:nvSpPr>
            <p:spPr bwMode="auto">
              <a:xfrm>
                <a:off x="4739423" y="53725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cxnSp>
            <p:nvCxnSpPr>
              <p:cNvPr id="126" name="Straight Connector 103">
                <a:extLst>
                  <a:ext uri="{FF2B5EF4-FFF2-40B4-BE49-F238E27FC236}">
                    <a16:creationId xmlns:a16="http://schemas.microsoft.com/office/drawing/2014/main" id="{338EC22B-4361-A54D-A57E-4A1A2F8DFE18}"/>
                  </a:ext>
                </a:extLst>
              </p:cNvPr>
              <p:cNvCxnSpPr/>
              <p:nvPr/>
            </p:nvCxnSpPr>
            <p:spPr bwMode="auto">
              <a:xfrm flipV="1">
                <a:off x="4099777" y="5214861"/>
                <a:ext cx="639646" cy="762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27" name="Straight Connector 104">
                <a:extLst>
                  <a:ext uri="{FF2B5EF4-FFF2-40B4-BE49-F238E27FC236}">
                    <a16:creationId xmlns:a16="http://schemas.microsoft.com/office/drawing/2014/main" id="{B985870F-DF6B-FF4A-9B61-9482689A6AF7}"/>
                  </a:ext>
                </a:extLst>
              </p:cNvPr>
              <p:cNvCxnSpPr/>
              <p:nvPr/>
            </p:nvCxnSpPr>
            <p:spPr bwMode="auto">
              <a:xfrm>
                <a:off x="4099777" y="5291061"/>
                <a:ext cx="63964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28" name="Straight Connector 105">
                <a:extLst>
                  <a:ext uri="{FF2B5EF4-FFF2-40B4-BE49-F238E27FC236}">
                    <a16:creationId xmlns:a16="http://schemas.microsoft.com/office/drawing/2014/main" id="{9A4E89F3-2998-4B42-892B-173652565BB2}"/>
                  </a:ext>
                </a:extLst>
              </p:cNvPr>
              <p:cNvCxnSpPr/>
              <p:nvPr/>
            </p:nvCxnSpPr>
            <p:spPr bwMode="auto">
              <a:xfrm>
                <a:off x="4099777" y="4844438"/>
                <a:ext cx="659764" cy="32028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29" name="Straight Connector 106">
                <a:extLst>
                  <a:ext uri="{FF2B5EF4-FFF2-40B4-BE49-F238E27FC236}">
                    <a16:creationId xmlns:a16="http://schemas.microsoft.com/office/drawing/2014/main" id="{817A3728-21C1-834E-AF0B-89357FFEBB94}"/>
                  </a:ext>
                </a:extLst>
              </p:cNvPr>
              <p:cNvCxnSpPr/>
              <p:nvPr/>
            </p:nvCxnSpPr>
            <p:spPr bwMode="auto">
              <a:xfrm flipV="1">
                <a:off x="4099777" y="4997854"/>
                <a:ext cx="659764" cy="293207"/>
              </a:xfrm>
              <a:prstGeom prst="line">
                <a:avLst/>
              </a:prstGeom>
              <a:solidFill>
                <a:schemeClr val="accent1"/>
              </a:solidFill>
              <a:ln w="25400" cap="flat" cmpd="sng" algn="ctr">
                <a:solidFill>
                  <a:schemeClr val="tx1"/>
                </a:solidFill>
                <a:prstDash val="solid"/>
                <a:round/>
                <a:headEnd type="none" w="med" len="med"/>
                <a:tailEnd type="arrow" w="sm" len="sm"/>
              </a:ln>
              <a:effectLst/>
            </p:spPr>
          </p:cxnSp>
          <p:sp>
            <p:nvSpPr>
              <p:cNvPr id="130" name="Oval 111">
                <a:extLst>
                  <a:ext uri="{FF2B5EF4-FFF2-40B4-BE49-F238E27FC236}">
                    <a16:creationId xmlns:a16="http://schemas.microsoft.com/office/drawing/2014/main" id="{20187F68-FC50-1A41-B365-9F3E145BE1B6}"/>
                  </a:ext>
                </a:extLst>
              </p:cNvPr>
              <p:cNvSpPr>
                <a:spLocks noChangeArrowheads="1"/>
              </p:cNvSpPr>
              <p:nvPr/>
            </p:nvSpPr>
            <p:spPr bwMode="auto">
              <a:xfrm>
                <a:off x="5483356" y="5029200"/>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cxnSp>
            <p:nvCxnSpPr>
              <p:cNvPr id="131" name="Straight Connector 108">
                <a:extLst>
                  <a:ext uri="{FF2B5EF4-FFF2-40B4-BE49-F238E27FC236}">
                    <a16:creationId xmlns:a16="http://schemas.microsoft.com/office/drawing/2014/main" id="{BFBDAF58-C895-8440-8B2A-8BDD03338DE0}"/>
                  </a:ext>
                </a:extLst>
              </p:cNvPr>
              <p:cNvCxnSpPr/>
              <p:nvPr/>
            </p:nvCxnSpPr>
            <p:spPr bwMode="auto">
              <a:xfrm>
                <a:off x="4856682" y="4742180"/>
                <a:ext cx="626674" cy="357932"/>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32" name="Straight Connector 109">
                <a:extLst>
                  <a:ext uri="{FF2B5EF4-FFF2-40B4-BE49-F238E27FC236}">
                    <a16:creationId xmlns:a16="http://schemas.microsoft.com/office/drawing/2014/main" id="{C46EB17D-4901-1240-83E0-59320C2558B2}"/>
                  </a:ext>
                </a:extLst>
              </p:cNvPr>
              <p:cNvCxnSpPr/>
              <p:nvPr/>
            </p:nvCxnSpPr>
            <p:spPr bwMode="auto">
              <a:xfrm>
                <a:off x="4876800" y="4947712"/>
                <a:ext cx="60655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33" name="Straight Connector 110">
                <a:extLst>
                  <a:ext uri="{FF2B5EF4-FFF2-40B4-BE49-F238E27FC236}">
                    <a16:creationId xmlns:a16="http://schemas.microsoft.com/office/drawing/2014/main" id="{FA79E257-2C47-A246-B05A-C4D1422D55B9}"/>
                  </a:ext>
                </a:extLst>
              </p:cNvPr>
              <p:cNvCxnSpPr/>
              <p:nvPr/>
            </p:nvCxnSpPr>
            <p:spPr bwMode="auto">
              <a:xfrm flipV="1">
                <a:off x="4876800" y="5100112"/>
                <a:ext cx="606556" cy="114749"/>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34" name="Straight Connector 112">
                <a:extLst>
                  <a:ext uri="{FF2B5EF4-FFF2-40B4-BE49-F238E27FC236}">
                    <a16:creationId xmlns:a16="http://schemas.microsoft.com/office/drawing/2014/main" id="{99E76415-98F3-1246-A8BF-DBE79D5FF10C}"/>
                  </a:ext>
                </a:extLst>
              </p:cNvPr>
              <p:cNvCxnSpPr/>
              <p:nvPr/>
            </p:nvCxnSpPr>
            <p:spPr bwMode="auto">
              <a:xfrm flipV="1">
                <a:off x="4876800" y="5100112"/>
                <a:ext cx="606556" cy="343349"/>
              </a:xfrm>
              <a:prstGeom prst="line">
                <a:avLst/>
              </a:prstGeom>
              <a:solidFill>
                <a:schemeClr val="accent1"/>
              </a:solidFill>
              <a:ln w="25400" cap="flat" cmpd="sng" algn="ctr">
                <a:solidFill>
                  <a:schemeClr val="tx1"/>
                </a:solidFill>
                <a:prstDash val="solid"/>
                <a:round/>
                <a:headEnd type="none" w="med" len="med"/>
                <a:tailEnd type="arrow" w="sm" len="sm"/>
              </a:ln>
              <a:effectLst/>
            </p:spPr>
          </p:cxnSp>
        </p:grpSp>
        <p:sp>
          <p:nvSpPr>
            <p:cNvPr id="116" name="Rectangle 113">
              <a:extLst>
                <a:ext uri="{FF2B5EF4-FFF2-40B4-BE49-F238E27FC236}">
                  <a16:creationId xmlns:a16="http://schemas.microsoft.com/office/drawing/2014/main" id="{52037DFF-49FA-4B43-BB63-FBC4131E7CE7}"/>
                </a:ext>
              </a:extLst>
            </p:cNvPr>
            <p:cNvSpPr/>
            <p:nvPr/>
          </p:nvSpPr>
          <p:spPr bwMode="auto">
            <a:xfrm>
              <a:off x="9275474" y="3917256"/>
              <a:ext cx="2353429" cy="147886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sp>
          <p:nvSpPr>
            <p:cNvPr id="117" name="TextBox 206">
              <a:extLst>
                <a:ext uri="{FF2B5EF4-FFF2-40B4-BE49-F238E27FC236}">
                  <a16:creationId xmlns:a16="http://schemas.microsoft.com/office/drawing/2014/main" id="{B0DA5D69-63CB-A743-8BA1-9A91E42949F2}"/>
                </a:ext>
              </a:extLst>
            </p:cNvPr>
            <p:cNvSpPr txBox="1"/>
            <p:nvPr/>
          </p:nvSpPr>
          <p:spPr>
            <a:xfrm>
              <a:off x="9764384" y="3385127"/>
              <a:ext cx="1458509" cy="478330"/>
            </a:xfrm>
            <a:prstGeom prst="rect">
              <a:avLst/>
            </a:prstGeom>
            <a:noFill/>
          </p:spPr>
          <p:txBody>
            <a:bodyPr wrap="square" rtlCol="0">
              <a:noAutofit/>
            </a:bodyPr>
            <a:lstStyle/>
            <a:p>
              <a:pPr algn="ctr"/>
              <a:r>
                <a:rPr lang="en-US" altLang="zh-CN" sz="2400" dirty="0">
                  <a:latin typeface="Calibri" panose="020F0502020204030204" pitchFamily="34" charset="0"/>
                </a:rPr>
                <a:t>Model</a:t>
              </a:r>
              <a:endParaRPr lang="en-US" sz="2400" dirty="0">
                <a:latin typeface="Calibri" panose="020F0502020204030204" pitchFamily="34" charset="0"/>
              </a:endParaRPr>
            </a:p>
          </p:txBody>
        </p:sp>
      </p:grpSp>
      <p:pic>
        <p:nvPicPr>
          <p:cNvPr id="150" name="Picture 20" descr="EasyJet plans electric planes by 2030 | CNN Travel">
            <a:extLst>
              <a:ext uri="{FF2B5EF4-FFF2-40B4-BE49-F238E27FC236}">
                <a16:creationId xmlns:a16="http://schemas.microsoft.com/office/drawing/2014/main" id="{99FEC17C-0239-FA44-B029-222B7C0F6541}"/>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1094" r="16231"/>
          <a:stretch/>
        </p:blipFill>
        <p:spPr bwMode="auto">
          <a:xfrm>
            <a:off x="1121816" y="3431440"/>
            <a:ext cx="691736" cy="704561"/>
          </a:xfrm>
          <a:prstGeom prst="rect">
            <a:avLst/>
          </a:prstGeom>
          <a:noFill/>
          <a:extLst>
            <a:ext uri="{909E8E84-426E-40DD-AFC4-6F175D3DCCD1}">
              <a14:hiddenFill xmlns:a14="http://schemas.microsoft.com/office/drawing/2010/main">
                <a:solidFill>
                  <a:srgbClr val="FFFFFF"/>
                </a:solidFill>
              </a14:hiddenFill>
            </a:ext>
          </a:extLst>
        </p:spPr>
      </p:pic>
      <p:pic>
        <p:nvPicPr>
          <p:cNvPr id="149" name="Google Shape;287;p36" descr="Google Shape;287;p36">
            <a:extLst>
              <a:ext uri="{FF2B5EF4-FFF2-40B4-BE49-F238E27FC236}">
                <a16:creationId xmlns:a16="http://schemas.microsoft.com/office/drawing/2014/main" id="{FEDBC5C0-E3FD-D141-A2CD-A95AC9977B2A}"/>
              </a:ext>
            </a:extLst>
          </p:cNvPr>
          <p:cNvPicPr>
            <a:picLocks noChangeAspect="1"/>
          </p:cNvPicPr>
          <p:nvPr/>
        </p:nvPicPr>
        <p:blipFill rotWithShape="1">
          <a:blip r:embed="rId19"/>
          <a:srcRect l="22818" r="21935" b="3637"/>
          <a:stretch/>
        </p:blipFill>
        <p:spPr>
          <a:xfrm>
            <a:off x="1147743" y="3935652"/>
            <a:ext cx="673800" cy="678998"/>
          </a:xfrm>
          <a:prstGeom prst="rect">
            <a:avLst/>
          </a:prstGeom>
          <a:ln w="12700" cap="flat">
            <a:noFill/>
            <a:miter lim="400000"/>
          </a:ln>
          <a:effectLst/>
        </p:spPr>
      </p:pic>
      <p:grpSp>
        <p:nvGrpSpPr>
          <p:cNvPr id="48" name="组合 47">
            <a:extLst>
              <a:ext uri="{FF2B5EF4-FFF2-40B4-BE49-F238E27FC236}">
                <a16:creationId xmlns:a16="http://schemas.microsoft.com/office/drawing/2014/main" id="{47194310-A1B4-F14C-A593-8496C1E35F50}"/>
              </a:ext>
            </a:extLst>
          </p:cNvPr>
          <p:cNvGrpSpPr/>
          <p:nvPr/>
        </p:nvGrpSpPr>
        <p:grpSpPr>
          <a:xfrm>
            <a:off x="2001217" y="5463650"/>
            <a:ext cx="2846229" cy="890298"/>
            <a:chOff x="2001217" y="5463650"/>
            <a:chExt cx="2846229" cy="890298"/>
          </a:xfrm>
        </p:grpSpPr>
        <p:grpSp>
          <p:nvGrpSpPr>
            <p:cNvPr id="47" name="组合 46">
              <a:extLst>
                <a:ext uri="{FF2B5EF4-FFF2-40B4-BE49-F238E27FC236}">
                  <a16:creationId xmlns:a16="http://schemas.microsoft.com/office/drawing/2014/main" id="{ADA10D59-B27B-F941-8685-505CAA9AA9ED}"/>
                </a:ext>
              </a:extLst>
            </p:cNvPr>
            <p:cNvGrpSpPr/>
            <p:nvPr/>
          </p:nvGrpSpPr>
          <p:grpSpPr>
            <a:xfrm>
              <a:off x="2001217" y="5463650"/>
              <a:ext cx="2846229" cy="480599"/>
              <a:chOff x="2001217" y="5463650"/>
              <a:chExt cx="2846229" cy="480599"/>
            </a:xfrm>
          </p:grpSpPr>
          <p:pic>
            <p:nvPicPr>
              <p:cNvPr id="184" name="图形 183" descr="标签 纯色填充">
                <a:extLst>
                  <a:ext uri="{FF2B5EF4-FFF2-40B4-BE49-F238E27FC236}">
                    <a16:creationId xmlns:a16="http://schemas.microsoft.com/office/drawing/2014/main" id="{95A33EA1-58E9-384B-9E70-99D47AA0979D}"/>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4392185" y="5475853"/>
                <a:ext cx="455261" cy="455261"/>
              </a:xfrm>
              <a:prstGeom prst="rect">
                <a:avLst/>
              </a:prstGeom>
            </p:spPr>
          </p:pic>
          <p:pic>
            <p:nvPicPr>
              <p:cNvPr id="187" name="图形 186" descr="标签 纯色填充">
                <a:extLst>
                  <a:ext uri="{FF2B5EF4-FFF2-40B4-BE49-F238E27FC236}">
                    <a16:creationId xmlns:a16="http://schemas.microsoft.com/office/drawing/2014/main" id="{3D9783BA-1EA5-5843-A17A-62379EF92484}"/>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3323864" y="5463650"/>
                <a:ext cx="455261" cy="455261"/>
              </a:xfrm>
              <a:prstGeom prst="rect">
                <a:avLst/>
              </a:prstGeom>
            </p:spPr>
          </p:pic>
          <p:pic>
            <p:nvPicPr>
              <p:cNvPr id="188" name="图形 187" descr="标签 纯色填充">
                <a:extLst>
                  <a:ext uri="{FF2B5EF4-FFF2-40B4-BE49-F238E27FC236}">
                    <a16:creationId xmlns:a16="http://schemas.microsoft.com/office/drawing/2014/main" id="{58785280-BC54-9D4F-9288-4FF455AF1622}"/>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2001217" y="5480944"/>
                <a:ext cx="455261" cy="455261"/>
              </a:xfrm>
              <a:prstGeom prst="rect">
                <a:avLst/>
              </a:prstGeom>
            </p:spPr>
          </p:pic>
          <p:pic>
            <p:nvPicPr>
              <p:cNvPr id="196" name="图形 195" descr="标签 纯色填充">
                <a:extLst>
                  <a:ext uri="{FF2B5EF4-FFF2-40B4-BE49-F238E27FC236}">
                    <a16:creationId xmlns:a16="http://schemas.microsoft.com/office/drawing/2014/main" id="{2577DED0-E01C-B947-BE91-C0B35FF67E4D}"/>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3651355" y="5480943"/>
                <a:ext cx="455261" cy="455261"/>
              </a:xfrm>
              <a:prstGeom prst="rect">
                <a:avLst/>
              </a:prstGeom>
            </p:spPr>
          </p:pic>
          <p:pic>
            <p:nvPicPr>
              <p:cNvPr id="209" name="图形 208" descr="标签 纯色填充">
                <a:extLst>
                  <a:ext uri="{FF2B5EF4-FFF2-40B4-BE49-F238E27FC236}">
                    <a16:creationId xmlns:a16="http://schemas.microsoft.com/office/drawing/2014/main" id="{D06F80AD-8D35-FE4D-8602-F403BA135144}"/>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4032735" y="5488988"/>
                <a:ext cx="455261" cy="455261"/>
              </a:xfrm>
              <a:prstGeom prst="rect">
                <a:avLst/>
              </a:prstGeom>
            </p:spPr>
          </p:pic>
          <p:pic>
            <p:nvPicPr>
              <p:cNvPr id="210" name="图形 209" descr="标签 纯色填充">
                <a:extLst>
                  <a:ext uri="{FF2B5EF4-FFF2-40B4-BE49-F238E27FC236}">
                    <a16:creationId xmlns:a16="http://schemas.microsoft.com/office/drawing/2014/main" id="{51AC048F-D427-4D4F-B838-9662B2A6A64C}"/>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2358610" y="5469415"/>
                <a:ext cx="455261" cy="455261"/>
              </a:xfrm>
              <a:prstGeom prst="rect">
                <a:avLst/>
              </a:prstGeom>
            </p:spPr>
          </p:pic>
          <p:pic>
            <p:nvPicPr>
              <p:cNvPr id="211" name="图形 210" descr="标签 纯色填充">
                <a:extLst>
                  <a:ext uri="{FF2B5EF4-FFF2-40B4-BE49-F238E27FC236}">
                    <a16:creationId xmlns:a16="http://schemas.microsoft.com/office/drawing/2014/main" id="{E41BDB80-CAFA-C64C-8898-29CFA302B4D7}"/>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2687513" y="5470166"/>
                <a:ext cx="455261" cy="455261"/>
              </a:xfrm>
              <a:prstGeom prst="rect">
                <a:avLst/>
              </a:prstGeom>
            </p:spPr>
          </p:pic>
          <p:pic>
            <p:nvPicPr>
              <p:cNvPr id="212" name="图形 211" descr="标签 纯色填充">
                <a:extLst>
                  <a:ext uri="{FF2B5EF4-FFF2-40B4-BE49-F238E27FC236}">
                    <a16:creationId xmlns:a16="http://schemas.microsoft.com/office/drawing/2014/main" id="{40E3D63B-189B-4D4F-896D-111E97EA3581}"/>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3024751" y="5475854"/>
                <a:ext cx="455261" cy="455261"/>
              </a:xfrm>
              <a:prstGeom prst="rect">
                <a:avLst/>
              </a:prstGeom>
            </p:spPr>
          </p:pic>
        </p:grpSp>
        <p:sp>
          <p:nvSpPr>
            <p:cNvPr id="213" name="TextBox 14">
              <a:extLst>
                <a:ext uri="{FF2B5EF4-FFF2-40B4-BE49-F238E27FC236}">
                  <a16:creationId xmlns:a16="http://schemas.microsoft.com/office/drawing/2014/main" id="{D6B377CF-8B92-6243-818D-D49C9665D4C3}"/>
                </a:ext>
              </a:extLst>
            </p:cNvPr>
            <p:cNvSpPr txBox="1"/>
            <p:nvPr/>
          </p:nvSpPr>
          <p:spPr>
            <a:xfrm>
              <a:off x="2494226" y="5952294"/>
              <a:ext cx="1963858" cy="401654"/>
            </a:xfrm>
            <a:prstGeom prst="rect">
              <a:avLst/>
            </a:prstGeom>
            <a:noFill/>
          </p:spPr>
          <p:txBody>
            <a:bodyPr wrap="square" rtlCol="0">
              <a:noAutofit/>
            </a:bodyPr>
            <a:lstStyle/>
            <a:p>
              <a:r>
                <a:rPr lang="en-US" altLang="zh-CN" sz="2400" dirty="0">
                  <a:latin typeface="Calibri" panose="020F0502020204030204" pitchFamily="34" charset="0"/>
                </a:rPr>
                <a:t>Pseudo Labels</a:t>
              </a:r>
              <a:endParaRPr lang="en-US" sz="2400" dirty="0">
                <a:latin typeface="Calibri" panose="020F0502020204030204" pitchFamily="34" charset="0"/>
              </a:endParaRPr>
            </a:p>
          </p:txBody>
        </p:sp>
      </p:grpSp>
      <p:grpSp>
        <p:nvGrpSpPr>
          <p:cNvPr id="46" name="组合 45">
            <a:extLst>
              <a:ext uri="{FF2B5EF4-FFF2-40B4-BE49-F238E27FC236}">
                <a16:creationId xmlns:a16="http://schemas.microsoft.com/office/drawing/2014/main" id="{E41E6A1E-AB96-164D-9F9D-A841C25AFF0C}"/>
              </a:ext>
            </a:extLst>
          </p:cNvPr>
          <p:cNvGrpSpPr/>
          <p:nvPr/>
        </p:nvGrpSpPr>
        <p:grpSpPr>
          <a:xfrm>
            <a:off x="848036" y="3182825"/>
            <a:ext cx="2564792" cy="1658364"/>
            <a:chOff x="848036" y="3182825"/>
            <a:chExt cx="2564792" cy="1658364"/>
          </a:xfrm>
        </p:grpSpPr>
        <p:pic>
          <p:nvPicPr>
            <p:cNvPr id="214" name="图形 213" descr="标签 纯色填充">
              <a:extLst>
                <a:ext uri="{FF2B5EF4-FFF2-40B4-BE49-F238E27FC236}">
                  <a16:creationId xmlns:a16="http://schemas.microsoft.com/office/drawing/2014/main" id="{0D679D98-334A-3F4D-A8CC-FF6A6E0E7EE5}"/>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2957567" y="3808926"/>
              <a:ext cx="455261" cy="455261"/>
            </a:xfrm>
            <a:prstGeom prst="rect">
              <a:avLst/>
            </a:prstGeom>
          </p:spPr>
        </p:pic>
        <p:pic>
          <p:nvPicPr>
            <p:cNvPr id="215" name="图形 214" descr="标签 纯色填充">
              <a:extLst>
                <a:ext uri="{FF2B5EF4-FFF2-40B4-BE49-F238E27FC236}">
                  <a16:creationId xmlns:a16="http://schemas.microsoft.com/office/drawing/2014/main" id="{97C7421B-4F94-9A4C-BADA-1D49206BF890}"/>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2224398" y="3182825"/>
              <a:ext cx="455261" cy="455261"/>
            </a:xfrm>
            <a:prstGeom prst="rect">
              <a:avLst/>
            </a:prstGeom>
          </p:spPr>
        </p:pic>
        <p:pic>
          <p:nvPicPr>
            <p:cNvPr id="216" name="图形 215" descr="标签 纯色填充">
              <a:extLst>
                <a:ext uri="{FF2B5EF4-FFF2-40B4-BE49-F238E27FC236}">
                  <a16:creationId xmlns:a16="http://schemas.microsoft.com/office/drawing/2014/main" id="{A8AA38AC-D517-2E4C-B8A7-8702D271F89D}"/>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848036" y="3826618"/>
              <a:ext cx="455261" cy="455261"/>
            </a:xfrm>
            <a:prstGeom prst="rect">
              <a:avLst/>
            </a:prstGeom>
          </p:spPr>
        </p:pic>
        <p:pic>
          <p:nvPicPr>
            <p:cNvPr id="217" name="图形 216" descr="标签 纯色填充">
              <a:extLst>
                <a:ext uri="{FF2B5EF4-FFF2-40B4-BE49-F238E27FC236}">
                  <a16:creationId xmlns:a16="http://schemas.microsoft.com/office/drawing/2014/main" id="{62F4CACF-018D-F242-A6E1-5BF158BF2FE8}"/>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2240136" y="3797086"/>
              <a:ext cx="455261" cy="455261"/>
            </a:xfrm>
            <a:prstGeom prst="rect">
              <a:avLst/>
            </a:prstGeom>
          </p:spPr>
        </p:pic>
        <p:pic>
          <p:nvPicPr>
            <p:cNvPr id="218" name="图形 217" descr="标签 纯色填充">
              <a:extLst>
                <a:ext uri="{FF2B5EF4-FFF2-40B4-BE49-F238E27FC236}">
                  <a16:creationId xmlns:a16="http://schemas.microsoft.com/office/drawing/2014/main" id="{DC71FB57-8297-8C48-8451-B19AC930568E}"/>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2266872" y="4385928"/>
              <a:ext cx="455261" cy="455261"/>
            </a:xfrm>
            <a:prstGeom prst="rect">
              <a:avLst/>
            </a:prstGeom>
          </p:spPr>
        </p:pic>
        <p:pic>
          <p:nvPicPr>
            <p:cNvPr id="219" name="图形 218" descr="标签 纯色填充">
              <a:extLst>
                <a:ext uri="{FF2B5EF4-FFF2-40B4-BE49-F238E27FC236}">
                  <a16:creationId xmlns:a16="http://schemas.microsoft.com/office/drawing/2014/main" id="{ED98B536-2E47-894D-9168-3DC1AC09DD36}"/>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1567715" y="3213965"/>
              <a:ext cx="455261" cy="455261"/>
            </a:xfrm>
            <a:prstGeom prst="rect">
              <a:avLst/>
            </a:prstGeom>
          </p:spPr>
        </p:pic>
        <p:pic>
          <p:nvPicPr>
            <p:cNvPr id="220" name="图形 219" descr="标签 纯色填充">
              <a:extLst>
                <a:ext uri="{FF2B5EF4-FFF2-40B4-BE49-F238E27FC236}">
                  <a16:creationId xmlns:a16="http://schemas.microsoft.com/office/drawing/2014/main" id="{FDA01730-8AF3-3C4D-A4F5-076EF4107712}"/>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1586403" y="3820660"/>
              <a:ext cx="455261" cy="455261"/>
            </a:xfrm>
            <a:prstGeom prst="rect">
              <a:avLst/>
            </a:prstGeom>
          </p:spPr>
        </p:pic>
        <p:pic>
          <p:nvPicPr>
            <p:cNvPr id="221" name="图形 220" descr="标签 纯色填充">
              <a:extLst>
                <a:ext uri="{FF2B5EF4-FFF2-40B4-BE49-F238E27FC236}">
                  <a16:creationId xmlns:a16="http://schemas.microsoft.com/office/drawing/2014/main" id="{7B92E64B-EF49-F149-BC5B-A39F18E773E2}"/>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1516002" y="4385894"/>
              <a:ext cx="455261" cy="455261"/>
            </a:xfrm>
            <a:prstGeom prst="rect">
              <a:avLst/>
            </a:prstGeom>
          </p:spPr>
        </p:pic>
      </p:grpSp>
      <p:grpSp>
        <p:nvGrpSpPr>
          <p:cNvPr id="49" name="组合 48">
            <a:extLst>
              <a:ext uri="{FF2B5EF4-FFF2-40B4-BE49-F238E27FC236}">
                <a16:creationId xmlns:a16="http://schemas.microsoft.com/office/drawing/2014/main" id="{9C2A2AF8-EDFE-314B-B377-77F524393F25}"/>
              </a:ext>
            </a:extLst>
          </p:cNvPr>
          <p:cNvGrpSpPr/>
          <p:nvPr/>
        </p:nvGrpSpPr>
        <p:grpSpPr>
          <a:xfrm>
            <a:off x="7607651" y="5047065"/>
            <a:ext cx="1963858" cy="1341314"/>
            <a:chOff x="7607651" y="5047065"/>
            <a:chExt cx="1963858" cy="1341314"/>
          </a:xfrm>
        </p:grpSpPr>
        <p:sp>
          <p:nvSpPr>
            <p:cNvPr id="140" name="TextBox 14">
              <a:extLst>
                <a:ext uri="{FF2B5EF4-FFF2-40B4-BE49-F238E27FC236}">
                  <a16:creationId xmlns:a16="http://schemas.microsoft.com/office/drawing/2014/main" id="{A0187B11-F6A0-EC44-8212-115B10222575}"/>
                </a:ext>
              </a:extLst>
            </p:cNvPr>
            <p:cNvSpPr txBox="1"/>
            <p:nvPr/>
          </p:nvSpPr>
          <p:spPr>
            <a:xfrm>
              <a:off x="7607651" y="5986725"/>
              <a:ext cx="1963858" cy="401654"/>
            </a:xfrm>
            <a:prstGeom prst="rect">
              <a:avLst/>
            </a:prstGeom>
            <a:noFill/>
          </p:spPr>
          <p:txBody>
            <a:bodyPr wrap="square" rtlCol="0">
              <a:noAutofit/>
            </a:bodyPr>
            <a:lstStyle/>
            <a:p>
              <a:r>
                <a:rPr lang="en-US" altLang="zh-CN" sz="2400" dirty="0">
                  <a:latin typeface="Calibri" panose="020F0502020204030204" pitchFamily="34" charset="0"/>
                </a:rPr>
                <a:t>Validation loss</a:t>
              </a:r>
              <a:endParaRPr lang="en-US" sz="2400" dirty="0">
                <a:latin typeface="Calibri" panose="020F0502020204030204" pitchFamily="34" charset="0"/>
              </a:endParaRPr>
            </a:p>
          </p:txBody>
        </p:sp>
        <p:pic>
          <p:nvPicPr>
            <p:cNvPr id="45" name="图形 44" descr="统计数据 轮廓">
              <a:extLst>
                <a:ext uri="{FF2B5EF4-FFF2-40B4-BE49-F238E27FC236}">
                  <a16:creationId xmlns:a16="http://schemas.microsoft.com/office/drawing/2014/main" id="{0873ADA2-D9C3-EB46-93B1-29006C7D6FD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096647" y="5047065"/>
              <a:ext cx="914400" cy="914400"/>
            </a:xfrm>
            <a:prstGeom prst="rect">
              <a:avLst/>
            </a:prstGeom>
          </p:spPr>
        </p:pic>
      </p:grpSp>
    </p:spTree>
    <p:extLst>
      <p:ext uri="{BB962C8B-B14F-4D97-AF65-F5344CB8AC3E}">
        <p14:creationId xmlns:p14="http://schemas.microsoft.com/office/powerpoint/2010/main" val="11102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2240A06C-68D7-9149-88CF-F5F08199DC86}"/>
              </a:ext>
            </a:extLst>
          </p:cNvPr>
          <p:cNvSpPr txBox="1">
            <a:spLocks noGrp="1"/>
          </p:cNvSpPr>
          <p:nvPr>
            <p:ph type="title"/>
          </p:nvPr>
        </p:nvSpPr>
        <p:spPr>
          <a:xfrm>
            <a:off x="560826" y="568883"/>
            <a:ext cx="11360800" cy="763600"/>
          </a:xfrm>
          <a:prstGeom prst="rect">
            <a:avLst/>
          </a:prstGeom>
        </p:spPr>
        <p:txBody>
          <a:bodyPr spcFirstLastPara="1" vert="horz" wrap="square" lIns="91425" tIns="45700" rIns="91425" bIns="45700" rtlCol="0" anchor="b" anchorCtr="0">
            <a:noAutofit/>
          </a:bodyPr>
          <a:lstStyle>
            <a:lvl1pPr lvl="0" algn="l" defTabSz="914400" rtl="0" eaLnBrk="1" latinLnBrk="0" hangingPunct="1">
              <a:spcBef>
                <a:spcPts val="0"/>
              </a:spcBef>
              <a:spcAft>
                <a:spcPts val="0"/>
              </a:spcAft>
              <a:buSzPts val="3200"/>
              <a:buNone/>
              <a:defRPr sz="3600" b="0" i="0" kern="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vl2pPr lvl="1" rtl="0" eaLnBrk="1" hangingPunct="1">
              <a:spcBef>
                <a:spcPts val="0"/>
              </a:spcBef>
              <a:spcAft>
                <a:spcPts val="0"/>
              </a:spcAft>
              <a:buSzPts val="1400"/>
              <a:buNone/>
              <a:defRPr>
                <a:solidFill>
                  <a:schemeClr val="tx2"/>
                </a:solidFill>
              </a:defRPr>
            </a:lvl2pPr>
            <a:lvl3pPr lvl="2" rtl="0" eaLnBrk="1" hangingPunct="1">
              <a:spcBef>
                <a:spcPts val="0"/>
              </a:spcBef>
              <a:spcAft>
                <a:spcPts val="0"/>
              </a:spcAft>
              <a:buSzPts val="1400"/>
              <a:buNone/>
              <a:defRPr>
                <a:solidFill>
                  <a:schemeClr val="tx2"/>
                </a:solidFill>
              </a:defRPr>
            </a:lvl3pPr>
            <a:lvl4pPr lvl="3" rtl="0" eaLnBrk="1" hangingPunct="1">
              <a:spcBef>
                <a:spcPts val="0"/>
              </a:spcBef>
              <a:spcAft>
                <a:spcPts val="0"/>
              </a:spcAft>
              <a:buSzPts val="1400"/>
              <a:buNone/>
              <a:defRPr>
                <a:solidFill>
                  <a:schemeClr val="tx2"/>
                </a:solidFill>
              </a:defRPr>
            </a:lvl4pPr>
            <a:lvl5pPr lvl="4" rtl="0" eaLnBrk="1" hangingPunct="1">
              <a:spcBef>
                <a:spcPts val="0"/>
              </a:spcBef>
              <a:spcAft>
                <a:spcPts val="0"/>
              </a:spcAft>
              <a:buSzPts val="1400"/>
              <a:buNone/>
              <a:defRPr>
                <a:solidFill>
                  <a:schemeClr val="tx2"/>
                </a:solidFill>
              </a:defRPr>
            </a:lvl5pPr>
            <a:lvl6pPr lvl="5" rtl="0" eaLnBrk="1" hangingPunct="1">
              <a:spcBef>
                <a:spcPts val="0"/>
              </a:spcBef>
              <a:spcAft>
                <a:spcPts val="0"/>
              </a:spcAft>
              <a:buSzPts val="1400"/>
              <a:buNone/>
              <a:defRPr>
                <a:solidFill>
                  <a:schemeClr val="tx2"/>
                </a:solidFill>
              </a:defRPr>
            </a:lvl6pPr>
            <a:lvl7pPr lvl="6" rtl="0" eaLnBrk="1" hangingPunct="1">
              <a:spcBef>
                <a:spcPts val="0"/>
              </a:spcBef>
              <a:spcAft>
                <a:spcPts val="0"/>
              </a:spcAft>
              <a:buSzPts val="1400"/>
              <a:buNone/>
              <a:defRPr>
                <a:solidFill>
                  <a:schemeClr val="tx2"/>
                </a:solidFill>
              </a:defRPr>
            </a:lvl7pPr>
            <a:lvl8pPr lvl="7" rtl="0" eaLnBrk="1" hangingPunct="1">
              <a:spcBef>
                <a:spcPts val="0"/>
              </a:spcBef>
              <a:spcAft>
                <a:spcPts val="0"/>
              </a:spcAft>
              <a:buSzPts val="1400"/>
              <a:buNone/>
              <a:defRPr>
                <a:solidFill>
                  <a:schemeClr val="tx2"/>
                </a:solidFill>
              </a:defRPr>
            </a:lvl8pPr>
            <a:lvl9pPr lvl="8" rtl="0" eaLnBrk="1" hangingPunct="1">
              <a:spcBef>
                <a:spcPts val="0"/>
              </a:spcBef>
              <a:spcAft>
                <a:spcPts val="0"/>
              </a:spcAft>
              <a:buSzPts val="1400"/>
              <a:buNone/>
              <a:defRPr>
                <a:solidFill>
                  <a:schemeClr val="tx2"/>
                </a:solidFill>
              </a:defRPr>
            </a:lvl9pPr>
          </a:lstStyle>
          <a:p>
            <a:r>
              <a:rPr kumimoji="1" lang="en-US" altLang="zh-CN" dirty="0"/>
              <a:t>ELITE Training Scheme</a:t>
            </a:r>
            <a:endParaRPr kumimoji="1" lang="zh-CN" altLang="en-US" dirty="0"/>
          </a:p>
        </p:txBody>
      </p:sp>
      <p:sp>
        <p:nvSpPr>
          <p:cNvPr id="27" name="灯片编号占位符 26">
            <a:extLst>
              <a:ext uri="{FF2B5EF4-FFF2-40B4-BE49-F238E27FC236}">
                <a16:creationId xmlns:a16="http://schemas.microsoft.com/office/drawing/2014/main" id="{4EF37539-3409-AB44-B02D-F19C05AFA628}"/>
              </a:ext>
            </a:extLst>
          </p:cNvPr>
          <p:cNvSpPr>
            <a:spLocks noGrp="1"/>
          </p:cNvSpPr>
          <p:nvPr>
            <p:ph type="sldNum" idx="12"/>
          </p:nvPr>
        </p:nvSpPr>
        <p:spPr/>
        <p:txBody>
          <a:bodyPr/>
          <a:lstStyle/>
          <a:p>
            <a:fld id="{00000000-1234-1234-1234-123412341234}" type="slidenum">
              <a:rPr lang="en-US" altLang="zh-CN" smtClean="0"/>
              <a:pPr/>
              <a:t>14</a:t>
            </a:fld>
            <a:endParaRPr lang="zh-CN" altLang="en-US" dirty="0"/>
          </a:p>
        </p:txBody>
      </p:sp>
      <p:grpSp>
        <p:nvGrpSpPr>
          <p:cNvPr id="3" name="组合 2">
            <a:extLst>
              <a:ext uri="{FF2B5EF4-FFF2-40B4-BE49-F238E27FC236}">
                <a16:creationId xmlns:a16="http://schemas.microsoft.com/office/drawing/2014/main" id="{DF2A4C30-496D-6447-B1FD-BCBFDD148586}"/>
              </a:ext>
            </a:extLst>
          </p:cNvPr>
          <p:cNvGrpSpPr/>
          <p:nvPr/>
        </p:nvGrpSpPr>
        <p:grpSpPr>
          <a:xfrm>
            <a:off x="3647913" y="3471139"/>
            <a:ext cx="1694688" cy="1389888"/>
            <a:chOff x="4215894" y="3813370"/>
            <a:chExt cx="1694688" cy="1389888"/>
          </a:xfrm>
        </p:grpSpPr>
        <p:sp>
          <p:nvSpPr>
            <p:cNvPr id="2" name="矩形 1">
              <a:extLst>
                <a:ext uri="{FF2B5EF4-FFF2-40B4-BE49-F238E27FC236}">
                  <a16:creationId xmlns:a16="http://schemas.microsoft.com/office/drawing/2014/main" id="{2C0232A0-6B19-E749-B3B8-BA30A5A39C05}"/>
                </a:ext>
              </a:extLst>
            </p:cNvPr>
            <p:cNvSpPr/>
            <p:nvPr/>
          </p:nvSpPr>
          <p:spPr bwMode="auto">
            <a:xfrm>
              <a:off x="4215894" y="3813370"/>
              <a:ext cx="1219200" cy="138988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49" name="矩形 48">
              <a:extLst>
                <a:ext uri="{FF2B5EF4-FFF2-40B4-BE49-F238E27FC236}">
                  <a16:creationId xmlns:a16="http://schemas.microsoft.com/office/drawing/2014/main" id="{78B32C9E-578E-AA4A-988E-C8FD063280E3}"/>
                </a:ext>
              </a:extLst>
            </p:cNvPr>
            <p:cNvSpPr/>
            <p:nvPr/>
          </p:nvSpPr>
          <p:spPr bwMode="auto">
            <a:xfrm>
              <a:off x="4453638" y="3904810"/>
              <a:ext cx="1219200" cy="120700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50" name="矩形 49">
              <a:extLst>
                <a:ext uri="{FF2B5EF4-FFF2-40B4-BE49-F238E27FC236}">
                  <a16:creationId xmlns:a16="http://schemas.microsoft.com/office/drawing/2014/main" id="{04B2B551-29FE-1140-A0B2-A25E2A1B2C50}"/>
                </a:ext>
              </a:extLst>
            </p:cNvPr>
            <p:cNvSpPr/>
            <p:nvPr/>
          </p:nvSpPr>
          <p:spPr bwMode="auto">
            <a:xfrm>
              <a:off x="4691382" y="3994726"/>
              <a:ext cx="1219200" cy="1027176"/>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grpSp>
      <p:pic>
        <p:nvPicPr>
          <p:cNvPr id="69" name="Graphic 63" descr="Arrow circle">
            <a:extLst>
              <a:ext uri="{FF2B5EF4-FFF2-40B4-BE49-F238E27FC236}">
                <a16:creationId xmlns:a16="http://schemas.microsoft.com/office/drawing/2014/main" id="{32A7DD3F-5726-084E-AE6A-290321B01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17627">
            <a:off x="5182283" y="4125933"/>
            <a:ext cx="1009458" cy="1009458"/>
          </a:xfrm>
          <a:prstGeom prst="rect">
            <a:avLst/>
          </a:prstGeom>
        </p:spPr>
      </p:pic>
      <p:grpSp>
        <p:nvGrpSpPr>
          <p:cNvPr id="81" name="组合 80">
            <a:extLst>
              <a:ext uri="{FF2B5EF4-FFF2-40B4-BE49-F238E27FC236}">
                <a16:creationId xmlns:a16="http://schemas.microsoft.com/office/drawing/2014/main" id="{1E871ABC-A404-C546-8414-9AE4ADB70368}"/>
              </a:ext>
            </a:extLst>
          </p:cNvPr>
          <p:cNvGrpSpPr/>
          <p:nvPr/>
        </p:nvGrpSpPr>
        <p:grpSpPr>
          <a:xfrm>
            <a:off x="6002796" y="3440178"/>
            <a:ext cx="1694688" cy="1389888"/>
            <a:chOff x="4215894" y="3813370"/>
            <a:chExt cx="1694688" cy="1389888"/>
          </a:xfrm>
        </p:grpSpPr>
        <p:sp>
          <p:nvSpPr>
            <p:cNvPr id="82" name="矩形 81">
              <a:extLst>
                <a:ext uri="{FF2B5EF4-FFF2-40B4-BE49-F238E27FC236}">
                  <a16:creationId xmlns:a16="http://schemas.microsoft.com/office/drawing/2014/main" id="{986FE804-A5F8-3D4F-8B0F-06F31B2A2FD1}"/>
                </a:ext>
              </a:extLst>
            </p:cNvPr>
            <p:cNvSpPr/>
            <p:nvPr/>
          </p:nvSpPr>
          <p:spPr bwMode="auto">
            <a:xfrm>
              <a:off x="4215894" y="3813370"/>
              <a:ext cx="1219200" cy="138988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83" name="矩形 82">
              <a:extLst>
                <a:ext uri="{FF2B5EF4-FFF2-40B4-BE49-F238E27FC236}">
                  <a16:creationId xmlns:a16="http://schemas.microsoft.com/office/drawing/2014/main" id="{F07B5B11-325A-8442-8E50-746DCE844917}"/>
                </a:ext>
              </a:extLst>
            </p:cNvPr>
            <p:cNvSpPr/>
            <p:nvPr/>
          </p:nvSpPr>
          <p:spPr bwMode="auto">
            <a:xfrm>
              <a:off x="4453638" y="3904810"/>
              <a:ext cx="1219200" cy="120700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84" name="矩形 83">
              <a:extLst>
                <a:ext uri="{FF2B5EF4-FFF2-40B4-BE49-F238E27FC236}">
                  <a16:creationId xmlns:a16="http://schemas.microsoft.com/office/drawing/2014/main" id="{8F3A9C8D-34D0-C347-B439-E5AB1A376744}"/>
                </a:ext>
              </a:extLst>
            </p:cNvPr>
            <p:cNvSpPr/>
            <p:nvPr/>
          </p:nvSpPr>
          <p:spPr bwMode="auto">
            <a:xfrm>
              <a:off x="4691382" y="3994726"/>
              <a:ext cx="1219200" cy="1027176"/>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grpSp>
      <mc:AlternateContent xmlns:mc="http://schemas.openxmlformats.org/markup-compatibility/2006">
        <mc:Choice xmlns:a14="http://schemas.microsoft.com/office/drawing/2010/main" Requires="a14">
          <p:sp>
            <p:nvSpPr>
              <p:cNvPr id="97" name="矩形 96">
                <a:extLst>
                  <a:ext uri="{FF2B5EF4-FFF2-40B4-BE49-F238E27FC236}">
                    <a16:creationId xmlns:a16="http://schemas.microsoft.com/office/drawing/2014/main" id="{48EB8900-C8F3-8345-9087-9D0C4BC96E35}"/>
                  </a:ext>
                </a:extLst>
              </p:cNvPr>
              <p:cNvSpPr/>
              <p:nvPr/>
            </p:nvSpPr>
            <p:spPr>
              <a:xfrm>
                <a:off x="6474869" y="4986033"/>
                <a:ext cx="1092992"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kumimoji="1" lang="en-US" altLang="zh-CN" sz="3200" i="1" smtClean="0">
                              <a:latin typeface="Cambria Math" panose="02040503050406030204" pitchFamily="18" charset="0"/>
                              <a:ea typeface="Cambria Math" panose="02040503050406030204" pitchFamily="18" charset="0"/>
                            </a:rPr>
                          </m:ctrlPr>
                        </m:sSubPr>
                        <m:e>
                          <m:r>
                            <a:rPr kumimoji="1" lang="en-US" altLang="zh-CN" sz="3200" i="1">
                              <a:latin typeface="Cambria Math" panose="02040503050406030204" pitchFamily="18" charset="0"/>
                              <a:ea typeface="Cambria Math" panose="02040503050406030204" pitchFamily="18" charset="0"/>
                            </a:rPr>
                            <m:t>𝜃</m:t>
                          </m:r>
                        </m:e>
                        <m:sub>
                          <m:r>
                            <a:rPr kumimoji="1" lang="en-US" altLang="zh-CN" sz="3200" i="1">
                              <a:latin typeface="Cambria Math" panose="02040503050406030204" pitchFamily="18" charset="0"/>
                              <a:ea typeface="Cambria Math" panose="02040503050406030204" pitchFamily="18" charset="0"/>
                            </a:rPr>
                            <m:t>𝑡</m:t>
                          </m:r>
                          <m:r>
                            <a:rPr kumimoji="1" lang="en-US" altLang="zh-CN" sz="3200" b="0" i="1" smtClean="0">
                              <a:latin typeface="Cambria Math" panose="02040503050406030204" pitchFamily="18" charset="0"/>
                              <a:ea typeface="Cambria Math" panose="02040503050406030204" pitchFamily="18" charset="0"/>
                            </a:rPr>
                            <m:t>+1</m:t>
                          </m:r>
                        </m:sub>
                      </m:sSub>
                    </m:oMath>
                  </m:oMathPara>
                </a14:m>
                <a:endParaRPr lang="zh-CN" altLang="en-US" sz="3200" dirty="0"/>
              </a:p>
            </p:txBody>
          </p:sp>
        </mc:Choice>
        <mc:Fallback>
          <p:sp>
            <p:nvSpPr>
              <p:cNvPr id="97" name="矩形 96">
                <a:extLst>
                  <a:ext uri="{FF2B5EF4-FFF2-40B4-BE49-F238E27FC236}">
                    <a16:creationId xmlns:a16="http://schemas.microsoft.com/office/drawing/2014/main" id="{48EB8900-C8F3-8345-9087-9D0C4BC96E35}"/>
                  </a:ext>
                </a:extLst>
              </p:cNvPr>
              <p:cNvSpPr>
                <a:spLocks noRot="1" noChangeAspect="1" noMove="1" noResize="1" noEditPoints="1" noAdjustHandles="1" noChangeArrowheads="1" noChangeShapeType="1" noTextEdit="1"/>
              </p:cNvSpPr>
              <p:nvPr/>
            </p:nvSpPr>
            <p:spPr>
              <a:xfrm>
                <a:off x="6474869" y="4986033"/>
                <a:ext cx="1092992" cy="584775"/>
              </a:xfrm>
              <a:prstGeom prst="rect">
                <a:avLst/>
              </a:prstGeom>
              <a:blipFill>
                <a:blip r:embed="rId5"/>
                <a:stretch>
                  <a:fillRect b="-85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8" name="矩形 97">
                <a:extLst>
                  <a:ext uri="{FF2B5EF4-FFF2-40B4-BE49-F238E27FC236}">
                    <a16:creationId xmlns:a16="http://schemas.microsoft.com/office/drawing/2014/main" id="{A0058AE1-126A-CC41-BDB1-DDA879D0BBA8}"/>
                  </a:ext>
                </a:extLst>
              </p:cNvPr>
              <p:cNvSpPr/>
              <p:nvPr/>
            </p:nvSpPr>
            <p:spPr>
              <a:xfrm>
                <a:off x="4038336" y="5120519"/>
                <a:ext cx="647357"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kumimoji="1" lang="en-US" altLang="zh-CN" sz="3200" i="1" smtClean="0">
                              <a:latin typeface="Cambria Math" panose="02040503050406030204" pitchFamily="18" charset="0"/>
                              <a:ea typeface="Cambria Math" panose="02040503050406030204" pitchFamily="18" charset="0"/>
                            </a:rPr>
                          </m:ctrlPr>
                        </m:sSubPr>
                        <m:e>
                          <m:r>
                            <a:rPr kumimoji="1" lang="en-US" altLang="zh-CN" sz="3200" i="1">
                              <a:latin typeface="Cambria Math" panose="02040503050406030204" pitchFamily="18" charset="0"/>
                              <a:ea typeface="Cambria Math" panose="02040503050406030204" pitchFamily="18" charset="0"/>
                            </a:rPr>
                            <m:t>𝜃</m:t>
                          </m:r>
                        </m:e>
                        <m:sub>
                          <m:r>
                            <a:rPr kumimoji="1" lang="en-US" altLang="zh-CN" sz="3200" i="1">
                              <a:latin typeface="Cambria Math" panose="02040503050406030204" pitchFamily="18" charset="0"/>
                              <a:ea typeface="Cambria Math" panose="02040503050406030204" pitchFamily="18" charset="0"/>
                            </a:rPr>
                            <m:t>𝑡</m:t>
                          </m:r>
                        </m:sub>
                      </m:sSub>
                    </m:oMath>
                  </m:oMathPara>
                </a14:m>
                <a:endParaRPr kumimoji="1" lang="zh-CN" altLang="en-US" sz="3200" i="1" dirty="0">
                  <a:latin typeface="Cambria Math" panose="02040503050406030204" pitchFamily="18" charset="0"/>
                </a:endParaRPr>
              </a:p>
            </p:txBody>
          </p:sp>
        </mc:Choice>
        <mc:Fallback>
          <p:sp>
            <p:nvSpPr>
              <p:cNvPr id="98" name="矩形 97">
                <a:extLst>
                  <a:ext uri="{FF2B5EF4-FFF2-40B4-BE49-F238E27FC236}">
                    <a16:creationId xmlns:a16="http://schemas.microsoft.com/office/drawing/2014/main" id="{A0058AE1-126A-CC41-BDB1-DDA879D0BBA8}"/>
                  </a:ext>
                </a:extLst>
              </p:cNvPr>
              <p:cNvSpPr>
                <a:spLocks noRot="1" noChangeAspect="1" noMove="1" noResize="1" noEditPoints="1" noAdjustHandles="1" noChangeArrowheads="1" noChangeShapeType="1" noTextEdit="1"/>
              </p:cNvSpPr>
              <p:nvPr/>
            </p:nvSpPr>
            <p:spPr>
              <a:xfrm>
                <a:off x="4038336" y="5120519"/>
                <a:ext cx="647357" cy="584775"/>
              </a:xfrm>
              <a:prstGeom prst="rect">
                <a:avLst/>
              </a:prstGeom>
              <a:blipFill>
                <a:blip r:embed="rId6"/>
                <a:stretch>
                  <a:fillRect b="-6383"/>
                </a:stretch>
              </a:blipFill>
            </p:spPr>
            <p:txBody>
              <a:bodyPr/>
              <a:lstStyle/>
              <a:p>
                <a:r>
                  <a:rPr lang="zh-CN" altLang="en-US">
                    <a:noFill/>
                  </a:rPr>
                  <a:t> </a:t>
                </a:r>
              </a:p>
            </p:txBody>
          </p:sp>
        </mc:Fallback>
      </mc:AlternateContent>
      <p:cxnSp>
        <p:nvCxnSpPr>
          <p:cNvPr id="104" name="直线箭头连接符 103">
            <a:extLst>
              <a:ext uri="{FF2B5EF4-FFF2-40B4-BE49-F238E27FC236}">
                <a16:creationId xmlns:a16="http://schemas.microsoft.com/office/drawing/2014/main" id="{1CBCB445-6227-3644-B7E4-109BB580D396}"/>
              </a:ext>
            </a:extLst>
          </p:cNvPr>
          <p:cNvCxnSpPr>
            <a:cxnSpLocks/>
          </p:cNvCxnSpPr>
          <p:nvPr/>
        </p:nvCxnSpPr>
        <p:spPr>
          <a:xfrm>
            <a:off x="4808369" y="4208197"/>
            <a:ext cx="1518148"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B5332CFD-AE57-964F-922C-B2FE81531995}"/>
              </a:ext>
            </a:extLst>
          </p:cNvPr>
          <p:cNvSpPr txBox="1"/>
          <p:nvPr/>
        </p:nvSpPr>
        <p:spPr>
          <a:xfrm>
            <a:off x="4899155" y="4968328"/>
            <a:ext cx="1279010" cy="471734"/>
          </a:xfrm>
          <a:prstGeom prst="rect">
            <a:avLst/>
          </a:prstGeom>
          <a:noFill/>
        </p:spPr>
        <p:txBody>
          <a:bodyPr wrap="square" rtlCol="0">
            <a:noAutofit/>
          </a:bodyPr>
          <a:lstStyle/>
          <a:p>
            <a:pPr algn="ctr"/>
            <a:r>
              <a:rPr kumimoji="1" lang="en-US" altLang="zh-CN" sz="2400" dirty="0">
                <a:latin typeface="Calibri" panose="020F0502020204030204" pitchFamily="34" charset="0"/>
                <a:cs typeface="Calibri" panose="020F0502020204030204" pitchFamily="34" charset="0"/>
              </a:rPr>
              <a:t>Update</a:t>
            </a:r>
            <a:endParaRPr kumimoji="1" lang="zh-CN" altLang="en-US" sz="2400" dirty="0" err="1">
              <a:latin typeface="Calibri" panose="020F0502020204030204" pitchFamily="34" charset="0"/>
              <a:cs typeface="Calibri" panose="020F0502020204030204" pitchFamily="34" charset="0"/>
            </a:endParaRPr>
          </a:p>
        </p:txBody>
      </p:sp>
      <p:grpSp>
        <p:nvGrpSpPr>
          <p:cNvPr id="94" name="组合 93">
            <a:extLst>
              <a:ext uri="{FF2B5EF4-FFF2-40B4-BE49-F238E27FC236}">
                <a16:creationId xmlns:a16="http://schemas.microsoft.com/office/drawing/2014/main" id="{6430AF5A-27CF-5B44-8640-BBEA0DCB18F1}"/>
              </a:ext>
            </a:extLst>
          </p:cNvPr>
          <p:cNvGrpSpPr/>
          <p:nvPr/>
        </p:nvGrpSpPr>
        <p:grpSpPr>
          <a:xfrm>
            <a:off x="8306434" y="2591927"/>
            <a:ext cx="3615192" cy="3023907"/>
            <a:chOff x="3865165" y="2857390"/>
            <a:chExt cx="3797406" cy="2990307"/>
          </a:xfrm>
        </p:grpSpPr>
        <p:sp>
          <p:nvSpPr>
            <p:cNvPr id="95" name="TextBox 161">
              <a:extLst>
                <a:ext uri="{FF2B5EF4-FFF2-40B4-BE49-F238E27FC236}">
                  <a16:creationId xmlns:a16="http://schemas.microsoft.com/office/drawing/2014/main" id="{35791881-9CFC-DF40-B920-E6BA5CD52C5D}"/>
                </a:ext>
              </a:extLst>
            </p:cNvPr>
            <p:cNvSpPr txBox="1"/>
            <p:nvPr/>
          </p:nvSpPr>
          <p:spPr>
            <a:xfrm>
              <a:off x="3865165" y="2857390"/>
              <a:ext cx="3797406" cy="454935"/>
            </a:xfrm>
            <a:prstGeom prst="roundRect">
              <a:avLst/>
            </a:prstGeom>
            <a:noFill/>
            <a:ln>
              <a:noFill/>
            </a:ln>
          </p:spPr>
          <p:txBody>
            <a:bodyPr wrap="square" rtlCol="0">
              <a:noAutofit/>
            </a:bodyPr>
            <a:lstStyle/>
            <a:p>
              <a:pPr algn="ctr"/>
              <a:r>
                <a:rPr lang="en-US" sz="2800" dirty="0">
                  <a:latin typeface="Calibri" panose="020F0502020204030204" pitchFamily="34" charset="0"/>
                </a:rPr>
                <a:t>(Small) Labeled Set</a:t>
              </a:r>
              <a:endParaRPr lang="en-US" sz="2800" dirty="0">
                <a:solidFill>
                  <a:srgbClr val="990033"/>
                </a:solidFill>
                <a:latin typeface="Calibri" panose="020F0502020204030204" pitchFamily="34" charset="0"/>
              </a:endParaRPr>
            </a:p>
          </p:txBody>
        </p:sp>
        <p:sp>
          <p:nvSpPr>
            <p:cNvPr id="99" name="文本框 98">
              <a:extLst>
                <a:ext uri="{FF2B5EF4-FFF2-40B4-BE49-F238E27FC236}">
                  <a16:creationId xmlns:a16="http://schemas.microsoft.com/office/drawing/2014/main" id="{92315533-B571-2F4B-91B4-6EF7E0D71073}"/>
                </a:ext>
              </a:extLst>
            </p:cNvPr>
            <p:cNvSpPr txBox="1"/>
            <p:nvPr/>
          </p:nvSpPr>
          <p:spPr>
            <a:xfrm>
              <a:off x="6177350" y="5847697"/>
              <a:ext cx="0" cy="0"/>
            </a:xfrm>
            <a:prstGeom prst="rect">
              <a:avLst/>
            </a:prstGeom>
            <a:noFill/>
          </p:spPr>
          <p:txBody>
            <a:bodyPr wrap="none" rtlCol="0">
              <a:noAutofit/>
            </a:bodyPr>
            <a:lstStyle/>
            <a:p>
              <a:pPr algn="ctr"/>
              <a:endParaRPr kumimoji="1" lang="zh-CN" altLang="en-US" sz="1600" dirty="0" err="1"/>
            </a:p>
          </p:txBody>
        </p:sp>
        <p:sp>
          <p:nvSpPr>
            <p:cNvPr id="100" name="Oval 102">
              <a:extLst>
                <a:ext uri="{FF2B5EF4-FFF2-40B4-BE49-F238E27FC236}">
                  <a16:creationId xmlns:a16="http://schemas.microsoft.com/office/drawing/2014/main" id="{AD557E09-7B55-FC41-B823-F8258B263874}"/>
                </a:ext>
              </a:extLst>
            </p:cNvPr>
            <p:cNvSpPr/>
            <p:nvPr/>
          </p:nvSpPr>
          <p:spPr bwMode="auto">
            <a:xfrm>
              <a:off x="4390707" y="3391979"/>
              <a:ext cx="2895397" cy="2073774"/>
            </a:xfrm>
            <a:prstGeom prst="ellipse">
              <a:avLst/>
            </a:prstGeom>
            <a:noFill/>
            <a:ln w="19050" cap="sq" algn="ctr">
              <a:solidFill>
                <a:schemeClr val="accent3">
                  <a:lumMod val="75000"/>
                </a:schemeClr>
              </a:solidFill>
              <a:prstDash val="dash"/>
              <a:miter lim="800000"/>
              <a:headEnd/>
              <a:tailEnd/>
            </a:ln>
            <a:effectLst/>
          </p:spPr>
          <p:txBody>
            <a:bodyPr wrap="none" rtlCol="0" anchor="ctr"/>
            <a:lstStyle/>
            <a:p>
              <a:pPr algn="ctr"/>
              <a:endParaRPr lang="en-US" sz="1600" dirty="0">
                <a:solidFill>
                  <a:schemeClr val="bg1"/>
                </a:solidFill>
                <a:latin typeface="Calibri" panose="020F0502020204030204" pitchFamily="34" charset="0"/>
              </a:endParaRPr>
            </a:p>
          </p:txBody>
        </p:sp>
        <p:pic>
          <p:nvPicPr>
            <p:cNvPr id="102" name="Google Shape;285;p36" descr="Google Shape;285;p36">
              <a:extLst>
                <a:ext uri="{FF2B5EF4-FFF2-40B4-BE49-F238E27FC236}">
                  <a16:creationId xmlns:a16="http://schemas.microsoft.com/office/drawing/2014/main" id="{50B60829-5AEC-7B4F-9647-F03A28B8F480}"/>
                </a:ext>
              </a:extLst>
            </p:cNvPr>
            <p:cNvPicPr>
              <a:picLocks noChangeAspect="1"/>
            </p:cNvPicPr>
            <p:nvPr/>
          </p:nvPicPr>
          <p:blipFill rotWithShape="1">
            <a:blip r:embed="rId7"/>
            <a:srcRect l="5723" r="19912"/>
            <a:stretch/>
          </p:blipFill>
          <p:spPr>
            <a:xfrm>
              <a:off x="4590225" y="4005863"/>
              <a:ext cx="763685" cy="687121"/>
            </a:xfrm>
            <a:prstGeom prst="rect">
              <a:avLst/>
            </a:prstGeom>
            <a:ln w="12700" cap="flat">
              <a:noFill/>
              <a:miter lim="400000"/>
            </a:ln>
            <a:effectLst/>
          </p:spPr>
        </p:pic>
        <p:pic>
          <p:nvPicPr>
            <p:cNvPr id="105" name="Picture 12" descr="An Airbus futuristic conceptual airliner “takes flight” to inspire  next-generation engineers - Innovation - Airbus">
              <a:extLst>
                <a:ext uri="{FF2B5EF4-FFF2-40B4-BE49-F238E27FC236}">
                  <a16:creationId xmlns:a16="http://schemas.microsoft.com/office/drawing/2014/main" id="{E3C90ADC-9F84-EF4D-A65B-46491133D88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368" b="7522"/>
            <a:stretch/>
          </p:blipFill>
          <p:spPr bwMode="auto">
            <a:xfrm>
              <a:off x="6251625" y="4041254"/>
              <a:ext cx="780870" cy="68712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Why some dog owners skip spaying or neutering over health concerns - The  Washington Post">
              <a:extLst>
                <a:ext uri="{FF2B5EF4-FFF2-40B4-BE49-F238E27FC236}">
                  <a16:creationId xmlns:a16="http://schemas.microsoft.com/office/drawing/2014/main" id="{634D9F6D-D4C5-2D43-8D62-6484F31CB44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861" t="13556" r="23700" b="14815"/>
            <a:stretch/>
          </p:blipFill>
          <p:spPr bwMode="auto">
            <a:xfrm>
              <a:off x="5441538" y="3485858"/>
              <a:ext cx="724217" cy="69571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Understanding Histiocytic Sarcoma in Dogs | Morris Animal Foundation">
              <a:extLst>
                <a:ext uri="{FF2B5EF4-FFF2-40B4-BE49-F238E27FC236}">
                  <a16:creationId xmlns:a16="http://schemas.microsoft.com/office/drawing/2014/main" id="{5E35A080-FCB7-6146-907D-B14AB576A2E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4813"/>
            <a:stretch/>
          </p:blipFill>
          <p:spPr bwMode="auto">
            <a:xfrm>
              <a:off x="5419998" y="4620480"/>
              <a:ext cx="780870" cy="720036"/>
            </a:xfrm>
            <a:prstGeom prst="rect">
              <a:avLst/>
            </a:prstGeom>
            <a:noFill/>
            <a:extLst>
              <a:ext uri="{909E8E84-426E-40DD-AFC4-6F175D3DCCD1}">
                <a14:hiddenFill xmlns:a14="http://schemas.microsoft.com/office/drawing/2010/main">
                  <a:solidFill>
                    <a:srgbClr val="FFFFFF"/>
                  </a:solidFill>
                </a14:hiddenFill>
              </a:ext>
            </a:extLst>
          </p:spPr>
        </p:pic>
        <p:pic>
          <p:nvPicPr>
            <p:cNvPr id="109" name="图形 108" descr="标签 纯色填充">
              <a:extLst>
                <a:ext uri="{FF2B5EF4-FFF2-40B4-BE49-F238E27FC236}">
                  <a16:creationId xmlns:a16="http://schemas.microsoft.com/office/drawing/2014/main" id="{3052AD05-9D3F-CD4C-9B09-0C07A58ADF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83964" y="3932713"/>
              <a:ext cx="525729" cy="525729"/>
            </a:xfrm>
            <a:prstGeom prst="rect">
              <a:avLst/>
            </a:prstGeom>
          </p:spPr>
        </p:pic>
        <p:sp>
          <p:nvSpPr>
            <p:cNvPr id="110" name="图形 94" descr="标签 纯色填充">
              <a:extLst>
                <a:ext uri="{FF2B5EF4-FFF2-40B4-BE49-F238E27FC236}">
                  <a16:creationId xmlns:a16="http://schemas.microsoft.com/office/drawing/2014/main" id="{12C8DA6F-4312-6447-AB05-906A03EE8C7D}"/>
                </a:ext>
              </a:extLst>
            </p:cNvPr>
            <p:cNvSpPr/>
            <p:nvPr/>
          </p:nvSpPr>
          <p:spPr>
            <a:xfrm>
              <a:off x="6035968" y="5174493"/>
              <a:ext cx="319407" cy="319270"/>
            </a:xfrm>
            <a:custGeom>
              <a:avLst/>
              <a:gdLst>
                <a:gd name="connsiteX0" fmla="*/ 166481 w 319407"/>
                <a:gd name="connsiteY0" fmla="*/ 270531 h 319270"/>
                <a:gd name="connsiteX1" fmla="*/ 151147 w 319407"/>
                <a:gd name="connsiteY1" fmla="*/ 255198 h 319270"/>
                <a:gd name="connsiteX2" fmla="*/ 255198 w 319407"/>
                <a:gd name="connsiteY2" fmla="*/ 151147 h 319270"/>
                <a:gd name="connsiteX3" fmla="*/ 270531 w 319407"/>
                <a:gd name="connsiteY3" fmla="*/ 166481 h 319270"/>
                <a:gd name="connsiteX4" fmla="*/ 166481 w 319407"/>
                <a:gd name="connsiteY4" fmla="*/ 270531 h 319270"/>
                <a:gd name="connsiteX5" fmla="*/ 112813 w 319407"/>
                <a:gd name="connsiteY5" fmla="*/ 216863 h 319270"/>
                <a:gd name="connsiteX6" fmla="*/ 216863 w 319407"/>
                <a:gd name="connsiteY6" fmla="*/ 112813 h 319270"/>
                <a:gd name="connsiteX7" fmla="*/ 232197 w 319407"/>
                <a:gd name="connsiteY7" fmla="*/ 128146 h 319270"/>
                <a:gd name="connsiteX8" fmla="*/ 128146 w 319407"/>
                <a:gd name="connsiteY8" fmla="*/ 232197 h 319270"/>
                <a:gd name="connsiteX9" fmla="*/ 112813 w 319407"/>
                <a:gd name="connsiteY9" fmla="*/ 216863 h 319270"/>
                <a:gd name="connsiteX10" fmla="*/ 74478 w 319407"/>
                <a:gd name="connsiteY10" fmla="*/ 178529 h 319270"/>
                <a:gd name="connsiteX11" fmla="*/ 178529 w 319407"/>
                <a:gd name="connsiteY11" fmla="*/ 74478 h 319270"/>
                <a:gd name="connsiteX12" fmla="*/ 193863 w 319407"/>
                <a:gd name="connsiteY12" fmla="*/ 89812 h 319270"/>
                <a:gd name="connsiteX13" fmla="*/ 89812 w 319407"/>
                <a:gd name="connsiteY13" fmla="*/ 193863 h 319270"/>
                <a:gd name="connsiteX14" fmla="*/ 74478 w 319407"/>
                <a:gd name="connsiteY14" fmla="*/ 178529 h 319270"/>
                <a:gd name="connsiteX15" fmla="*/ 43811 w 319407"/>
                <a:gd name="connsiteY15" fmla="*/ 65716 h 319270"/>
                <a:gd name="connsiteX16" fmla="*/ 21905 w 319407"/>
                <a:gd name="connsiteY16" fmla="*/ 43811 h 319270"/>
                <a:gd name="connsiteX17" fmla="*/ 43811 w 319407"/>
                <a:gd name="connsiteY17" fmla="*/ 21905 h 319270"/>
                <a:gd name="connsiteX18" fmla="*/ 65716 w 319407"/>
                <a:gd name="connsiteY18" fmla="*/ 43811 h 319270"/>
                <a:gd name="connsiteX19" fmla="*/ 43811 w 319407"/>
                <a:gd name="connsiteY19" fmla="*/ 65716 h 319270"/>
                <a:gd name="connsiteX20" fmla="*/ 313247 w 319407"/>
                <a:gd name="connsiteY20" fmla="*/ 159909 h 319270"/>
                <a:gd name="connsiteX21" fmla="*/ 159909 w 319407"/>
                <a:gd name="connsiteY21" fmla="*/ 6572 h 319270"/>
                <a:gd name="connsiteX22" fmla="*/ 144575 w 319407"/>
                <a:gd name="connsiteY22" fmla="*/ 0 h 319270"/>
                <a:gd name="connsiteX23" fmla="*/ 43811 w 319407"/>
                <a:gd name="connsiteY23" fmla="*/ 0 h 319270"/>
                <a:gd name="connsiteX24" fmla="*/ 0 w 319407"/>
                <a:gd name="connsiteY24" fmla="*/ 43811 h 319270"/>
                <a:gd name="connsiteX25" fmla="*/ 0 w 319407"/>
                <a:gd name="connsiteY25" fmla="*/ 144028 h 319270"/>
                <a:gd name="connsiteX26" fmla="*/ 6572 w 319407"/>
                <a:gd name="connsiteY26" fmla="*/ 159362 h 319270"/>
                <a:gd name="connsiteX27" fmla="*/ 159909 w 319407"/>
                <a:gd name="connsiteY27" fmla="*/ 312699 h 319270"/>
                <a:gd name="connsiteX28" fmla="*/ 191124 w 319407"/>
                <a:gd name="connsiteY28" fmla="*/ 312699 h 319270"/>
                <a:gd name="connsiteX29" fmla="*/ 313247 w 319407"/>
                <a:gd name="connsiteY29" fmla="*/ 190577 h 319270"/>
                <a:gd name="connsiteX30" fmla="*/ 313247 w 319407"/>
                <a:gd name="connsiteY30" fmla="*/ 159909 h 31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07" h="319270">
                  <a:moveTo>
                    <a:pt x="166481" y="270531"/>
                  </a:moveTo>
                  <a:lnTo>
                    <a:pt x="151147" y="255198"/>
                  </a:lnTo>
                  <a:lnTo>
                    <a:pt x="255198" y="151147"/>
                  </a:lnTo>
                  <a:lnTo>
                    <a:pt x="270531" y="166481"/>
                  </a:lnTo>
                  <a:lnTo>
                    <a:pt x="166481" y="270531"/>
                  </a:lnTo>
                  <a:close/>
                  <a:moveTo>
                    <a:pt x="112813" y="216863"/>
                  </a:moveTo>
                  <a:lnTo>
                    <a:pt x="216863" y="112813"/>
                  </a:lnTo>
                  <a:lnTo>
                    <a:pt x="232197" y="128146"/>
                  </a:lnTo>
                  <a:lnTo>
                    <a:pt x="128146" y="232197"/>
                  </a:lnTo>
                  <a:lnTo>
                    <a:pt x="112813" y="216863"/>
                  </a:lnTo>
                  <a:close/>
                  <a:moveTo>
                    <a:pt x="74478" y="178529"/>
                  </a:moveTo>
                  <a:lnTo>
                    <a:pt x="178529" y="74478"/>
                  </a:lnTo>
                  <a:lnTo>
                    <a:pt x="193863" y="89812"/>
                  </a:lnTo>
                  <a:lnTo>
                    <a:pt x="89812" y="193863"/>
                  </a:lnTo>
                  <a:lnTo>
                    <a:pt x="74478" y="178529"/>
                  </a:lnTo>
                  <a:close/>
                  <a:moveTo>
                    <a:pt x="43811" y="65716"/>
                  </a:moveTo>
                  <a:cubicBezTo>
                    <a:pt x="31763" y="65716"/>
                    <a:pt x="21905" y="55859"/>
                    <a:pt x="21905" y="43811"/>
                  </a:cubicBezTo>
                  <a:cubicBezTo>
                    <a:pt x="21905" y="31763"/>
                    <a:pt x="31763" y="21905"/>
                    <a:pt x="43811" y="21905"/>
                  </a:cubicBezTo>
                  <a:cubicBezTo>
                    <a:pt x="55859" y="21905"/>
                    <a:pt x="65716" y="31763"/>
                    <a:pt x="65716" y="43811"/>
                  </a:cubicBezTo>
                  <a:cubicBezTo>
                    <a:pt x="65716" y="55859"/>
                    <a:pt x="55859" y="65716"/>
                    <a:pt x="43811" y="65716"/>
                  </a:cubicBezTo>
                  <a:close/>
                  <a:moveTo>
                    <a:pt x="313247" y="159909"/>
                  </a:moveTo>
                  <a:lnTo>
                    <a:pt x="159909" y="6572"/>
                  </a:lnTo>
                  <a:cubicBezTo>
                    <a:pt x="155528" y="2191"/>
                    <a:pt x="150052" y="0"/>
                    <a:pt x="144575" y="0"/>
                  </a:cubicBezTo>
                  <a:lnTo>
                    <a:pt x="43811" y="0"/>
                  </a:lnTo>
                  <a:cubicBezTo>
                    <a:pt x="19715" y="0"/>
                    <a:pt x="0" y="19715"/>
                    <a:pt x="0" y="43811"/>
                  </a:cubicBezTo>
                  <a:lnTo>
                    <a:pt x="0" y="144028"/>
                  </a:lnTo>
                  <a:cubicBezTo>
                    <a:pt x="0" y="150052"/>
                    <a:pt x="2191" y="155528"/>
                    <a:pt x="6572" y="159362"/>
                  </a:cubicBezTo>
                  <a:lnTo>
                    <a:pt x="159909" y="312699"/>
                  </a:lnTo>
                  <a:cubicBezTo>
                    <a:pt x="168671" y="321461"/>
                    <a:pt x="182362" y="321461"/>
                    <a:pt x="191124" y="312699"/>
                  </a:cubicBezTo>
                  <a:lnTo>
                    <a:pt x="313247" y="190577"/>
                  </a:lnTo>
                  <a:cubicBezTo>
                    <a:pt x="321461" y="182362"/>
                    <a:pt x="321461" y="168124"/>
                    <a:pt x="313247" y="159909"/>
                  </a:cubicBezTo>
                  <a:close/>
                </a:path>
              </a:pathLst>
            </a:custGeom>
            <a:solidFill>
              <a:srgbClr val="3CA600"/>
            </a:solidFill>
            <a:ln w="5457" cap="flat">
              <a:noFill/>
              <a:prstDash val="solid"/>
              <a:miter/>
            </a:ln>
          </p:spPr>
          <p:txBody>
            <a:bodyPr rtlCol="0" anchor="ctr"/>
            <a:lstStyle/>
            <a:p>
              <a:endParaRPr lang="zh-CN" altLang="en-US"/>
            </a:p>
          </p:txBody>
        </p:sp>
        <p:pic>
          <p:nvPicPr>
            <p:cNvPr id="112" name="图形 111" descr="标签 纯色填充">
              <a:extLst>
                <a:ext uri="{FF2B5EF4-FFF2-40B4-BE49-F238E27FC236}">
                  <a16:creationId xmlns:a16="http://schemas.microsoft.com/office/drawing/2014/main" id="{C7BEBED5-299E-6A43-B29B-F14AE1C4E0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83246" y="4420900"/>
              <a:ext cx="525729" cy="525729"/>
            </a:xfrm>
            <a:prstGeom prst="rect">
              <a:avLst/>
            </a:prstGeom>
          </p:spPr>
        </p:pic>
        <p:pic>
          <p:nvPicPr>
            <p:cNvPr id="113" name="图形 112" descr="标签 纯色填充">
              <a:extLst>
                <a:ext uri="{FF2B5EF4-FFF2-40B4-BE49-F238E27FC236}">
                  <a16:creationId xmlns:a16="http://schemas.microsoft.com/office/drawing/2014/main" id="{7E52F83F-2053-9B4E-B518-75E1FA0FAE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44706" y="4474802"/>
              <a:ext cx="525729" cy="525729"/>
            </a:xfrm>
            <a:prstGeom prst="rect">
              <a:avLst/>
            </a:prstGeom>
          </p:spPr>
        </p:pic>
      </p:grpSp>
      <p:grpSp>
        <p:nvGrpSpPr>
          <p:cNvPr id="11" name="组合 10">
            <a:extLst>
              <a:ext uri="{FF2B5EF4-FFF2-40B4-BE49-F238E27FC236}">
                <a16:creationId xmlns:a16="http://schemas.microsoft.com/office/drawing/2014/main" id="{718CC340-01EE-E64F-85BA-5C2A917D2C37}"/>
              </a:ext>
            </a:extLst>
          </p:cNvPr>
          <p:cNvGrpSpPr/>
          <p:nvPr/>
        </p:nvGrpSpPr>
        <p:grpSpPr>
          <a:xfrm>
            <a:off x="975119" y="1985417"/>
            <a:ext cx="1400495" cy="4554938"/>
            <a:chOff x="1134257" y="1947086"/>
            <a:chExt cx="1236079" cy="4135899"/>
          </a:xfrm>
        </p:grpSpPr>
        <p:grpSp>
          <p:nvGrpSpPr>
            <p:cNvPr id="70" name="组合 69">
              <a:extLst>
                <a:ext uri="{FF2B5EF4-FFF2-40B4-BE49-F238E27FC236}">
                  <a16:creationId xmlns:a16="http://schemas.microsoft.com/office/drawing/2014/main" id="{9A87023A-500D-D04F-98EF-C782DB4DFDF0}"/>
                </a:ext>
              </a:extLst>
            </p:cNvPr>
            <p:cNvGrpSpPr/>
            <p:nvPr/>
          </p:nvGrpSpPr>
          <p:grpSpPr>
            <a:xfrm>
              <a:off x="1150108" y="1947086"/>
              <a:ext cx="1192287" cy="990485"/>
              <a:chOff x="796325" y="2203382"/>
              <a:chExt cx="1659462" cy="1544485"/>
            </a:xfrm>
          </p:grpSpPr>
          <p:pic>
            <p:nvPicPr>
              <p:cNvPr id="87" name="Picture 4" descr="The 25 Cutest Dog Breeds - Most Adorable Dogs and Puppies">
                <a:extLst>
                  <a:ext uri="{FF2B5EF4-FFF2-40B4-BE49-F238E27FC236}">
                    <a16:creationId xmlns:a16="http://schemas.microsoft.com/office/drawing/2014/main" id="{9C449856-73DD-8544-BCB2-42E93C3D0956}"/>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562" t="2033" r="25162" b="2008"/>
              <a:stretch/>
            </p:blipFill>
            <p:spPr bwMode="auto">
              <a:xfrm>
                <a:off x="796325" y="2203382"/>
                <a:ext cx="1275155" cy="1180466"/>
              </a:xfrm>
              <a:prstGeom prst="rect">
                <a:avLst/>
              </a:prstGeom>
              <a:noFill/>
              <a:extLst>
                <a:ext uri="{909E8E84-426E-40DD-AFC4-6F175D3DCCD1}">
                  <a14:hiddenFill xmlns:a14="http://schemas.microsoft.com/office/drawing/2010/main">
                    <a:solidFill>
                      <a:srgbClr val="FFFFFF"/>
                    </a:solidFill>
                  </a14:hiddenFill>
                </a:ext>
              </a:extLst>
            </p:spPr>
          </p:pic>
          <p:pic>
            <p:nvPicPr>
              <p:cNvPr id="92" name="图形 91" descr="标签 纯色填充">
                <a:extLst>
                  <a:ext uri="{FF2B5EF4-FFF2-40B4-BE49-F238E27FC236}">
                    <a16:creationId xmlns:a16="http://schemas.microsoft.com/office/drawing/2014/main" id="{E4C1BB90-A0FB-9143-A65D-69654F17E7E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770039" y="3062119"/>
                <a:ext cx="685748" cy="685748"/>
              </a:xfrm>
              <a:prstGeom prst="rect">
                <a:avLst/>
              </a:prstGeom>
            </p:spPr>
          </p:pic>
        </p:grpSp>
        <p:pic>
          <p:nvPicPr>
            <p:cNvPr id="88" name="Google Shape;287;p36" descr="Google Shape;287;p36">
              <a:extLst>
                <a:ext uri="{FF2B5EF4-FFF2-40B4-BE49-F238E27FC236}">
                  <a16:creationId xmlns:a16="http://schemas.microsoft.com/office/drawing/2014/main" id="{390CA5BC-3626-D647-A094-F4FB2A72F6D3}"/>
                </a:ext>
              </a:extLst>
            </p:cNvPr>
            <p:cNvPicPr>
              <a:picLocks noChangeAspect="1"/>
            </p:cNvPicPr>
            <p:nvPr/>
          </p:nvPicPr>
          <p:blipFill rotWithShape="1">
            <a:blip r:embed="rId16"/>
            <a:srcRect l="23916" t="690" r="16464" b="10147"/>
            <a:stretch/>
          </p:blipFill>
          <p:spPr>
            <a:xfrm>
              <a:off x="1141547" y="5048005"/>
              <a:ext cx="939466" cy="785207"/>
            </a:xfrm>
            <a:prstGeom prst="rect">
              <a:avLst/>
            </a:prstGeom>
            <a:ln w="12700" cap="flat">
              <a:noFill/>
              <a:miter lim="400000"/>
            </a:ln>
            <a:effectLst/>
          </p:spPr>
        </p:pic>
        <p:pic>
          <p:nvPicPr>
            <p:cNvPr id="115" name="Picture 10" descr="Guide and Service Dogs from Southeastern Guide Dogs">
              <a:extLst>
                <a:ext uri="{FF2B5EF4-FFF2-40B4-BE49-F238E27FC236}">
                  <a16:creationId xmlns:a16="http://schemas.microsoft.com/office/drawing/2014/main" id="{29B6582E-0293-AE49-B17A-46271E2925D4}"/>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23618"/>
            <a:stretch/>
          </p:blipFill>
          <p:spPr bwMode="auto">
            <a:xfrm>
              <a:off x="1159300" y="2888970"/>
              <a:ext cx="875300" cy="81160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0" descr="EasyJet plans electric planes by 2030 | CNN Travel">
              <a:extLst>
                <a:ext uri="{FF2B5EF4-FFF2-40B4-BE49-F238E27FC236}">
                  <a16:creationId xmlns:a16="http://schemas.microsoft.com/office/drawing/2014/main" id="{D398F096-BD0F-D940-AB4E-B4D9D4E58A9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1365" r="14183" b="-2446"/>
            <a:stretch/>
          </p:blipFill>
          <p:spPr bwMode="auto">
            <a:xfrm>
              <a:off x="1134257" y="3891050"/>
              <a:ext cx="907720" cy="924550"/>
            </a:xfrm>
            <a:prstGeom prst="rect">
              <a:avLst/>
            </a:prstGeom>
            <a:noFill/>
            <a:extLst>
              <a:ext uri="{909E8E84-426E-40DD-AFC4-6F175D3DCCD1}">
                <a14:hiddenFill xmlns:a14="http://schemas.microsoft.com/office/drawing/2010/main">
                  <a:solidFill>
                    <a:srgbClr val="FFFFFF"/>
                  </a:solidFill>
                </a14:hiddenFill>
              </a:ext>
            </a:extLst>
          </p:spPr>
        </p:pic>
        <p:pic>
          <p:nvPicPr>
            <p:cNvPr id="117" name="图形 116" descr="标签 纯色填充">
              <a:extLst>
                <a:ext uri="{FF2B5EF4-FFF2-40B4-BE49-F238E27FC236}">
                  <a16:creationId xmlns:a16="http://schemas.microsoft.com/office/drawing/2014/main" id="{F7B0D655-19F9-8140-9ED0-FB8D702DD10C}"/>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877641" y="3500721"/>
              <a:ext cx="492695" cy="439774"/>
            </a:xfrm>
            <a:prstGeom prst="rect">
              <a:avLst/>
            </a:prstGeom>
          </p:spPr>
        </p:pic>
        <p:pic>
          <p:nvPicPr>
            <p:cNvPr id="118" name="图形 117" descr="标签 纯色填充">
              <a:extLst>
                <a:ext uri="{FF2B5EF4-FFF2-40B4-BE49-F238E27FC236}">
                  <a16:creationId xmlns:a16="http://schemas.microsoft.com/office/drawing/2014/main" id="{8F0198ED-A5C2-604A-81D0-3952F965683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842339" y="4558148"/>
              <a:ext cx="492695" cy="439774"/>
            </a:xfrm>
            <a:prstGeom prst="rect">
              <a:avLst/>
            </a:prstGeom>
          </p:spPr>
        </p:pic>
        <p:pic>
          <p:nvPicPr>
            <p:cNvPr id="119" name="图形 118" descr="标签 纯色填充">
              <a:extLst>
                <a:ext uri="{FF2B5EF4-FFF2-40B4-BE49-F238E27FC236}">
                  <a16:creationId xmlns:a16="http://schemas.microsoft.com/office/drawing/2014/main" id="{57138EA0-0AE5-DA4E-82CF-DB12226FE66D}"/>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870845" y="5643211"/>
              <a:ext cx="492695" cy="439774"/>
            </a:xfrm>
            <a:prstGeom prst="rect">
              <a:avLst/>
            </a:prstGeom>
          </p:spPr>
        </p:pic>
      </p:grpSp>
      <p:sp>
        <p:nvSpPr>
          <p:cNvPr id="121" name="TextBox 14">
            <a:extLst>
              <a:ext uri="{FF2B5EF4-FFF2-40B4-BE49-F238E27FC236}">
                <a16:creationId xmlns:a16="http://schemas.microsoft.com/office/drawing/2014/main" id="{DF8F87EF-97EC-A241-9C67-C1E793B7F225}"/>
              </a:ext>
            </a:extLst>
          </p:cNvPr>
          <p:cNvSpPr txBox="1"/>
          <p:nvPr/>
        </p:nvSpPr>
        <p:spPr>
          <a:xfrm>
            <a:off x="2694388" y="3607776"/>
            <a:ext cx="946148" cy="401654"/>
          </a:xfrm>
          <a:prstGeom prst="rect">
            <a:avLst/>
          </a:prstGeom>
          <a:noFill/>
        </p:spPr>
        <p:txBody>
          <a:bodyPr wrap="square" rtlCol="0">
            <a:noAutofit/>
          </a:bodyPr>
          <a:lstStyle/>
          <a:p>
            <a:r>
              <a:rPr lang="en-US" altLang="zh-CN" sz="2400" dirty="0">
                <a:latin typeface="Calibri" panose="020F0502020204030204" pitchFamily="34" charset="0"/>
              </a:rPr>
              <a:t>Input</a:t>
            </a:r>
            <a:endParaRPr lang="en-US" sz="2400" dirty="0">
              <a:latin typeface="Calibri" panose="020F0502020204030204" pitchFamily="34" charset="0"/>
            </a:endParaRPr>
          </a:p>
        </p:txBody>
      </p:sp>
      <p:sp>
        <p:nvSpPr>
          <p:cNvPr id="122" name="Up Arrow 34">
            <a:extLst>
              <a:ext uri="{FF2B5EF4-FFF2-40B4-BE49-F238E27FC236}">
                <a16:creationId xmlns:a16="http://schemas.microsoft.com/office/drawing/2014/main" id="{3C7DDFE3-8158-9B4D-BCF2-F1404454C2F1}"/>
              </a:ext>
            </a:extLst>
          </p:cNvPr>
          <p:cNvSpPr/>
          <p:nvPr/>
        </p:nvSpPr>
        <p:spPr bwMode="auto">
          <a:xfrm rot="5400000">
            <a:off x="2912026" y="3619480"/>
            <a:ext cx="484632" cy="1177435"/>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51" name="Up Arrow 34">
            <a:extLst>
              <a:ext uri="{FF2B5EF4-FFF2-40B4-BE49-F238E27FC236}">
                <a16:creationId xmlns:a16="http://schemas.microsoft.com/office/drawing/2014/main" id="{99E116DC-8A6B-404F-9790-F1DB3D7D7E40}"/>
              </a:ext>
            </a:extLst>
          </p:cNvPr>
          <p:cNvSpPr/>
          <p:nvPr/>
        </p:nvSpPr>
        <p:spPr bwMode="auto">
          <a:xfrm rot="5400000">
            <a:off x="7741013" y="3577366"/>
            <a:ext cx="484632" cy="1177435"/>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53" name="TextBox 14">
            <a:extLst>
              <a:ext uri="{FF2B5EF4-FFF2-40B4-BE49-F238E27FC236}">
                <a16:creationId xmlns:a16="http://schemas.microsoft.com/office/drawing/2014/main" id="{2DD0143C-8EC8-574F-A2BE-0FCD55BB22E3}"/>
              </a:ext>
            </a:extLst>
          </p:cNvPr>
          <p:cNvSpPr txBox="1"/>
          <p:nvPr/>
        </p:nvSpPr>
        <p:spPr>
          <a:xfrm>
            <a:off x="7311918" y="3545645"/>
            <a:ext cx="1280767" cy="401654"/>
          </a:xfrm>
          <a:prstGeom prst="rect">
            <a:avLst/>
          </a:prstGeom>
          <a:noFill/>
        </p:spPr>
        <p:txBody>
          <a:bodyPr wrap="square" rtlCol="0">
            <a:noAutofit/>
          </a:bodyPr>
          <a:lstStyle/>
          <a:p>
            <a:r>
              <a:rPr lang="en-US" altLang="zh-CN" sz="2400" b="1" dirty="0">
                <a:latin typeface="Calibri" panose="020F0502020204030204" pitchFamily="34" charset="0"/>
              </a:rPr>
              <a:t>Validate</a:t>
            </a:r>
            <a:endParaRPr lang="en-US" sz="2400" b="1" dirty="0">
              <a:latin typeface="Calibri" panose="020F0502020204030204" pitchFamily="34" charset="0"/>
            </a:endParaRPr>
          </a:p>
        </p:txBody>
      </p:sp>
      <p:grpSp>
        <p:nvGrpSpPr>
          <p:cNvPr id="45" name="组合 44">
            <a:extLst>
              <a:ext uri="{FF2B5EF4-FFF2-40B4-BE49-F238E27FC236}">
                <a16:creationId xmlns:a16="http://schemas.microsoft.com/office/drawing/2014/main" id="{B7766883-7BF8-FD4C-B580-59D33C1D1C27}"/>
              </a:ext>
            </a:extLst>
          </p:cNvPr>
          <p:cNvGrpSpPr/>
          <p:nvPr/>
        </p:nvGrpSpPr>
        <p:grpSpPr>
          <a:xfrm>
            <a:off x="8674421" y="4038599"/>
            <a:ext cx="2663869" cy="929255"/>
            <a:chOff x="8674421" y="4038599"/>
            <a:chExt cx="2663869" cy="929255"/>
          </a:xfrm>
        </p:grpSpPr>
        <p:pic>
          <p:nvPicPr>
            <p:cNvPr id="10" name="图形 9" descr="添加 纯色填充">
              <a:extLst>
                <a:ext uri="{FF2B5EF4-FFF2-40B4-BE49-F238E27FC236}">
                  <a16:creationId xmlns:a16="http://schemas.microsoft.com/office/drawing/2014/main" id="{165918B6-DC93-5A43-8870-E606613DDBF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924787">
              <a:off x="8674421" y="4038599"/>
              <a:ext cx="914400" cy="914400"/>
            </a:xfrm>
            <a:prstGeom prst="rect">
              <a:avLst/>
            </a:prstGeom>
          </p:spPr>
        </p:pic>
        <p:pic>
          <p:nvPicPr>
            <p:cNvPr id="57" name="图形 56" descr="添加 纯色填充">
              <a:extLst>
                <a:ext uri="{FF2B5EF4-FFF2-40B4-BE49-F238E27FC236}">
                  <a16:creationId xmlns:a16="http://schemas.microsoft.com/office/drawing/2014/main" id="{457DCAA4-DABE-904B-B3D9-5CC191BCBDD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924787">
              <a:off x="10423890" y="4053454"/>
              <a:ext cx="914400" cy="914400"/>
            </a:xfrm>
            <a:prstGeom prst="rect">
              <a:avLst/>
            </a:prstGeom>
          </p:spPr>
        </p:pic>
      </p:grpSp>
      <p:sp>
        <p:nvSpPr>
          <p:cNvPr id="61" name="TextBox 161">
            <a:extLst>
              <a:ext uri="{FF2B5EF4-FFF2-40B4-BE49-F238E27FC236}">
                <a16:creationId xmlns:a16="http://schemas.microsoft.com/office/drawing/2014/main" id="{17D8EC6E-B076-4047-9E5C-E6FEDD9A1B4B}"/>
              </a:ext>
            </a:extLst>
          </p:cNvPr>
          <p:cNvSpPr txBox="1"/>
          <p:nvPr/>
        </p:nvSpPr>
        <p:spPr>
          <a:xfrm>
            <a:off x="129508" y="1365212"/>
            <a:ext cx="2902998" cy="460047"/>
          </a:xfrm>
          <a:prstGeom prst="roundRect">
            <a:avLst/>
          </a:prstGeom>
          <a:noFill/>
          <a:ln>
            <a:noFill/>
          </a:ln>
        </p:spPr>
        <p:txBody>
          <a:bodyPr wrap="square" rtlCol="0">
            <a:noAutofit/>
          </a:bodyPr>
          <a:lstStyle/>
          <a:p>
            <a:pPr algn="ctr"/>
            <a:r>
              <a:rPr lang="en-US" sz="2800" dirty="0">
                <a:latin typeface="Calibri" panose="020F0502020204030204" pitchFamily="34" charset="0"/>
              </a:rPr>
              <a:t>Training Samples</a:t>
            </a:r>
          </a:p>
        </p:txBody>
      </p:sp>
      <p:grpSp>
        <p:nvGrpSpPr>
          <p:cNvPr id="48" name="组合 47">
            <a:extLst>
              <a:ext uri="{FF2B5EF4-FFF2-40B4-BE49-F238E27FC236}">
                <a16:creationId xmlns:a16="http://schemas.microsoft.com/office/drawing/2014/main" id="{1341942C-ECE1-A74B-85FF-83760FCCD2D0}"/>
              </a:ext>
            </a:extLst>
          </p:cNvPr>
          <p:cNvGrpSpPr/>
          <p:nvPr/>
        </p:nvGrpSpPr>
        <p:grpSpPr>
          <a:xfrm>
            <a:off x="2335616" y="2834092"/>
            <a:ext cx="7866922" cy="3471741"/>
            <a:chOff x="2335616" y="2834092"/>
            <a:chExt cx="7866922" cy="3471741"/>
          </a:xfrm>
        </p:grpSpPr>
        <p:cxnSp>
          <p:nvCxnSpPr>
            <p:cNvPr id="62" name="肘形连接符 61">
              <a:extLst>
                <a:ext uri="{FF2B5EF4-FFF2-40B4-BE49-F238E27FC236}">
                  <a16:creationId xmlns:a16="http://schemas.microsoft.com/office/drawing/2014/main" id="{E4DD4AE4-7A51-AB43-912A-5B93FEA66528}"/>
                </a:ext>
              </a:extLst>
            </p:cNvPr>
            <p:cNvCxnSpPr>
              <a:cxnSpLocks/>
              <a:stCxn id="100" idx="4"/>
              <a:endCxn id="119" idx="3"/>
            </p:cNvCxnSpPr>
            <p:nvPr/>
          </p:nvCxnSpPr>
          <p:spPr>
            <a:xfrm rot="5400000">
              <a:off x="5742159" y="1855355"/>
              <a:ext cx="1068588" cy="7817076"/>
            </a:xfrm>
            <a:prstGeom prst="bent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肘形连接符 66">
              <a:extLst>
                <a:ext uri="{FF2B5EF4-FFF2-40B4-BE49-F238E27FC236}">
                  <a16:creationId xmlns:a16="http://schemas.microsoft.com/office/drawing/2014/main" id="{8600E7AD-2A31-7842-BC7A-882979CDB433}"/>
                </a:ext>
              </a:extLst>
            </p:cNvPr>
            <p:cNvCxnSpPr>
              <a:cxnSpLocks/>
              <a:endCxn id="118" idx="3"/>
            </p:cNvCxnSpPr>
            <p:nvPr/>
          </p:nvCxnSpPr>
          <p:spPr>
            <a:xfrm rot="10800000">
              <a:off x="2335616" y="5103194"/>
              <a:ext cx="7866921" cy="1202639"/>
            </a:xfrm>
            <a:prstGeom prst="bentConnector3">
              <a:avLst>
                <a:gd name="adj1" fmla="val 91754"/>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肘形连接符 75">
              <a:extLst>
                <a:ext uri="{FF2B5EF4-FFF2-40B4-BE49-F238E27FC236}">
                  <a16:creationId xmlns:a16="http://schemas.microsoft.com/office/drawing/2014/main" id="{D9747AC4-321D-C34C-B8ED-C43A29AA3DBB}"/>
                </a:ext>
              </a:extLst>
            </p:cNvPr>
            <p:cNvCxnSpPr>
              <a:cxnSpLocks/>
              <a:endCxn id="117" idx="3"/>
            </p:cNvCxnSpPr>
            <p:nvPr/>
          </p:nvCxnSpPr>
          <p:spPr>
            <a:xfrm rot="10800000">
              <a:off x="2375615" y="3938630"/>
              <a:ext cx="7819219" cy="2359557"/>
            </a:xfrm>
            <a:prstGeom prst="bentConnector3">
              <a:avLst>
                <a:gd name="adj1" fmla="val 9212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肘形连接符 85">
              <a:extLst>
                <a:ext uri="{FF2B5EF4-FFF2-40B4-BE49-F238E27FC236}">
                  <a16:creationId xmlns:a16="http://schemas.microsoft.com/office/drawing/2014/main" id="{ADC15A63-A02C-3F44-ABA3-40E60D709F1F}"/>
                </a:ext>
              </a:extLst>
            </p:cNvPr>
            <p:cNvCxnSpPr>
              <a:cxnSpLocks/>
              <a:endCxn id="92" idx="3"/>
            </p:cNvCxnSpPr>
            <p:nvPr/>
          </p:nvCxnSpPr>
          <p:spPr>
            <a:xfrm rot="10800000">
              <a:off x="2343957" y="2834092"/>
              <a:ext cx="7858581" cy="3464094"/>
            </a:xfrm>
            <a:prstGeom prst="bentConnector3">
              <a:avLst>
                <a:gd name="adj1" fmla="val 91798"/>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4" name="组合 53">
            <a:extLst>
              <a:ext uri="{FF2B5EF4-FFF2-40B4-BE49-F238E27FC236}">
                <a16:creationId xmlns:a16="http://schemas.microsoft.com/office/drawing/2014/main" id="{C41F22DE-7616-F040-8377-F20D7FB54BD4}"/>
              </a:ext>
            </a:extLst>
          </p:cNvPr>
          <p:cNvGrpSpPr/>
          <p:nvPr/>
        </p:nvGrpSpPr>
        <p:grpSpPr>
          <a:xfrm>
            <a:off x="4215555" y="5866636"/>
            <a:ext cx="3760889" cy="807602"/>
            <a:chOff x="4183153" y="5866636"/>
            <a:chExt cx="3760889" cy="807602"/>
          </a:xfrm>
        </p:grpSpPr>
        <p:sp>
          <p:nvSpPr>
            <p:cNvPr id="64" name="Rectangle 205">
              <a:extLst>
                <a:ext uri="{FF2B5EF4-FFF2-40B4-BE49-F238E27FC236}">
                  <a16:creationId xmlns:a16="http://schemas.microsoft.com/office/drawing/2014/main" id="{21C113B8-6C88-9748-8C6C-B027C2802E63}"/>
                </a:ext>
              </a:extLst>
            </p:cNvPr>
            <p:cNvSpPr/>
            <p:nvPr/>
          </p:nvSpPr>
          <p:spPr>
            <a:xfrm>
              <a:off x="4183153" y="5866636"/>
              <a:ext cx="3760889" cy="807602"/>
            </a:xfrm>
            <a:prstGeom prst="rect">
              <a:avLst/>
            </a:prstGeom>
            <a:solidFill>
              <a:srgbClr val="FFFFFF">
                <a:lumMod val="95000"/>
              </a:srgbClr>
            </a:solidFill>
            <a:ln w="12700" cap="flat" cmpd="sng" algn="ctr">
              <a:noFill/>
              <a:prstDash val="solid"/>
              <a:miter lim="800000"/>
            </a:ln>
            <a:effectLst/>
          </p:spPr>
          <p:txBody>
            <a:bodyPr rtlCol="0" anchor="ctr"/>
            <a:lstStyle/>
            <a:p>
              <a:pPr algn="ctr">
                <a:defRPr/>
              </a:pPr>
              <a:endParaRPr kumimoji="1" lang="zh-CN" altLang="en-US" sz="2400" dirty="0">
                <a:latin typeface="Calibri" panose="020F0502020204030204" pitchFamily="34" charset="0"/>
                <a:cs typeface="Calibri" panose="020F0502020204030204" pitchFamily="34" charset="0"/>
              </a:endParaRPr>
            </a:p>
          </p:txBody>
        </p:sp>
        <p:sp>
          <p:nvSpPr>
            <p:cNvPr id="65" name="文本框 64">
              <a:extLst>
                <a:ext uri="{FF2B5EF4-FFF2-40B4-BE49-F238E27FC236}">
                  <a16:creationId xmlns:a16="http://schemas.microsoft.com/office/drawing/2014/main" id="{27C9D595-E38C-594E-84B3-0EFEF6DFC221}"/>
                </a:ext>
              </a:extLst>
            </p:cNvPr>
            <p:cNvSpPr txBox="1"/>
            <p:nvPr/>
          </p:nvSpPr>
          <p:spPr>
            <a:xfrm>
              <a:off x="4270127" y="5872875"/>
              <a:ext cx="3586940" cy="700387"/>
            </a:xfrm>
            <a:prstGeom prst="rect">
              <a:avLst/>
            </a:prstGeom>
            <a:noFill/>
          </p:spPr>
          <p:txBody>
            <a:bodyPr wrap="square" rtlCol="0">
              <a:noAutofit/>
            </a:bodyPr>
            <a:lstStyle/>
            <a:p>
              <a:pPr algn="ctr"/>
              <a:r>
                <a:rPr kumimoji="1" lang="en-US" altLang="zh-CN" sz="2400" b="1" dirty="0">
                  <a:solidFill>
                    <a:srgbClr val="990033"/>
                  </a:solidFill>
                  <a:latin typeface="Calibri" panose="020F0502020204030204" pitchFamily="34" charset="0"/>
                  <a:cs typeface="Calibri" panose="020F0502020204030204" pitchFamily="34" charset="0"/>
                </a:rPr>
                <a:t>Which pseudo label should be altered?</a:t>
              </a:r>
              <a:endParaRPr kumimoji="1" lang="zh-CN" altLang="en-US" sz="2400" b="1" dirty="0" err="1">
                <a:solidFill>
                  <a:srgbClr val="990033"/>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7929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dissolve">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A1AB6DE0-9B9D-ED4B-A088-FC3163E9C230}"/>
              </a:ext>
            </a:extLst>
          </p:cNvPr>
          <p:cNvGrpSpPr/>
          <p:nvPr/>
        </p:nvGrpSpPr>
        <p:grpSpPr>
          <a:xfrm>
            <a:off x="1811405" y="4947461"/>
            <a:ext cx="565534" cy="1588868"/>
            <a:chOff x="1777385" y="4861027"/>
            <a:chExt cx="565534" cy="1588868"/>
          </a:xfrm>
        </p:grpSpPr>
        <p:pic>
          <p:nvPicPr>
            <p:cNvPr id="118" name="图形 117" descr="标签 纯色填充">
              <a:extLst>
                <a:ext uri="{FF2B5EF4-FFF2-40B4-BE49-F238E27FC236}">
                  <a16:creationId xmlns:a16="http://schemas.microsoft.com/office/drawing/2014/main" id="{8F0198ED-A5C2-604A-81D0-3952F965683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77385" y="4861027"/>
              <a:ext cx="558230" cy="484331"/>
            </a:xfrm>
            <a:prstGeom prst="rect">
              <a:avLst/>
            </a:prstGeom>
          </p:spPr>
        </p:pic>
        <p:pic>
          <p:nvPicPr>
            <p:cNvPr id="119" name="图形 118" descr="标签 纯色填充">
              <a:extLst>
                <a:ext uri="{FF2B5EF4-FFF2-40B4-BE49-F238E27FC236}">
                  <a16:creationId xmlns:a16="http://schemas.microsoft.com/office/drawing/2014/main" id="{57138EA0-0AE5-DA4E-82CF-DB12226FE6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84689" y="5965564"/>
              <a:ext cx="558230" cy="484331"/>
            </a:xfrm>
            <a:prstGeom prst="rect">
              <a:avLst/>
            </a:prstGeom>
          </p:spPr>
        </p:pic>
      </p:grpSp>
      <p:sp>
        <p:nvSpPr>
          <p:cNvPr id="5" name="标题 1">
            <a:extLst>
              <a:ext uri="{FF2B5EF4-FFF2-40B4-BE49-F238E27FC236}">
                <a16:creationId xmlns:a16="http://schemas.microsoft.com/office/drawing/2014/main" id="{2240A06C-68D7-9149-88CF-F5F08199DC86}"/>
              </a:ext>
            </a:extLst>
          </p:cNvPr>
          <p:cNvSpPr txBox="1">
            <a:spLocks noGrp="1"/>
          </p:cNvSpPr>
          <p:nvPr>
            <p:ph type="title"/>
          </p:nvPr>
        </p:nvSpPr>
        <p:spPr>
          <a:xfrm>
            <a:off x="560826" y="568883"/>
            <a:ext cx="11360800" cy="763600"/>
          </a:xfrm>
          <a:prstGeom prst="rect">
            <a:avLst/>
          </a:prstGeom>
        </p:spPr>
        <p:txBody>
          <a:bodyPr spcFirstLastPara="1" vert="horz" wrap="square" lIns="91425" tIns="45700" rIns="91425" bIns="45700" rtlCol="0" anchor="b" anchorCtr="0">
            <a:noAutofit/>
          </a:bodyPr>
          <a:lstStyle>
            <a:lvl1pPr lvl="0" algn="l" defTabSz="914400" rtl="0" eaLnBrk="1" latinLnBrk="0" hangingPunct="1">
              <a:spcBef>
                <a:spcPts val="0"/>
              </a:spcBef>
              <a:spcAft>
                <a:spcPts val="0"/>
              </a:spcAft>
              <a:buSzPts val="3200"/>
              <a:buNone/>
              <a:defRPr sz="3600" b="0" i="0" kern="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vl2pPr lvl="1" rtl="0" eaLnBrk="1" hangingPunct="1">
              <a:spcBef>
                <a:spcPts val="0"/>
              </a:spcBef>
              <a:spcAft>
                <a:spcPts val="0"/>
              </a:spcAft>
              <a:buSzPts val="1400"/>
              <a:buNone/>
              <a:defRPr>
                <a:solidFill>
                  <a:schemeClr val="tx2"/>
                </a:solidFill>
              </a:defRPr>
            </a:lvl2pPr>
            <a:lvl3pPr lvl="2" rtl="0" eaLnBrk="1" hangingPunct="1">
              <a:spcBef>
                <a:spcPts val="0"/>
              </a:spcBef>
              <a:spcAft>
                <a:spcPts val="0"/>
              </a:spcAft>
              <a:buSzPts val="1400"/>
              <a:buNone/>
              <a:defRPr>
                <a:solidFill>
                  <a:schemeClr val="tx2"/>
                </a:solidFill>
              </a:defRPr>
            </a:lvl3pPr>
            <a:lvl4pPr lvl="3" rtl="0" eaLnBrk="1" hangingPunct="1">
              <a:spcBef>
                <a:spcPts val="0"/>
              </a:spcBef>
              <a:spcAft>
                <a:spcPts val="0"/>
              </a:spcAft>
              <a:buSzPts val="1400"/>
              <a:buNone/>
              <a:defRPr>
                <a:solidFill>
                  <a:schemeClr val="tx2"/>
                </a:solidFill>
              </a:defRPr>
            </a:lvl4pPr>
            <a:lvl5pPr lvl="4" rtl="0" eaLnBrk="1" hangingPunct="1">
              <a:spcBef>
                <a:spcPts val="0"/>
              </a:spcBef>
              <a:spcAft>
                <a:spcPts val="0"/>
              </a:spcAft>
              <a:buSzPts val="1400"/>
              <a:buNone/>
              <a:defRPr>
                <a:solidFill>
                  <a:schemeClr val="tx2"/>
                </a:solidFill>
              </a:defRPr>
            </a:lvl5pPr>
            <a:lvl6pPr lvl="5" rtl="0" eaLnBrk="1" hangingPunct="1">
              <a:spcBef>
                <a:spcPts val="0"/>
              </a:spcBef>
              <a:spcAft>
                <a:spcPts val="0"/>
              </a:spcAft>
              <a:buSzPts val="1400"/>
              <a:buNone/>
              <a:defRPr>
                <a:solidFill>
                  <a:schemeClr val="tx2"/>
                </a:solidFill>
              </a:defRPr>
            </a:lvl6pPr>
            <a:lvl7pPr lvl="6" rtl="0" eaLnBrk="1" hangingPunct="1">
              <a:spcBef>
                <a:spcPts val="0"/>
              </a:spcBef>
              <a:spcAft>
                <a:spcPts val="0"/>
              </a:spcAft>
              <a:buSzPts val="1400"/>
              <a:buNone/>
              <a:defRPr>
                <a:solidFill>
                  <a:schemeClr val="tx2"/>
                </a:solidFill>
              </a:defRPr>
            </a:lvl7pPr>
            <a:lvl8pPr lvl="7" rtl="0" eaLnBrk="1" hangingPunct="1">
              <a:spcBef>
                <a:spcPts val="0"/>
              </a:spcBef>
              <a:spcAft>
                <a:spcPts val="0"/>
              </a:spcAft>
              <a:buSzPts val="1400"/>
              <a:buNone/>
              <a:defRPr>
                <a:solidFill>
                  <a:schemeClr val="tx2"/>
                </a:solidFill>
              </a:defRPr>
            </a:lvl8pPr>
            <a:lvl9pPr lvl="8" rtl="0" eaLnBrk="1" hangingPunct="1">
              <a:spcBef>
                <a:spcPts val="0"/>
              </a:spcBef>
              <a:spcAft>
                <a:spcPts val="0"/>
              </a:spcAft>
              <a:buSzPts val="1400"/>
              <a:buNone/>
              <a:defRPr>
                <a:solidFill>
                  <a:schemeClr val="tx2"/>
                </a:solidFill>
              </a:defRPr>
            </a:lvl9pPr>
          </a:lstStyle>
          <a:p>
            <a:r>
              <a:rPr kumimoji="1" lang="en-US" altLang="zh-CN" dirty="0"/>
              <a:t>ELITE Training Scheme</a:t>
            </a:r>
            <a:endParaRPr kumimoji="1" lang="zh-CN" altLang="en-US" dirty="0"/>
          </a:p>
        </p:txBody>
      </p:sp>
      <p:sp>
        <p:nvSpPr>
          <p:cNvPr id="27" name="灯片编号占位符 26">
            <a:extLst>
              <a:ext uri="{FF2B5EF4-FFF2-40B4-BE49-F238E27FC236}">
                <a16:creationId xmlns:a16="http://schemas.microsoft.com/office/drawing/2014/main" id="{4EF37539-3409-AB44-B02D-F19C05AFA628}"/>
              </a:ext>
            </a:extLst>
          </p:cNvPr>
          <p:cNvSpPr>
            <a:spLocks noGrp="1"/>
          </p:cNvSpPr>
          <p:nvPr>
            <p:ph type="sldNum" idx="12"/>
          </p:nvPr>
        </p:nvSpPr>
        <p:spPr/>
        <p:txBody>
          <a:bodyPr/>
          <a:lstStyle/>
          <a:p>
            <a:fld id="{00000000-1234-1234-1234-123412341234}" type="slidenum">
              <a:rPr lang="en-US" altLang="zh-CN" smtClean="0"/>
              <a:pPr/>
              <a:t>15</a:t>
            </a:fld>
            <a:endParaRPr lang="zh-CN" altLang="en-US" dirty="0"/>
          </a:p>
        </p:txBody>
      </p:sp>
      <p:grpSp>
        <p:nvGrpSpPr>
          <p:cNvPr id="3" name="组合 2">
            <a:extLst>
              <a:ext uri="{FF2B5EF4-FFF2-40B4-BE49-F238E27FC236}">
                <a16:creationId xmlns:a16="http://schemas.microsoft.com/office/drawing/2014/main" id="{DF2A4C30-496D-6447-B1FD-BCBFDD148586}"/>
              </a:ext>
            </a:extLst>
          </p:cNvPr>
          <p:cNvGrpSpPr/>
          <p:nvPr/>
        </p:nvGrpSpPr>
        <p:grpSpPr>
          <a:xfrm>
            <a:off x="3647913" y="3471139"/>
            <a:ext cx="1694688" cy="1389888"/>
            <a:chOff x="4215894" y="3813370"/>
            <a:chExt cx="1694688" cy="1389888"/>
          </a:xfrm>
        </p:grpSpPr>
        <p:sp>
          <p:nvSpPr>
            <p:cNvPr id="2" name="矩形 1">
              <a:extLst>
                <a:ext uri="{FF2B5EF4-FFF2-40B4-BE49-F238E27FC236}">
                  <a16:creationId xmlns:a16="http://schemas.microsoft.com/office/drawing/2014/main" id="{2C0232A0-6B19-E749-B3B8-BA30A5A39C05}"/>
                </a:ext>
              </a:extLst>
            </p:cNvPr>
            <p:cNvSpPr/>
            <p:nvPr/>
          </p:nvSpPr>
          <p:spPr bwMode="auto">
            <a:xfrm>
              <a:off x="4215894" y="3813370"/>
              <a:ext cx="1219200" cy="138988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49" name="矩形 48">
              <a:extLst>
                <a:ext uri="{FF2B5EF4-FFF2-40B4-BE49-F238E27FC236}">
                  <a16:creationId xmlns:a16="http://schemas.microsoft.com/office/drawing/2014/main" id="{78B32C9E-578E-AA4A-988E-C8FD063280E3}"/>
                </a:ext>
              </a:extLst>
            </p:cNvPr>
            <p:cNvSpPr/>
            <p:nvPr/>
          </p:nvSpPr>
          <p:spPr bwMode="auto">
            <a:xfrm>
              <a:off x="4453638" y="3904810"/>
              <a:ext cx="1219200" cy="120700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50" name="矩形 49">
              <a:extLst>
                <a:ext uri="{FF2B5EF4-FFF2-40B4-BE49-F238E27FC236}">
                  <a16:creationId xmlns:a16="http://schemas.microsoft.com/office/drawing/2014/main" id="{04B2B551-29FE-1140-A0B2-A25E2A1B2C50}"/>
                </a:ext>
              </a:extLst>
            </p:cNvPr>
            <p:cNvSpPr/>
            <p:nvPr/>
          </p:nvSpPr>
          <p:spPr bwMode="auto">
            <a:xfrm>
              <a:off x="4691382" y="3994726"/>
              <a:ext cx="1219200" cy="1027176"/>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grpSp>
      <p:pic>
        <p:nvPicPr>
          <p:cNvPr id="69" name="Graphic 63" descr="Arrow circle">
            <a:extLst>
              <a:ext uri="{FF2B5EF4-FFF2-40B4-BE49-F238E27FC236}">
                <a16:creationId xmlns:a16="http://schemas.microsoft.com/office/drawing/2014/main" id="{32A7DD3F-5726-084E-AE6A-290321B015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17627">
            <a:off x="5182283" y="4125933"/>
            <a:ext cx="1009458" cy="1009458"/>
          </a:xfrm>
          <a:prstGeom prst="rect">
            <a:avLst/>
          </a:prstGeom>
        </p:spPr>
      </p:pic>
      <p:grpSp>
        <p:nvGrpSpPr>
          <p:cNvPr id="81" name="组合 80">
            <a:extLst>
              <a:ext uri="{FF2B5EF4-FFF2-40B4-BE49-F238E27FC236}">
                <a16:creationId xmlns:a16="http://schemas.microsoft.com/office/drawing/2014/main" id="{1E871ABC-A404-C546-8414-9AE4ADB70368}"/>
              </a:ext>
            </a:extLst>
          </p:cNvPr>
          <p:cNvGrpSpPr/>
          <p:nvPr/>
        </p:nvGrpSpPr>
        <p:grpSpPr>
          <a:xfrm>
            <a:off x="6002796" y="3440178"/>
            <a:ext cx="1694688" cy="1389888"/>
            <a:chOff x="4215894" y="3813370"/>
            <a:chExt cx="1694688" cy="1389888"/>
          </a:xfrm>
        </p:grpSpPr>
        <p:sp>
          <p:nvSpPr>
            <p:cNvPr id="82" name="矩形 81">
              <a:extLst>
                <a:ext uri="{FF2B5EF4-FFF2-40B4-BE49-F238E27FC236}">
                  <a16:creationId xmlns:a16="http://schemas.microsoft.com/office/drawing/2014/main" id="{986FE804-A5F8-3D4F-8B0F-06F31B2A2FD1}"/>
                </a:ext>
              </a:extLst>
            </p:cNvPr>
            <p:cNvSpPr/>
            <p:nvPr/>
          </p:nvSpPr>
          <p:spPr bwMode="auto">
            <a:xfrm>
              <a:off x="4215894" y="3813370"/>
              <a:ext cx="1219200" cy="138988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83" name="矩形 82">
              <a:extLst>
                <a:ext uri="{FF2B5EF4-FFF2-40B4-BE49-F238E27FC236}">
                  <a16:creationId xmlns:a16="http://schemas.microsoft.com/office/drawing/2014/main" id="{F07B5B11-325A-8442-8E50-746DCE844917}"/>
                </a:ext>
              </a:extLst>
            </p:cNvPr>
            <p:cNvSpPr/>
            <p:nvPr/>
          </p:nvSpPr>
          <p:spPr bwMode="auto">
            <a:xfrm>
              <a:off x="4453638" y="3904810"/>
              <a:ext cx="1219200" cy="1207008"/>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sp>
          <p:nvSpPr>
            <p:cNvPr id="84" name="矩形 83">
              <a:extLst>
                <a:ext uri="{FF2B5EF4-FFF2-40B4-BE49-F238E27FC236}">
                  <a16:creationId xmlns:a16="http://schemas.microsoft.com/office/drawing/2014/main" id="{8F3A9C8D-34D0-C347-B439-E5AB1A376744}"/>
                </a:ext>
              </a:extLst>
            </p:cNvPr>
            <p:cNvSpPr/>
            <p:nvPr/>
          </p:nvSpPr>
          <p:spPr bwMode="auto">
            <a:xfrm>
              <a:off x="4691382" y="3994726"/>
              <a:ext cx="1219200" cy="1027176"/>
            </a:xfrm>
            <a:prstGeom prst="rect">
              <a:avLst/>
            </a:prstGeom>
            <a:solidFill>
              <a:schemeClr val="bg1">
                <a:lumMod val="75000"/>
              </a:schemeClr>
            </a:solidFill>
            <a:ln w="12700" cap="sq" algn="ctr">
              <a:solidFill>
                <a:schemeClr val="tx2"/>
              </a:solidFill>
              <a:miter lim="800000"/>
              <a:headEnd/>
              <a:tailEnd/>
            </a:ln>
            <a:effectLst/>
            <a:scene3d>
              <a:camera prst="isometricOffAxis2Right">
                <a:rot lat="1063043" lon="17129790" rev="0"/>
              </a:camera>
              <a:lightRig rig="threePt" dir="t"/>
            </a:scene3d>
            <a:sp3d extrusionH="127000" contourW="12700">
              <a:extrusionClr>
                <a:schemeClr val="bg1">
                  <a:lumMod val="50000"/>
                </a:schemeClr>
              </a:extrusionClr>
              <a:contourClr>
                <a:schemeClr val="bg1">
                  <a:lumMod val="50000"/>
                </a:schemeClr>
              </a:contourClr>
            </a:sp3d>
          </p:spPr>
          <p:txBody>
            <a:bodyPr wrap="none" rtlCol="0" anchor="ctr"/>
            <a:lstStyle/>
            <a:p>
              <a:pPr algn="ctr"/>
              <a:endParaRPr kumimoji="1" lang="zh-CN" altLang="en-US" sz="1600" dirty="0">
                <a:solidFill>
                  <a:schemeClr val="bg1"/>
                </a:solidFill>
                <a:latin typeface="+mn-lt"/>
              </a:endParaRPr>
            </a:p>
          </p:txBody>
        </p:sp>
      </p:grpSp>
      <mc:AlternateContent xmlns:mc="http://schemas.openxmlformats.org/markup-compatibility/2006">
        <mc:Choice xmlns:a14="http://schemas.microsoft.com/office/drawing/2010/main" Requires="a14">
          <p:sp>
            <p:nvSpPr>
              <p:cNvPr id="97" name="矩形 96">
                <a:extLst>
                  <a:ext uri="{FF2B5EF4-FFF2-40B4-BE49-F238E27FC236}">
                    <a16:creationId xmlns:a16="http://schemas.microsoft.com/office/drawing/2014/main" id="{48EB8900-C8F3-8345-9087-9D0C4BC96E35}"/>
                  </a:ext>
                </a:extLst>
              </p:cNvPr>
              <p:cNvSpPr/>
              <p:nvPr/>
            </p:nvSpPr>
            <p:spPr>
              <a:xfrm>
                <a:off x="6474869" y="4986033"/>
                <a:ext cx="1092992"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kumimoji="1" lang="en-US" altLang="zh-CN" sz="3200" i="1" smtClean="0">
                              <a:latin typeface="Cambria Math" panose="02040503050406030204" pitchFamily="18" charset="0"/>
                              <a:ea typeface="Cambria Math" panose="02040503050406030204" pitchFamily="18" charset="0"/>
                            </a:rPr>
                          </m:ctrlPr>
                        </m:sSubPr>
                        <m:e>
                          <m:r>
                            <a:rPr kumimoji="1" lang="en-US" altLang="zh-CN" sz="3200" i="1">
                              <a:latin typeface="Cambria Math" panose="02040503050406030204" pitchFamily="18" charset="0"/>
                              <a:ea typeface="Cambria Math" panose="02040503050406030204" pitchFamily="18" charset="0"/>
                            </a:rPr>
                            <m:t>𝜃</m:t>
                          </m:r>
                        </m:e>
                        <m:sub>
                          <m:r>
                            <a:rPr kumimoji="1" lang="en-US" altLang="zh-CN" sz="3200" i="1">
                              <a:latin typeface="Cambria Math" panose="02040503050406030204" pitchFamily="18" charset="0"/>
                              <a:ea typeface="Cambria Math" panose="02040503050406030204" pitchFamily="18" charset="0"/>
                            </a:rPr>
                            <m:t>𝑡</m:t>
                          </m:r>
                          <m:r>
                            <a:rPr kumimoji="1" lang="en-US" altLang="zh-CN" sz="3200" b="0" i="1" smtClean="0">
                              <a:latin typeface="Cambria Math" panose="02040503050406030204" pitchFamily="18" charset="0"/>
                              <a:ea typeface="Cambria Math" panose="02040503050406030204" pitchFamily="18" charset="0"/>
                            </a:rPr>
                            <m:t>+1</m:t>
                          </m:r>
                        </m:sub>
                      </m:sSub>
                    </m:oMath>
                  </m:oMathPara>
                </a14:m>
                <a:endParaRPr lang="zh-CN" altLang="en-US" sz="3200" dirty="0"/>
              </a:p>
            </p:txBody>
          </p:sp>
        </mc:Choice>
        <mc:Fallback>
          <p:sp>
            <p:nvSpPr>
              <p:cNvPr id="97" name="矩形 96">
                <a:extLst>
                  <a:ext uri="{FF2B5EF4-FFF2-40B4-BE49-F238E27FC236}">
                    <a16:creationId xmlns:a16="http://schemas.microsoft.com/office/drawing/2014/main" id="{48EB8900-C8F3-8345-9087-9D0C4BC96E35}"/>
                  </a:ext>
                </a:extLst>
              </p:cNvPr>
              <p:cNvSpPr>
                <a:spLocks noRot="1" noChangeAspect="1" noMove="1" noResize="1" noEditPoints="1" noAdjustHandles="1" noChangeArrowheads="1" noChangeShapeType="1" noTextEdit="1"/>
              </p:cNvSpPr>
              <p:nvPr/>
            </p:nvSpPr>
            <p:spPr>
              <a:xfrm>
                <a:off x="6474869" y="4986033"/>
                <a:ext cx="1092992" cy="584775"/>
              </a:xfrm>
              <a:prstGeom prst="rect">
                <a:avLst/>
              </a:prstGeom>
              <a:blipFill>
                <a:blip r:embed="rId7"/>
                <a:stretch>
                  <a:fillRect b="-85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8" name="矩形 97">
                <a:extLst>
                  <a:ext uri="{FF2B5EF4-FFF2-40B4-BE49-F238E27FC236}">
                    <a16:creationId xmlns:a16="http://schemas.microsoft.com/office/drawing/2014/main" id="{A0058AE1-126A-CC41-BDB1-DDA879D0BBA8}"/>
                  </a:ext>
                </a:extLst>
              </p:cNvPr>
              <p:cNvSpPr/>
              <p:nvPr/>
            </p:nvSpPr>
            <p:spPr>
              <a:xfrm>
                <a:off x="4038336" y="5120519"/>
                <a:ext cx="647357"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kumimoji="1" lang="en-US" altLang="zh-CN" sz="3200" i="1" smtClean="0">
                              <a:latin typeface="Cambria Math" panose="02040503050406030204" pitchFamily="18" charset="0"/>
                              <a:ea typeface="Cambria Math" panose="02040503050406030204" pitchFamily="18" charset="0"/>
                            </a:rPr>
                          </m:ctrlPr>
                        </m:sSubPr>
                        <m:e>
                          <m:r>
                            <a:rPr kumimoji="1" lang="en-US" altLang="zh-CN" sz="3200" i="1">
                              <a:latin typeface="Cambria Math" panose="02040503050406030204" pitchFamily="18" charset="0"/>
                              <a:ea typeface="Cambria Math" panose="02040503050406030204" pitchFamily="18" charset="0"/>
                            </a:rPr>
                            <m:t>𝜃</m:t>
                          </m:r>
                        </m:e>
                        <m:sub>
                          <m:r>
                            <a:rPr kumimoji="1" lang="en-US" altLang="zh-CN" sz="3200" i="1">
                              <a:latin typeface="Cambria Math" panose="02040503050406030204" pitchFamily="18" charset="0"/>
                              <a:ea typeface="Cambria Math" panose="02040503050406030204" pitchFamily="18" charset="0"/>
                            </a:rPr>
                            <m:t>𝑡</m:t>
                          </m:r>
                        </m:sub>
                      </m:sSub>
                    </m:oMath>
                  </m:oMathPara>
                </a14:m>
                <a:endParaRPr kumimoji="1" lang="zh-CN" altLang="en-US" sz="3200" i="1" dirty="0">
                  <a:latin typeface="Cambria Math" panose="02040503050406030204" pitchFamily="18" charset="0"/>
                </a:endParaRPr>
              </a:p>
            </p:txBody>
          </p:sp>
        </mc:Choice>
        <mc:Fallback>
          <p:sp>
            <p:nvSpPr>
              <p:cNvPr id="98" name="矩形 97">
                <a:extLst>
                  <a:ext uri="{FF2B5EF4-FFF2-40B4-BE49-F238E27FC236}">
                    <a16:creationId xmlns:a16="http://schemas.microsoft.com/office/drawing/2014/main" id="{A0058AE1-126A-CC41-BDB1-DDA879D0BBA8}"/>
                  </a:ext>
                </a:extLst>
              </p:cNvPr>
              <p:cNvSpPr>
                <a:spLocks noRot="1" noChangeAspect="1" noMove="1" noResize="1" noEditPoints="1" noAdjustHandles="1" noChangeArrowheads="1" noChangeShapeType="1" noTextEdit="1"/>
              </p:cNvSpPr>
              <p:nvPr/>
            </p:nvSpPr>
            <p:spPr>
              <a:xfrm>
                <a:off x="4038336" y="5120519"/>
                <a:ext cx="647357" cy="584775"/>
              </a:xfrm>
              <a:prstGeom prst="rect">
                <a:avLst/>
              </a:prstGeom>
              <a:blipFill>
                <a:blip r:embed="rId8"/>
                <a:stretch>
                  <a:fillRect b="-6383"/>
                </a:stretch>
              </a:blipFill>
            </p:spPr>
            <p:txBody>
              <a:bodyPr/>
              <a:lstStyle/>
              <a:p>
                <a:r>
                  <a:rPr lang="zh-CN" altLang="en-US">
                    <a:noFill/>
                  </a:rPr>
                  <a:t> </a:t>
                </a:r>
              </a:p>
            </p:txBody>
          </p:sp>
        </mc:Fallback>
      </mc:AlternateContent>
      <p:cxnSp>
        <p:nvCxnSpPr>
          <p:cNvPr id="104" name="直线箭头连接符 103">
            <a:extLst>
              <a:ext uri="{FF2B5EF4-FFF2-40B4-BE49-F238E27FC236}">
                <a16:creationId xmlns:a16="http://schemas.microsoft.com/office/drawing/2014/main" id="{1CBCB445-6227-3644-B7E4-109BB580D396}"/>
              </a:ext>
            </a:extLst>
          </p:cNvPr>
          <p:cNvCxnSpPr>
            <a:cxnSpLocks/>
          </p:cNvCxnSpPr>
          <p:nvPr/>
        </p:nvCxnSpPr>
        <p:spPr>
          <a:xfrm>
            <a:off x="4808369" y="4208197"/>
            <a:ext cx="1518148"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B5332CFD-AE57-964F-922C-B2FE81531995}"/>
              </a:ext>
            </a:extLst>
          </p:cNvPr>
          <p:cNvSpPr txBox="1"/>
          <p:nvPr/>
        </p:nvSpPr>
        <p:spPr>
          <a:xfrm>
            <a:off x="4899155" y="4968328"/>
            <a:ext cx="1279010" cy="471734"/>
          </a:xfrm>
          <a:prstGeom prst="rect">
            <a:avLst/>
          </a:prstGeom>
          <a:noFill/>
        </p:spPr>
        <p:txBody>
          <a:bodyPr wrap="square" rtlCol="0">
            <a:noAutofit/>
          </a:bodyPr>
          <a:lstStyle/>
          <a:p>
            <a:pPr algn="ctr"/>
            <a:r>
              <a:rPr kumimoji="1" lang="en-US" altLang="zh-CN" sz="2400" dirty="0">
                <a:latin typeface="Calibri" panose="020F0502020204030204" pitchFamily="34" charset="0"/>
                <a:cs typeface="Calibri" panose="020F0502020204030204" pitchFamily="34" charset="0"/>
              </a:rPr>
              <a:t>Update</a:t>
            </a:r>
            <a:endParaRPr kumimoji="1" lang="zh-CN" altLang="en-US" sz="2400" dirty="0" err="1">
              <a:latin typeface="Calibri" panose="020F0502020204030204" pitchFamily="34" charset="0"/>
              <a:cs typeface="Calibri" panose="020F0502020204030204" pitchFamily="34" charset="0"/>
            </a:endParaRPr>
          </a:p>
        </p:txBody>
      </p:sp>
      <p:sp>
        <p:nvSpPr>
          <p:cNvPr id="95" name="TextBox 161">
            <a:extLst>
              <a:ext uri="{FF2B5EF4-FFF2-40B4-BE49-F238E27FC236}">
                <a16:creationId xmlns:a16="http://schemas.microsoft.com/office/drawing/2014/main" id="{35791881-9CFC-DF40-B920-E6BA5CD52C5D}"/>
              </a:ext>
            </a:extLst>
          </p:cNvPr>
          <p:cNvSpPr txBox="1"/>
          <p:nvPr/>
        </p:nvSpPr>
        <p:spPr>
          <a:xfrm>
            <a:off x="8306434" y="2591927"/>
            <a:ext cx="3615192" cy="460047"/>
          </a:xfrm>
          <a:prstGeom prst="roundRect">
            <a:avLst/>
          </a:prstGeom>
          <a:noFill/>
          <a:ln>
            <a:noFill/>
          </a:ln>
        </p:spPr>
        <p:txBody>
          <a:bodyPr wrap="square" rtlCol="0">
            <a:noAutofit/>
          </a:bodyPr>
          <a:lstStyle/>
          <a:p>
            <a:pPr algn="ctr"/>
            <a:r>
              <a:rPr lang="en-US" sz="2800" dirty="0">
                <a:latin typeface="Calibri" panose="020F0502020204030204" pitchFamily="34" charset="0"/>
              </a:rPr>
              <a:t>(Small) Labeled Set</a:t>
            </a:r>
            <a:endParaRPr lang="en-US" sz="2800" dirty="0">
              <a:solidFill>
                <a:srgbClr val="990033"/>
              </a:solidFill>
              <a:latin typeface="Calibri" panose="020F0502020204030204" pitchFamily="34" charset="0"/>
            </a:endParaRPr>
          </a:p>
        </p:txBody>
      </p:sp>
      <p:sp>
        <p:nvSpPr>
          <p:cNvPr id="99" name="文本框 98">
            <a:extLst>
              <a:ext uri="{FF2B5EF4-FFF2-40B4-BE49-F238E27FC236}">
                <a16:creationId xmlns:a16="http://schemas.microsoft.com/office/drawing/2014/main" id="{92315533-B571-2F4B-91B4-6EF7E0D71073}"/>
              </a:ext>
            </a:extLst>
          </p:cNvPr>
          <p:cNvSpPr txBox="1"/>
          <p:nvPr/>
        </p:nvSpPr>
        <p:spPr>
          <a:xfrm>
            <a:off x="10507672" y="5615834"/>
            <a:ext cx="0" cy="0"/>
          </a:xfrm>
          <a:prstGeom prst="rect">
            <a:avLst/>
          </a:prstGeom>
          <a:noFill/>
        </p:spPr>
        <p:txBody>
          <a:bodyPr wrap="none" rtlCol="0">
            <a:noAutofit/>
          </a:bodyPr>
          <a:lstStyle/>
          <a:p>
            <a:pPr algn="ctr"/>
            <a:endParaRPr kumimoji="1" lang="zh-CN" altLang="en-US" sz="1600" dirty="0" err="1"/>
          </a:p>
        </p:txBody>
      </p:sp>
      <p:sp>
        <p:nvSpPr>
          <p:cNvPr id="100" name="Oval 102">
            <a:extLst>
              <a:ext uri="{FF2B5EF4-FFF2-40B4-BE49-F238E27FC236}">
                <a16:creationId xmlns:a16="http://schemas.microsoft.com/office/drawing/2014/main" id="{AD557E09-7B55-FC41-B823-F8258B263874}"/>
              </a:ext>
            </a:extLst>
          </p:cNvPr>
          <p:cNvSpPr/>
          <p:nvPr/>
        </p:nvSpPr>
        <p:spPr bwMode="auto">
          <a:xfrm>
            <a:off x="8806758" y="3132523"/>
            <a:ext cx="2756465" cy="2097076"/>
          </a:xfrm>
          <a:prstGeom prst="ellipse">
            <a:avLst/>
          </a:prstGeom>
          <a:noFill/>
          <a:ln w="19050" cap="sq" algn="ctr">
            <a:solidFill>
              <a:schemeClr val="accent3">
                <a:lumMod val="75000"/>
              </a:schemeClr>
            </a:solidFill>
            <a:prstDash val="dash"/>
            <a:miter lim="800000"/>
            <a:headEnd/>
            <a:tailEnd/>
          </a:ln>
          <a:effectLst/>
        </p:spPr>
        <p:txBody>
          <a:bodyPr wrap="none" rtlCol="0" anchor="ctr"/>
          <a:lstStyle/>
          <a:p>
            <a:pPr algn="ctr"/>
            <a:endParaRPr lang="en-US" sz="1600" dirty="0">
              <a:solidFill>
                <a:schemeClr val="bg1"/>
              </a:solidFill>
              <a:latin typeface="Calibri" panose="020F0502020204030204" pitchFamily="34" charset="0"/>
            </a:endParaRPr>
          </a:p>
        </p:txBody>
      </p:sp>
      <p:pic>
        <p:nvPicPr>
          <p:cNvPr id="102" name="Google Shape;285;p36" descr="Google Shape;285;p36">
            <a:extLst>
              <a:ext uri="{FF2B5EF4-FFF2-40B4-BE49-F238E27FC236}">
                <a16:creationId xmlns:a16="http://schemas.microsoft.com/office/drawing/2014/main" id="{50B60829-5AEC-7B4F-9647-F03A28B8F480}"/>
              </a:ext>
            </a:extLst>
          </p:cNvPr>
          <p:cNvPicPr>
            <a:picLocks noChangeAspect="1"/>
          </p:cNvPicPr>
          <p:nvPr/>
        </p:nvPicPr>
        <p:blipFill rotWithShape="1">
          <a:blip r:embed="rId9"/>
          <a:srcRect l="5723" r="19912"/>
          <a:stretch/>
        </p:blipFill>
        <p:spPr>
          <a:xfrm>
            <a:off x="8996703" y="3753305"/>
            <a:ext cx="727040" cy="694842"/>
          </a:xfrm>
          <a:prstGeom prst="rect">
            <a:avLst/>
          </a:prstGeom>
          <a:ln w="12700" cap="flat">
            <a:noFill/>
            <a:miter lim="400000"/>
          </a:ln>
          <a:effectLst/>
        </p:spPr>
      </p:pic>
      <p:pic>
        <p:nvPicPr>
          <p:cNvPr id="105" name="Picture 12" descr="An Airbus futuristic conceptual airliner “takes flight” to inspire  next-generation engineers - Innovation - Airbus">
            <a:extLst>
              <a:ext uri="{FF2B5EF4-FFF2-40B4-BE49-F238E27FC236}">
                <a16:creationId xmlns:a16="http://schemas.microsoft.com/office/drawing/2014/main" id="{E3C90ADC-9F84-EF4D-A65B-46491133D88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0368" b="7522"/>
          <a:stretch/>
        </p:blipFill>
        <p:spPr bwMode="auto">
          <a:xfrm>
            <a:off x="10578383" y="3789093"/>
            <a:ext cx="743401" cy="69484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Why some dog owners skip spaying or neutering over health concerns - The  Washington Post">
            <a:extLst>
              <a:ext uri="{FF2B5EF4-FFF2-40B4-BE49-F238E27FC236}">
                <a16:creationId xmlns:a16="http://schemas.microsoft.com/office/drawing/2014/main" id="{634D9F6D-D4C5-2D43-8D62-6484F31CB44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6861" t="13556" r="23700" b="14815"/>
          <a:stretch/>
        </p:blipFill>
        <p:spPr bwMode="auto">
          <a:xfrm>
            <a:off x="9807167" y="3227457"/>
            <a:ext cx="689466" cy="70353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Understanding Histiocytic Sarcoma in Dogs | Morris Animal Foundation">
            <a:extLst>
              <a:ext uri="{FF2B5EF4-FFF2-40B4-BE49-F238E27FC236}">
                <a16:creationId xmlns:a16="http://schemas.microsoft.com/office/drawing/2014/main" id="{5E35A080-FCB7-6146-907D-B14AB576A2E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4813"/>
          <a:stretch/>
        </p:blipFill>
        <p:spPr bwMode="auto">
          <a:xfrm>
            <a:off x="9786660" y="4374828"/>
            <a:ext cx="743401" cy="728127"/>
          </a:xfrm>
          <a:prstGeom prst="rect">
            <a:avLst/>
          </a:prstGeom>
          <a:noFill/>
          <a:extLst>
            <a:ext uri="{909E8E84-426E-40DD-AFC4-6F175D3DCCD1}">
              <a14:hiddenFill xmlns:a14="http://schemas.microsoft.com/office/drawing/2010/main">
                <a:solidFill>
                  <a:srgbClr val="FFFFFF"/>
                </a:solidFill>
              </a14:hiddenFill>
            </a:ext>
          </a:extLst>
        </p:spPr>
      </p:pic>
      <p:pic>
        <p:nvPicPr>
          <p:cNvPr id="109" name="图形 108" descr="标签 纯色填充">
            <a:extLst>
              <a:ext uri="{FF2B5EF4-FFF2-40B4-BE49-F238E27FC236}">
                <a16:creationId xmlns:a16="http://schemas.microsoft.com/office/drawing/2014/main" id="{3052AD05-9D3F-CD4C-9B09-0C07A58ADF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23565" y="3679333"/>
            <a:ext cx="500503" cy="531636"/>
          </a:xfrm>
          <a:prstGeom prst="rect">
            <a:avLst/>
          </a:prstGeom>
        </p:spPr>
      </p:pic>
      <p:sp>
        <p:nvSpPr>
          <p:cNvPr id="110" name="图形 94" descr="标签 纯色填充">
            <a:extLst>
              <a:ext uri="{FF2B5EF4-FFF2-40B4-BE49-F238E27FC236}">
                <a16:creationId xmlns:a16="http://schemas.microsoft.com/office/drawing/2014/main" id="{12C8DA6F-4312-6447-AB05-906A03EE8C7D}"/>
              </a:ext>
            </a:extLst>
          </p:cNvPr>
          <p:cNvSpPr/>
          <p:nvPr/>
        </p:nvSpPr>
        <p:spPr>
          <a:xfrm>
            <a:off x="10373074" y="4935066"/>
            <a:ext cx="304081" cy="322857"/>
          </a:xfrm>
          <a:custGeom>
            <a:avLst/>
            <a:gdLst>
              <a:gd name="connsiteX0" fmla="*/ 166481 w 319407"/>
              <a:gd name="connsiteY0" fmla="*/ 270531 h 319270"/>
              <a:gd name="connsiteX1" fmla="*/ 151147 w 319407"/>
              <a:gd name="connsiteY1" fmla="*/ 255198 h 319270"/>
              <a:gd name="connsiteX2" fmla="*/ 255198 w 319407"/>
              <a:gd name="connsiteY2" fmla="*/ 151147 h 319270"/>
              <a:gd name="connsiteX3" fmla="*/ 270531 w 319407"/>
              <a:gd name="connsiteY3" fmla="*/ 166481 h 319270"/>
              <a:gd name="connsiteX4" fmla="*/ 166481 w 319407"/>
              <a:gd name="connsiteY4" fmla="*/ 270531 h 319270"/>
              <a:gd name="connsiteX5" fmla="*/ 112813 w 319407"/>
              <a:gd name="connsiteY5" fmla="*/ 216863 h 319270"/>
              <a:gd name="connsiteX6" fmla="*/ 216863 w 319407"/>
              <a:gd name="connsiteY6" fmla="*/ 112813 h 319270"/>
              <a:gd name="connsiteX7" fmla="*/ 232197 w 319407"/>
              <a:gd name="connsiteY7" fmla="*/ 128146 h 319270"/>
              <a:gd name="connsiteX8" fmla="*/ 128146 w 319407"/>
              <a:gd name="connsiteY8" fmla="*/ 232197 h 319270"/>
              <a:gd name="connsiteX9" fmla="*/ 112813 w 319407"/>
              <a:gd name="connsiteY9" fmla="*/ 216863 h 319270"/>
              <a:gd name="connsiteX10" fmla="*/ 74478 w 319407"/>
              <a:gd name="connsiteY10" fmla="*/ 178529 h 319270"/>
              <a:gd name="connsiteX11" fmla="*/ 178529 w 319407"/>
              <a:gd name="connsiteY11" fmla="*/ 74478 h 319270"/>
              <a:gd name="connsiteX12" fmla="*/ 193863 w 319407"/>
              <a:gd name="connsiteY12" fmla="*/ 89812 h 319270"/>
              <a:gd name="connsiteX13" fmla="*/ 89812 w 319407"/>
              <a:gd name="connsiteY13" fmla="*/ 193863 h 319270"/>
              <a:gd name="connsiteX14" fmla="*/ 74478 w 319407"/>
              <a:gd name="connsiteY14" fmla="*/ 178529 h 319270"/>
              <a:gd name="connsiteX15" fmla="*/ 43811 w 319407"/>
              <a:gd name="connsiteY15" fmla="*/ 65716 h 319270"/>
              <a:gd name="connsiteX16" fmla="*/ 21905 w 319407"/>
              <a:gd name="connsiteY16" fmla="*/ 43811 h 319270"/>
              <a:gd name="connsiteX17" fmla="*/ 43811 w 319407"/>
              <a:gd name="connsiteY17" fmla="*/ 21905 h 319270"/>
              <a:gd name="connsiteX18" fmla="*/ 65716 w 319407"/>
              <a:gd name="connsiteY18" fmla="*/ 43811 h 319270"/>
              <a:gd name="connsiteX19" fmla="*/ 43811 w 319407"/>
              <a:gd name="connsiteY19" fmla="*/ 65716 h 319270"/>
              <a:gd name="connsiteX20" fmla="*/ 313247 w 319407"/>
              <a:gd name="connsiteY20" fmla="*/ 159909 h 319270"/>
              <a:gd name="connsiteX21" fmla="*/ 159909 w 319407"/>
              <a:gd name="connsiteY21" fmla="*/ 6572 h 319270"/>
              <a:gd name="connsiteX22" fmla="*/ 144575 w 319407"/>
              <a:gd name="connsiteY22" fmla="*/ 0 h 319270"/>
              <a:gd name="connsiteX23" fmla="*/ 43811 w 319407"/>
              <a:gd name="connsiteY23" fmla="*/ 0 h 319270"/>
              <a:gd name="connsiteX24" fmla="*/ 0 w 319407"/>
              <a:gd name="connsiteY24" fmla="*/ 43811 h 319270"/>
              <a:gd name="connsiteX25" fmla="*/ 0 w 319407"/>
              <a:gd name="connsiteY25" fmla="*/ 144028 h 319270"/>
              <a:gd name="connsiteX26" fmla="*/ 6572 w 319407"/>
              <a:gd name="connsiteY26" fmla="*/ 159362 h 319270"/>
              <a:gd name="connsiteX27" fmla="*/ 159909 w 319407"/>
              <a:gd name="connsiteY27" fmla="*/ 312699 h 319270"/>
              <a:gd name="connsiteX28" fmla="*/ 191124 w 319407"/>
              <a:gd name="connsiteY28" fmla="*/ 312699 h 319270"/>
              <a:gd name="connsiteX29" fmla="*/ 313247 w 319407"/>
              <a:gd name="connsiteY29" fmla="*/ 190577 h 319270"/>
              <a:gd name="connsiteX30" fmla="*/ 313247 w 319407"/>
              <a:gd name="connsiteY30" fmla="*/ 159909 h 31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07" h="319270">
                <a:moveTo>
                  <a:pt x="166481" y="270531"/>
                </a:moveTo>
                <a:lnTo>
                  <a:pt x="151147" y="255198"/>
                </a:lnTo>
                <a:lnTo>
                  <a:pt x="255198" y="151147"/>
                </a:lnTo>
                <a:lnTo>
                  <a:pt x="270531" y="166481"/>
                </a:lnTo>
                <a:lnTo>
                  <a:pt x="166481" y="270531"/>
                </a:lnTo>
                <a:close/>
                <a:moveTo>
                  <a:pt x="112813" y="216863"/>
                </a:moveTo>
                <a:lnTo>
                  <a:pt x="216863" y="112813"/>
                </a:lnTo>
                <a:lnTo>
                  <a:pt x="232197" y="128146"/>
                </a:lnTo>
                <a:lnTo>
                  <a:pt x="128146" y="232197"/>
                </a:lnTo>
                <a:lnTo>
                  <a:pt x="112813" y="216863"/>
                </a:lnTo>
                <a:close/>
                <a:moveTo>
                  <a:pt x="74478" y="178529"/>
                </a:moveTo>
                <a:lnTo>
                  <a:pt x="178529" y="74478"/>
                </a:lnTo>
                <a:lnTo>
                  <a:pt x="193863" y="89812"/>
                </a:lnTo>
                <a:lnTo>
                  <a:pt x="89812" y="193863"/>
                </a:lnTo>
                <a:lnTo>
                  <a:pt x="74478" y="178529"/>
                </a:lnTo>
                <a:close/>
                <a:moveTo>
                  <a:pt x="43811" y="65716"/>
                </a:moveTo>
                <a:cubicBezTo>
                  <a:pt x="31763" y="65716"/>
                  <a:pt x="21905" y="55859"/>
                  <a:pt x="21905" y="43811"/>
                </a:cubicBezTo>
                <a:cubicBezTo>
                  <a:pt x="21905" y="31763"/>
                  <a:pt x="31763" y="21905"/>
                  <a:pt x="43811" y="21905"/>
                </a:cubicBezTo>
                <a:cubicBezTo>
                  <a:pt x="55859" y="21905"/>
                  <a:pt x="65716" y="31763"/>
                  <a:pt x="65716" y="43811"/>
                </a:cubicBezTo>
                <a:cubicBezTo>
                  <a:pt x="65716" y="55859"/>
                  <a:pt x="55859" y="65716"/>
                  <a:pt x="43811" y="65716"/>
                </a:cubicBezTo>
                <a:close/>
                <a:moveTo>
                  <a:pt x="313247" y="159909"/>
                </a:moveTo>
                <a:lnTo>
                  <a:pt x="159909" y="6572"/>
                </a:lnTo>
                <a:cubicBezTo>
                  <a:pt x="155528" y="2191"/>
                  <a:pt x="150052" y="0"/>
                  <a:pt x="144575" y="0"/>
                </a:cubicBezTo>
                <a:lnTo>
                  <a:pt x="43811" y="0"/>
                </a:lnTo>
                <a:cubicBezTo>
                  <a:pt x="19715" y="0"/>
                  <a:pt x="0" y="19715"/>
                  <a:pt x="0" y="43811"/>
                </a:cubicBezTo>
                <a:lnTo>
                  <a:pt x="0" y="144028"/>
                </a:lnTo>
                <a:cubicBezTo>
                  <a:pt x="0" y="150052"/>
                  <a:pt x="2191" y="155528"/>
                  <a:pt x="6572" y="159362"/>
                </a:cubicBezTo>
                <a:lnTo>
                  <a:pt x="159909" y="312699"/>
                </a:lnTo>
                <a:cubicBezTo>
                  <a:pt x="168671" y="321461"/>
                  <a:pt x="182362" y="321461"/>
                  <a:pt x="191124" y="312699"/>
                </a:cubicBezTo>
                <a:lnTo>
                  <a:pt x="313247" y="190577"/>
                </a:lnTo>
                <a:cubicBezTo>
                  <a:pt x="321461" y="182362"/>
                  <a:pt x="321461" y="168124"/>
                  <a:pt x="313247" y="159909"/>
                </a:cubicBezTo>
                <a:close/>
              </a:path>
            </a:pathLst>
          </a:custGeom>
          <a:solidFill>
            <a:srgbClr val="3CA600"/>
          </a:solidFill>
          <a:ln w="5457" cap="flat">
            <a:noFill/>
            <a:prstDash val="solid"/>
            <a:miter/>
          </a:ln>
        </p:spPr>
        <p:txBody>
          <a:bodyPr rtlCol="0" anchor="ctr"/>
          <a:lstStyle/>
          <a:p>
            <a:endParaRPr lang="zh-CN" altLang="en-US"/>
          </a:p>
        </p:txBody>
      </p:sp>
      <p:pic>
        <p:nvPicPr>
          <p:cNvPr id="87" name="Picture 4" descr="The 25 Cutest Dog Breeds - Most Adorable Dogs and Puppies">
            <a:extLst>
              <a:ext uri="{FF2B5EF4-FFF2-40B4-BE49-F238E27FC236}">
                <a16:creationId xmlns:a16="http://schemas.microsoft.com/office/drawing/2014/main" id="{9C449856-73DD-8544-BCB2-42E93C3D0956}"/>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7562" t="2033" r="25162" b="2008"/>
          <a:stretch/>
        </p:blipFill>
        <p:spPr bwMode="auto">
          <a:xfrm>
            <a:off x="993078" y="1985418"/>
            <a:ext cx="1038035" cy="833740"/>
          </a:xfrm>
          <a:prstGeom prst="rect">
            <a:avLst/>
          </a:prstGeom>
          <a:noFill/>
          <a:extLst>
            <a:ext uri="{909E8E84-426E-40DD-AFC4-6F175D3DCCD1}">
              <a14:hiddenFill xmlns:a14="http://schemas.microsoft.com/office/drawing/2010/main">
                <a:solidFill>
                  <a:srgbClr val="FFFFFF"/>
                </a:solidFill>
              </a14:hiddenFill>
            </a:ext>
          </a:extLst>
        </p:spPr>
      </p:pic>
      <p:pic>
        <p:nvPicPr>
          <p:cNvPr id="88" name="Google Shape;287;p36" descr="Google Shape;287;p36">
            <a:extLst>
              <a:ext uri="{FF2B5EF4-FFF2-40B4-BE49-F238E27FC236}">
                <a16:creationId xmlns:a16="http://schemas.microsoft.com/office/drawing/2014/main" id="{390CA5BC-3626-D647-A094-F4FB2A72F6D3}"/>
              </a:ext>
            </a:extLst>
          </p:cNvPr>
          <p:cNvPicPr>
            <a:picLocks noChangeAspect="1"/>
          </p:cNvPicPr>
          <p:nvPr/>
        </p:nvPicPr>
        <p:blipFill rotWithShape="1">
          <a:blip r:embed="rId16"/>
          <a:srcRect l="23916" t="690" r="16464" b="10147"/>
          <a:stretch/>
        </p:blipFill>
        <p:spPr>
          <a:xfrm>
            <a:off x="983379" y="5400514"/>
            <a:ext cx="1064428" cy="864762"/>
          </a:xfrm>
          <a:prstGeom prst="rect">
            <a:avLst/>
          </a:prstGeom>
          <a:ln w="12700" cap="flat">
            <a:noFill/>
            <a:miter lim="400000"/>
          </a:ln>
          <a:effectLst/>
        </p:spPr>
      </p:pic>
      <p:pic>
        <p:nvPicPr>
          <p:cNvPr id="115" name="Picture 10" descr="Guide and Service Dogs from Southeastern Guide Dogs">
            <a:extLst>
              <a:ext uri="{FF2B5EF4-FFF2-40B4-BE49-F238E27FC236}">
                <a16:creationId xmlns:a16="http://schemas.microsoft.com/office/drawing/2014/main" id="{29B6582E-0293-AE49-B17A-46271E2925D4}"/>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23618"/>
          <a:stretch/>
        </p:blipFill>
        <p:spPr bwMode="auto">
          <a:xfrm>
            <a:off x="1003493" y="3022731"/>
            <a:ext cx="991727" cy="89383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0" descr="EasyJet plans electric planes by 2030 | CNN Travel">
            <a:extLst>
              <a:ext uri="{FF2B5EF4-FFF2-40B4-BE49-F238E27FC236}">
                <a16:creationId xmlns:a16="http://schemas.microsoft.com/office/drawing/2014/main" id="{D398F096-BD0F-D940-AB4E-B4D9D4E58A9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1365" r="14183" b="-2446"/>
          <a:stretch/>
        </p:blipFill>
        <p:spPr bwMode="auto">
          <a:xfrm>
            <a:off x="975119" y="4126339"/>
            <a:ext cx="1028460" cy="101822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a:extLst>
              <a:ext uri="{FF2B5EF4-FFF2-40B4-BE49-F238E27FC236}">
                <a16:creationId xmlns:a16="http://schemas.microsoft.com/office/drawing/2014/main" id="{F8608923-0906-6F43-8010-D6E57DDDDD0E}"/>
              </a:ext>
            </a:extLst>
          </p:cNvPr>
          <p:cNvGrpSpPr/>
          <p:nvPr/>
        </p:nvGrpSpPr>
        <p:grpSpPr>
          <a:xfrm>
            <a:off x="1785726" y="2591927"/>
            <a:ext cx="589888" cy="1588867"/>
            <a:chOff x="1785726" y="2591927"/>
            <a:chExt cx="589888" cy="1588867"/>
          </a:xfrm>
        </p:grpSpPr>
        <p:pic>
          <p:nvPicPr>
            <p:cNvPr id="92" name="图形 91" descr="标签 纯色填充">
              <a:extLst>
                <a:ext uri="{FF2B5EF4-FFF2-40B4-BE49-F238E27FC236}">
                  <a16:creationId xmlns:a16="http://schemas.microsoft.com/office/drawing/2014/main" id="{E4C1BB90-A0FB-9143-A65D-69654F17E7EB}"/>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785726" y="2591927"/>
              <a:ext cx="558230" cy="484330"/>
            </a:xfrm>
            <a:prstGeom prst="rect">
              <a:avLst/>
            </a:prstGeom>
          </p:spPr>
        </p:pic>
        <p:pic>
          <p:nvPicPr>
            <p:cNvPr id="117" name="图形 116" descr="标签 纯色填充">
              <a:extLst>
                <a:ext uri="{FF2B5EF4-FFF2-40B4-BE49-F238E27FC236}">
                  <a16:creationId xmlns:a16="http://schemas.microsoft.com/office/drawing/2014/main" id="{F7B0D655-19F9-8140-9ED0-FB8D702DD10C}"/>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817384" y="3696463"/>
              <a:ext cx="558230" cy="484331"/>
            </a:xfrm>
            <a:prstGeom prst="rect">
              <a:avLst/>
            </a:prstGeom>
          </p:spPr>
        </p:pic>
      </p:grpSp>
      <p:sp>
        <p:nvSpPr>
          <p:cNvPr id="121" name="TextBox 14">
            <a:extLst>
              <a:ext uri="{FF2B5EF4-FFF2-40B4-BE49-F238E27FC236}">
                <a16:creationId xmlns:a16="http://schemas.microsoft.com/office/drawing/2014/main" id="{DF8F87EF-97EC-A241-9C67-C1E793B7F225}"/>
              </a:ext>
            </a:extLst>
          </p:cNvPr>
          <p:cNvSpPr txBox="1"/>
          <p:nvPr/>
        </p:nvSpPr>
        <p:spPr>
          <a:xfrm>
            <a:off x="2694388" y="3607776"/>
            <a:ext cx="946148" cy="401654"/>
          </a:xfrm>
          <a:prstGeom prst="rect">
            <a:avLst/>
          </a:prstGeom>
          <a:noFill/>
        </p:spPr>
        <p:txBody>
          <a:bodyPr wrap="square" rtlCol="0">
            <a:noAutofit/>
          </a:bodyPr>
          <a:lstStyle/>
          <a:p>
            <a:r>
              <a:rPr lang="en-US" altLang="zh-CN" sz="2400" dirty="0">
                <a:latin typeface="Calibri" panose="020F0502020204030204" pitchFamily="34" charset="0"/>
              </a:rPr>
              <a:t>Input</a:t>
            </a:r>
            <a:endParaRPr lang="en-US" sz="2400" dirty="0">
              <a:latin typeface="Calibri" panose="020F0502020204030204" pitchFamily="34" charset="0"/>
            </a:endParaRPr>
          </a:p>
        </p:txBody>
      </p:sp>
      <p:sp>
        <p:nvSpPr>
          <p:cNvPr id="122" name="Up Arrow 34">
            <a:extLst>
              <a:ext uri="{FF2B5EF4-FFF2-40B4-BE49-F238E27FC236}">
                <a16:creationId xmlns:a16="http://schemas.microsoft.com/office/drawing/2014/main" id="{3C7DDFE3-8158-9B4D-BCF2-F1404454C2F1}"/>
              </a:ext>
            </a:extLst>
          </p:cNvPr>
          <p:cNvSpPr/>
          <p:nvPr/>
        </p:nvSpPr>
        <p:spPr bwMode="auto">
          <a:xfrm rot="5400000">
            <a:off x="2912026" y="3619480"/>
            <a:ext cx="484632" cy="1177435"/>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51" name="Up Arrow 34">
            <a:extLst>
              <a:ext uri="{FF2B5EF4-FFF2-40B4-BE49-F238E27FC236}">
                <a16:creationId xmlns:a16="http://schemas.microsoft.com/office/drawing/2014/main" id="{99E116DC-8A6B-404F-9790-F1DB3D7D7E40}"/>
              </a:ext>
            </a:extLst>
          </p:cNvPr>
          <p:cNvSpPr/>
          <p:nvPr/>
        </p:nvSpPr>
        <p:spPr bwMode="auto">
          <a:xfrm rot="5400000">
            <a:off x="7741013" y="3577366"/>
            <a:ext cx="484632" cy="1177435"/>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53" name="TextBox 14">
            <a:extLst>
              <a:ext uri="{FF2B5EF4-FFF2-40B4-BE49-F238E27FC236}">
                <a16:creationId xmlns:a16="http://schemas.microsoft.com/office/drawing/2014/main" id="{2DD0143C-8EC8-574F-A2BE-0FCD55BB22E3}"/>
              </a:ext>
            </a:extLst>
          </p:cNvPr>
          <p:cNvSpPr txBox="1"/>
          <p:nvPr/>
        </p:nvSpPr>
        <p:spPr>
          <a:xfrm>
            <a:off x="7311918" y="3545645"/>
            <a:ext cx="1280767" cy="401654"/>
          </a:xfrm>
          <a:prstGeom prst="rect">
            <a:avLst/>
          </a:prstGeom>
          <a:noFill/>
        </p:spPr>
        <p:txBody>
          <a:bodyPr wrap="square" rtlCol="0">
            <a:noAutofit/>
          </a:bodyPr>
          <a:lstStyle/>
          <a:p>
            <a:r>
              <a:rPr lang="en-US" altLang="zh-CN" sz="2400" b="1" dirty="0">
                <a:latin typeface="Calibri" panose="020F0502020204030204" pitchFamily="34" charset="0"/>
              </a:rPr>
              <a:t>Validate</a:t>
            </a:r>
            <a:endParaRPr lang="en-US" sz="2400" b="1" dirty="0">
              <a:latin typeface="Calibri" panose="020F0502020204030204" pitchFamily="34" charset="0"/>
            </a:endParaRPr>
          </a:p>
        </p:txBody>
      </p:sp>
      <p:sp>
        <p:nvSpPr>
          <p:cNvPr id="61" name="TextBox 161">
            <a:extLst>
              <a:ext uri="{FF2B5EF4-FFF2-40B4-BE49-F238E27FC236}">
                <a16:creationId xmlns:a16="http://schemas.microsoft.com/office/drawing/2014/main" id="{17D8EC6E-B076-4047-9E5C-E6FEDD9A1B4B}"/>
              </a:ext>
            </a:extLst>
          </p:cNvPr>
          <p:cNvSpPr txBox="1"/>
          <p:nvPr/>
        </p:nvSpPr>
        <p:spPr>
          <a:xfrm>
            <a:off x="129508" y="1365212"/>
            <a:ext cx="2902998" cy="460047"/>
          </a:xfrm>
          <a:prstGeom prst="roundRect">
            <a:avLst/>
          </a:prstGeom>
          <a:noFill/>
          <a:ln>
            <a:noFill/>
          </a:ln>
        </p:spPr>
        <p:txBody>
          <a:bodyPr wrap="square" rtlCol="0">
            <a:noAutofit/>
          </a:bodyPr>
          <a:lstStyle/>
          <a:p>
            <a:pPr algn="ctr"/>
            <a:r>
              <a:rPr lang="en-US" sz="2800" dirty="0">
                <a:latin typeface="Calibri" panose="020F0502020204030204" pitchFamily="34" charset="0"/>
              </a:rPr>
              <a:t>Training Samples</a:t>
            </a:r>
          </a:p>
        </p:txBody>
      </p:sp>
      <p:grpSp>
        <p:nvGrpSpPr>
          <p:cNvPr id="59" name="组合 58">
            <a:extLst>
              <a:ext uri="{FF2B5EF4-FFF2-40B4-BE49-F238E27FC236}">
                <a16:creationId xmlns:a16="http://schemas.microsoft.com/office/drawing/2014/main" id="{BD5A2A82-0919-824B-9107-070058EF6E77}"/>
              </a:ext>
            </a:extLst>
          </p:cNvPr>
          <p:cNvGrpSpPr/>
          <p:nvPr/>
        </p:nvGrpSpPr>
        <p:grpSpPr>
          <a:xfrm>
            <a:off x="1811405" y="4935066"/>
            <a:ext cx="589888" cy="1588867"/>
            <a:chOff x="1785726" y="2591927"/>
            <a:chExt cx="589888" cy="1588867"/>
          </a:xfrm>
        </p:grpSpPr>
        <p:pic>
          <p:nvPicPr>
            <p:cNvPr id="60" name="图形 59" descr="标签 纯色填充">
              <a:extLst>
                <a:ext uri="{FF2B5EF4-FFF2-40B4-BE49-F238E27FC236}">
                  <a16:creationId xmlns:a16="http://schemas.microsoft.com/office/drawing/2014/main" id="{B444045F-4C6A-B44A-A906-D477E5C28821}"/>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785726" y="2591927"/>
              <a:ext cx="558230" cy="484330"/>
            </a:xfrm>
            <a:prstGeom prst="rect">
              <a:avLst/>
            </a:prstGeom>
          </p:spPr>
        </p:pic>
        <p:pic>
          <p:nvPicPr>
            <p:cNvPr id="63" name="图形 62" descr="标签 纯色填充">
              <a:extLst>
                <a:ext uri="{FF2B5EF4-FFF2-40B4-BE49-F238E27FC236}">
                  <a16:creationId xmlns:a16="http://schemas.microsoft.com/office/drawing/2014/main" id="{EFFF13C4-1430-7740-BFAC-0C1CDB211D1E}"/>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817384" y="3696463"/>
              <a:ext cx="558230" cy="484331"/>
            </a:xfrm>
            <a:prstGeom prst="rect">
              <a:avLst/>
            </a:prstGeom>
          </p:spPr>
        </p:pic>
      </p:grpSp>
      <p:grpSp>
        <p:nvGrpSpPr>
          <p:cNvPr id="54" name="组合 53">
            <a:extLst>
              <a:ext uri="{FF2B5EF4-FFF2-40B4-BE49-F238E27FC236}">
                <a16:creationId xmlns:a16="http://schemas.microsoft.com/office/drawing/2014/main" id="{BF17C9A0-1F89-7B4A-B054-100603058839}"/>
              </a:ext>
            </a:extLst>
          </p:cNvPr>
          <p:cNvGrpSpPr/>
          <p:nvPr/>
        </p:nvGrpSpPr>
        <p:grpSpPr>
          <a:xfrm>
            <a:off x="9473525" y="4168014"/>
            <a:ext cx="2082240" cy="586144"/>
            <a:chOff x="9466067" y="4173005"/>
            <a:chExt cx="2082240" cy="586144"/>
          </a:xfrm>
        </p:grpSpPr>
        <p:pic>
          <p:nvPicPr>
            <p:cNvPr id="55" name="图形 54" descr="标签 纯色填充">
              <a:extLst>
                <a:ext uri="{FF2B5EF4-FFF2-40B4-BE49-F238E27FC236}">
                  <a16:creationId xmlns:a16="http://schemas.microsoft.com/office/drawing/2014/main" id="{40558CCF-9A74-9948-9EF3-14FF8DE207B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66067" y="4173005"/>
              <a:ext cx="500503" cy="531636"/>
            </a:xfrm>
            <a:prstGeom prst="rect">
              <a:avLst/>
            </a:prstGeom>
          </p:spPr>
        </p:pic>
        <p:pic>
          <p:nvPicPr>
            <p:cNvPr id="56" name="图形 55" descr="标签 纯色填充">
              <a:extLst>
                <a:ext uri="{FF2B5EF4-FFF2-40B4-BE49-F238E27FC236}">
                  <a16:creationId xmlns:a16="http://schemas.microsoft.com/office/drawing/2014/main" id="{283288B6-D3A9-E848-A41A-066CE5F0F0B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047804" y="4227513"/>
              <a:ext cx="500503" cy="531636"/>
            </a:xfrm>
            <a:prstGeom prst="rect">
              <a:avLst/>
            </a:prstGeom>
          </p:spPr>
        </p:pic>
      </p:grpSp>
      <p:grpSp>
        <p:nvGrpSpPr>
          <p:cNvPr id="6" name="组合 5">
            <a:extLst>
              <a:ext uri="{FF2B5EF4-FFF2-40B4-BE49-F238E27FC236}">
                <a16:creationId xmlns:a16="http://schemas.microsoft.com/office/drawing/2014/main" id="{5749157C-C7DA-2449-95F1-48458882AF76}"/>
              </a:ext>
            </a:extLst>
          </p:cNvPr>
          <p:cNvGrpSpPr/>
          <p:nvPr/>
        </p:nvGrpSpPr>
        <p:grpSpPr>
          <a:xfrm>
            <a:off x="9473525" y="4168014"/>
            <a:ext cx="2082240" cy="586144"/>
            <a:chOff x="9466067" y="4173005"/>
            <a:chExt cx="2082240" cy="586144"/>
          </a:xfrm>
        </p:grpSpPr>
        <p:pic>
          <p:nvPicPr>
            <p:cNvPr id="112" name="图形 111" descr="标签 纯色填充">
              <a:extLst>
                <a:ext uri="{FF2B5EF4-FFF2-40B4-BE49-F238E27FC236}">
                  <a16:creationId xmlns:a16="http://schemas.microsoft.com/office/drawing/2014/main" id="{C7BEBED5-299E-6A43-B29B-F14AE1C4E0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66067" y="4173005"/>
              <a:ext cx="500503" cy="531636"/>
            </a:xfrm>
            <a:prstGeom prst="rect">
              <a:avLst/>
            </a:prstGeom>
          </p:spPr>
        </p:pic>
        <p:pic>
          <p:nvPicPr>
            <p:cNvPr id="113" name="图形 112" descr="标签 纯色填充">
              <a:extLst>
                <a:ext uri="{FF2B5EF4-FFF2-40B4-BE49-F238E27FC236}">
                  <a16:creationId xmlns:a16="http://schemas.microsoft.com/office/drawing/2014/main" id="{7E52F83F-2053-9B4E-B518-75E1FA0FAE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47804" y="4227513"/>
              <a:ext cx="500503" cy="531636"/>
            </a:xfrm>
            <a:prstGeom prst="rect">
              <a:avLst/>
            </a:prstGeom>
          </p:spPr>
        </p:pic>
      </p:grpSp>
    </p:spTree>
    <p:extLst>
      <p:ext uri="{BB962C8B-B14F-4D97-AF65-F5344CB8AC3E}">
        <p14:creationId xmlns:p14="http://schemas.microsoft.com/office/powerpoint/2010/main" val="46773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ssolv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文本框 145">
            <a:extLst>
              <a:ext uri="{FF2B5EF4-FFF2-40B4-BE49-F238E27FC236}">
                <a16:creationId xmlns:a16="http://schemas.microsoft.com/office/drawing/2014/main" id="{7A042627-B583-3744-8CDF-1D7C9CC14D74}"/>
              </a:ext>
            </a:extLst>
          </p:cNvPr>
          <p:cNvSpPr txBox="1"/>
          <p:nvPr/>
        </p:nvSpPr>
        <p:spPr>
          <a:xfrm>
            <a:off x="2535936" y="890016"/>
            <a:ext cx="0" cy="0"/>
          </a:xfrm>
          <a:prstGeom prst="rect">
            <a:avLst/>
          </a:prstGeom>
          <a:noFill/>
        </p:spPr>
        <p:txBody>
          <a:bodyPr wrap="none" rtlCol="0">
            <a:noAutofit/>
          </a:bodyPr>
          <a:lstStyle/>
          <a:p>
            <a:pPr algn="ctr"/>
            <a:endParaRPr kumimoji="1" lang="zh-CN" altLang="en-US" sz="1600" dirty="0" err="1"/>
          </a:p>
        </p:txBody>
      </p:sp>
      <p:sp>
        <p:nvSpPr>
          <p:cNvPr id="153" name="标题 1">
            <a:extLst>
              <a:ext uri="{FF2B5EF4-FFF2-40B4-BE49-F238E27FC236}">
                <a16:creationId xmlns:a16="http://schemas.microsoft.com/office/drawing/2014/main" id="{64913ADF-B242-D748-A58A-0C132CBE9DFB}"/>
              </a:ext>
            </a:extLst>
          </p:cNvPr>
          <p:cNvSpPr txBox="1">
            <a:spLocks/>
          </p:cNvSpPr>
          <p:nvPr/>
        </p:nvSpPr>
        <p:spPr>
          <a:xfrm>
            <a:off x="566429" y="555660"/>
            <a:ext cx="11360800" cy="763600"/>
          </a:xfrm>
          <a:prstGeom prst="rect">
            <a:avLst/>
          </a:prstGeom>
        </p:spPr>
        <p:txBody>
          <a:bodyPr spcFirstLastPara="1" vert="horz" wrap="square" lIns="91425" tIns="45700" rIns="91425" bIns="45700" rtlCol="0" anchor="b" anchorCtr="0">
            <a:noAutofit/>
          </a:bodyPr>
          <a:lstStyle>
            <a:lvl1pPr lvl="0" algn="l" defTabSz="914400" rtl="0" eaLnBrk="1" latinLnBrk="0" hangingPunct="1">
              <a:spcBef>
                <a:spcPts val="0"/>
              </a:spcBef>
              <a:spcAft>
                <a:spcPts val="0"/>
              </a:spcAft>
              <a:buSzPts val="3200"/>
              <a:buNone/>
              <a:defRPr sz="3600" b="0" i="0" kern="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vl2pPr lvl="1" rtl="0" eaLnBrk="1" hangingPunct="1">
              <a:spcBef>
                <a:spcPts val="0"/>
              </a:spcBef>
              <a:spcAft>
                <a:spcPts val="0"/>
              </a:spcAft>
              <a:buSzPts val="1400"/>
              <a:buNone/>
              <a:defRPr>
                <a:solidFill>
                  <a:schemeClr val="tx2"/>
                </a:solidFill>
              </a:defRPr>
            </a:lvl2pPr>
            <a:lvl3pPr lvl="2" rtl="0" eaLnBrk="1" hangingPunct="1">
              <a:spcBef>
                <a:spcPts val="0"/>
              </a:spcBef>
              <a:spcAft>
                <a:spcPts val="0"/>
              </a:spcAft>
              <a:buSzPts val="1400"/>
              <a:buNone/>
              <a:defRPr>
                <a:solidFill>
                  <a:schemeClr val="tx2"/>
                </a:solidFill>
              </a:defRPr>
            </a:lvl3pPr>
            <a:lvl4pPr lvl="3" rtl="0" eaLnBrk="1" hangingPunct="1">
              <a:spcBef>
                <a:spcPts val="0"/>
              </a:spcBef>
              <a:spcAft>
                <a:spcPts val="0"/>
              </a:spcAft>
              <a:buSzPts val="1400"/>
              <a:buNone/>
              <a:defRPr>
                <a:solidFill>
                  <a:schemeClr val="tx2"/>
                </a:solidFill>
              </a:defRPr>
            </a:lvl4pPr>
            <a:lvl5pPr lvl="4" rtl="0" eaLnBrk="1" hangingPunct="1">
              <a:spcBef>
                <a:spcPts val="0"/>
              </a:spcBef>
              <a:spcAft>
                <a:spcPts val="0"/>
              </a:spcAft>
              <a:buSzPts val="1400"/>
              <a:buNone/>
              <a:defRPr>
                <a:solidFill>
                  <a:schemeClr val="tx2"/>
                </a:solidFill>
              </a:defRPr>
            </a:lvl5pPr>
            <a:lvl6pPr lvl="5" rtl="0" eaLnBrk="1" hangingPunct="1">
              <a:spcBef>
                <a:spcPts val="0"/>
              </a:spcBef>
              <a:spcAft>
                <a:spcPts val="0"/>
              </a:spcAft>
              <a:buSzPts val="1400"/>
              <a:buNone/>
              <a:defRPr>
                <a:solidFill>
                  <a:schemeClr val="tx2"/>
                </a:solidFill>
              </a:defRPr>
            </a:lvl6pPr>
            <a:lvl7pPr lvl="6" rtl="0" eaLnBrk="1" hangingPunct="1">
              <a:spcBef>
                <a:spcPts val="0"/>
              </a:spcBef>
              <a:spcAft>
                <a:spcPts val="0"/>
              </a:spcAft>
              <a:buSzPts val="1400"/>
              <a:buNone/>
              <a:defRPr>
                <a:solidFill>
                  <a:schemeClr val="tx2"/>
                </a:solidFill>
              </a:defRPr>
            </a:lvl7pPr>
            <a:lvl8pPr lvl="7" rtl="0" eaLnBrk="1" hangingPunct="1">
              <a:spcBef>
                <a:spcPts val="0"/>
              </a:spcBef>
              <a:spcAft>
                <a:spcPts val="0"/>
              </a:spcAft>
              <a:buSzPts val="1400"/>
              <a:buNone/>
              <a:defRPr>
                <a:solidFill>
                  <a:schemeClr val="tx2"/>
                </a:solidFill>
              </a:defRPr>
            </a:lvl8pPr>
            <a:lvl9pPr lvl="8" rtl="0" eaLnBrk="1" hangingPunct="1">
              <a:spcBef>
                <a:spcPts val="0"/>
              </a:spcBef>
              <a:spcAft>
                <a:spcPts val="0"/>
              </a:spcAft>
              <a:buSzPts val="1400"/>
              <a:buNone/>
              <a:defRPr>
                <a:solidFill>
                  <a:schemeClr val="tx2"/>
                </a:solidFill>
              </a:defRPr>
            </a:lvl9pPr>
          </a:lstStyle>
          <a:p>
            <a:r>
              <a:rPr lang="en-US" altLang="zh-CN" dirty="0"/>
              <a:t>Estimate Validation Loss Difference with Meta-Gradient</a:t>
            </a:r>
            <a:endParaRPr kumimoji="1" lang="zh-CN" altLang="en-US" dirty="0"/>
          </a:p>
        </p:txBody>
      </p:sp>
      <p:sp>
        <p:nvSpPr>
          <p:cNvPr id="92" name="文本框 91">
            <a:extLst>
              <a:ext uri="{FF2B5EF4-FFF2-40B4-BE49-F238E27FC236}">
                <a16:creationId xmlns:a16="http://schemas.microsoft.com/office/drawing/2014/main" id="{F920A463-FEED-D04A-ADBF-782346967022}"/>
              </a:ext>
            </a:extLst>
          </p:cNvPr>
          <p:cNvSpPr txBox="1"/>
          <p:nvPr/>
        </p:nvSpPr>
        <p:spPr>
          <a:xfrm>
            <a:off x="563775" y="1387071"/>
            <a:ext cx="11461782" cy="1040411"/>
          </a:xfrm>
          <a:prstGeom prst="rect">
            <a:avLst/>
          </a:prstGeom>
          <a:noFill/>
        </p:spPr>
        <p:txBody>
          <a:bodyPr wrap="square" rtlCol="0">
            <a:noAutofit/>
          </a:bodyPr>
          <a:lstStyle/>
          <a:p>
            <a:r>
              <a:rPr kumimoji="1" lang="en-US" altLang="zh-CN" sz="2800" b="1" dirty="0">
                <a:latin typeface="Calibri" panose="020F0502020204030204" pitchFamily="34" charset="0"/>
                <a:cs typeface="Calibri" panose="020F0502020204030204" pitchFamily="34" charset="0"/>
              </a:rPr>
              <a:t>Meta-Gradient</a:t>
            </a:r>
            <a:r>
              <a:rPr kumimoji="1" lang="en-US" altLang="zh-CN" sz="2800" dirty="0">
                <a:latin typeface="Calibri" panose="020F0502020204030204" pitchFamily="34" charset="0"/>
                <a:cs typeface="Calibri" panose="020F0502020204030204" pitchFamily="34" charset="0"/>
              </a:rPr>
              <a:t>: </a:t>
            </a:r>
          </a:p>
          <a:p>
            <a:pPr marL="731520" lvl="1" indent="-274320">
              <a:lnSpc>
                <a:spcPct val="120000"/>
              </a:lnSpc>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Widely used in optimization based meta-learning and other tasks.</a:t>
            </a:r>
          </a:p>
        </p:txBody>
      </p:sp>
      <mc:AlternateContent xmlns:mc="http://schemas.openxmlformats.org/markup-compatibility/2006">
        <mc:Choice xmlns:a14="http://schemas.microsoft.com/office/drawing/2010/main" Requires="a14">
          <p:sp>
            <p:nvSpPr>
              <p:cNvPr id="151" name="矩形 150">
                <a:extLst>
                  <a:ext uri="{FF2B5EF4-FFF2-40B4-BE49-F238E27FC236}">
                    <a16:creationId xmlns:a16="http://schemas.microsoft.com/office/drawing/2014/main" id="{6C64EA12-DA9E-B04C-8E73-B916AC8812A1}"/>
                  </a:ext>
                </a:extLst>
              </p:cNvPr>
              <p:cNvSpPr/>
              <p:nvPr/>
            </p:nvSpPr>
            <p:spPr>
              <a:xfrm>
                <a:off x="770488" y="2832517"/>
                <a:ext cx="4222039"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800" b="1" i="0" smtClean="0">
                          <a:solidFill>
                            <a:schemeClr val="tx1"/>
                          </a:solidFill>
                          <a:latin typeface="Cambria Math" panose="02040503050406030204" pitchFamily="18" charset="0"/>
                          <a:cs typeface="Calibri" panose="020F0502020204030204" pitchFamily="34" charset="0"/>
                        </a:rPr>
                        <m:t>𝐌</m:t>
                      </m:r>
                      <m:r>
                        <a:rPr kumimoji="1" lang="en-US" altLang="zh-CN" sz="2800" b="1" i="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b>
                        <m:sSubPr>
                          <m:ctrlPr>
                            <a:rPr kumimoji="1" lang="en-US" altLang="zh-CN" sz="2800" i="1">
                              <a:latin typeface="Cambria Math" panose="02040503050406030204" pitchFamily="18" charset="0"/>
                              <a:cs typeface="Calibri" panose="020F0502020204030204" pitchFamily="34" charset="0"/>
                            </a:rPr>
                          </m:ctrlPr>
                        </m:sSubPr>
                        <m:e>
                          <m:r>
                            <m:rPr>
                              <m:sty m:val="p"/>
                            </m:rPr>
                            <a:rPr kumimoji="1" lang="en-US" altLang="zh-CN" sz="2800" i="1">
                              <a:latin typeface="Cambria Math" panose="02040503050406030204" pitchFamily="18" charset="0"/>
                              <a:ea typeface="Cambria Math" panose="02040503050406030204" pitchFamily="18" charset="0"/>
                              <a:cs typeface="Calibri" panose="020F0502020204030204" pitchFamily="34" charset="0"/>
                            </a:rPr>
                            <m:t>∇</m:t>
                          </m:r>
                        </m:e>
                        <m:sub>
                          <m:r>
                            <a:rPr kumimoji="1" lang="en-US" altLang="zh-CN" sz="2800" i="1">
                              <a:latin typeface="Cambria Math" panose="02040503050406030204" pitchFamily="18" charset="0"/>
                              <a:ea typeface="Cambria Math" panose="02040503050406030204" pitchFamily="18" charset="0"/>
                            </a:rPr>
                            <m:t>𝜃</m:t>
                          </m:r>
                          <m:r>
                            <m:rPr>
                              <m:nor/>
                            </m:rPr>
                            <a:rPr lang="zh-CN" altLang="en-US" sz="2800" dirty="0"/>
                            <m:t> </m:t>
                          </m:r>
                        </m:sub>
                      </m:sSub>
                      <m:r>
                        <a:rPr kumimoji="1" lang="en-US" altLang="zh-CN" sz="2800" i="1">
                          <a:latin typeface="Cambria Math" panose="02040503050406030204" pitchFamily="18" charset="0"/>
                          <a:cs typeface="Calibri" panose="020F0502020204030204" pitchFamily="34" charset="0"/>
                        </a:rPr>
                        <m:t>𝐿</m:t>
                      </m:r>
                      <m:d>
                        <m:dPr>
                          <m:ctrlPr>
                            <a:rPr kumimoji="1" lang="en-US" altLang="zh-CN" sz="2800" i="1">
                              <a:latin typeface="Cambria Math" panose="02040503050406030204" pitchFamily="18" charset="0"/>
                              <a:cs typeface="Calibri" panose="020F0502020204030204" pitchFamily="34" charset="0"/>
                            </a:rPr>
                          </m:ctrlPr>
                        </m:dPr>
                        <m:e>
                          <m:sSub>
                            <m:sSubPr>
                              <m:ctrlPr>
                                <a:rPr kumimoji="1" lang="en-US" altLang="zh-CN" sz="2800" i="1">
                                  <a:latin typeface="Cambria Math" panose="02040503050406030204" pitchFamily="18" charset="0"/>
                                  <a:ea typeface="Cambria Math" panose="02040503050406030204" pitchFamily="18" charset="0"/>
                                </a:rPr>
                              </m:ctrlPr>
                            </m:sSubPr>
                            <m:e>
                              <m:r>
                                <a:rPr kumimoji="1" lang="en-US" altLang="zh-CN" sz="2800" i="1">
                                  <a:latin typeface="Cambria Math" panose="02040503050406030204" pitchFamily="18" charset="0"/>
                                  <a:ea typeface="Cambria Math" panose="02040503050406030204" pitchFamily="18" charset="0"/>
                                </a:rPr>
                                <m:t>𝜃</m:t>
                              </m:r>
                            </m:e>
                            <m:sub>
                              <m:r>
                                <a:rPr kumimoji="1" lang="en-US" altLang="zh-CN" sz="2800" i="1">
                                  <a:latin typeface="Cambria Math" panose="02040503050406030204" pitchFamily="18" charset="0"/>
                                  <a:ea typeface="Cambria Math" panose="02040503050406030204" pitchFamily="18" charset="0"/>
                                </a:rPr>
                                <m:t>𝑡</m:t>
                              </m:r>
                            </m:sub>
                          </m:sSub>
                        </m:e>
                      </m:d>
                      <m:r>
                        <a:rPr kumimoji="1" lang="en-US" altLang="zh-CN" sz="2800" i="1">
                          <a:latin typeface="Cambria Math" panose="02040503050406030204" pitchFamily="18" charset="0"/>
                          <a:ea typeface="Cambria Math" panose="02040503050406030204" pitchFamily="18" charset="0"/>
                        </a:rPr>
                        <m:t>∙</m:t>
                      </m:r>
                      <m:sSub>
                        <m:sSubPr>
                          <m:ctrlPr>
                            <a:rPr kumimoji="1" lang="en-US" altLang="zh-CN" sz="2800" i="1">
                              <a:latin typeface="Cambria Math" panose="02040503050406030204" pitchFamily="18" charset="0"/>
                              <a:cs typeface="Calibri" panose="020F0502020204030204" pitchFamily="34" charset="0"/>
                            </a:rPr>
                          </m:ctrlPr>
                        </m:sSubPr>
                        <m:e>
                          <m:r>
                            <m:rPr>
                              <m:sty m:val="p"/>
                            </m:rPr>
                            <a:rPr kumimoji="1" lang="en-US" altLang="zh-CN" sz="2800" i="1">
                              <a:latin typeface="Cambria Math" panose="02040503050406030204" pitchFamily="18" charset="0"/>
                              <a:ea typeface="Cambria Math" panose="02040503050406030204" pitchFamily="18" charset="0"/>
                              <a:cs typeface="Calibri" panose="020F0502020204030204" pitchFamily="34" charset="0"/>
                            </a:rPr>
                            <m:t>∇</m:t>
                          </m:r>
                        </m:e>
                        <m:sub>
                          <m:r>
                            <a:rPr kumimoji="1" lang="en-US" altLang="zh-CN" sz="2800" i="1">
                              <a:latin typeface="Cambria Math" panose="02040503050406030204" pitchFamily="18" charset="0"/>
                              <a:ea typeface="Cambria Math" panose="02040503050406030204" pitchFamily="18" charset="0"/>
                            </a:rPr>
                            <m:t>𝜃</m:t>
                          </m:r>
                          <m:r>
                            <m:rPr>
                              <m:nor/>
                            </m:rPr>
                            <a:rPr lang="zh-CN" altLang="en-US" sz="2800" dirty="0"/>
                            <m:t> </m:t>
                          </m:r>
                        </m:sub>
                      </m:sSub>
                      <m:sSup>
                        <m:sSupPr>
                          <m:ctrlPr>
                            <a:rPr kumimoji="1" lang="en-US" altLang="zh-CN" sz="2800" i="1">
                              <a:latin typeface="Cambria Math" panose="02040503050406030204" pitchFamily="18" charset="0"/>
                              <a:cs typeface="Calibri" panose="020F0502020204030204" pitchFamily="34" charset="0"/>
                            </a:rPr>
                          </m:ctrlPr>
                        </m:sSupPr>
                        <m:e>
                          <m:r>
                            <a:rPr kumimoji="1" lang="en-US" altLang="zh-CN" sz="2800" i="1">
                              <a:latin typeface="Cambria Math" panose="02040503050406030204" pitchFamily="18" charset="0"/>
                              <a:cs typeface="Calibri" panose="020F0502020204030204" pitchFamily="34" charset="0"/>
                            </a:rPr>
                            <m:t>𝐿</m:t>
                          </m:r>
                        </m:e>
                        <m:sup>
                          <m:r>
                            <a:rPr kumimoji="1" lang="en-US" altLang="zh-CN" sz="2800" i="1">
                              <a:latin typeface="Cambria Math" panose="02040503050406030204" pitchFamily="18" charset="0"/>
                              <a:cs typeface="Calibri" panose="020F0502020204030204" pitchFamily="34" charset="0"/>
                            </a:rPr>
                            <m:t>𝑣</m:t>
                          </m:r>
                        </m:sup>
                      </m:sSup>
                      <m:d>
                        <m:dPr>
                          <m:ctrlPr>
                            <a:rPr kumimoji="1" lang="en-US" altLang="zh-CN" sz="2800" i="1">
                              <a:latin typeface="Cambria Math" panose="02040503050406030204" pitchFamily="18" charset="0"/>
                              <a:cs typeface="Calibri" panose="020F0502020204030204" pitchFamily="34" charset="0"/>
                            </a:rPr>
                          </m:ctrlPr>
                        </m:dPr>
                        <m:e>
                          <m:sSub>
                            <m:sSubPr>
                              <m:ctrlPr>
                                <a:rPr kumimoji="1" lang="en-US" altLang="zh-CN" sz="2800" i="1">
                                  <a:latin typeface="Cambria Math" panose="02040503050406030204" pitchFamily="18" charset="0"/>
                                  <a:ea typeface="Cambria Math" panose="02040503050406030204" pitchFamily="18" charset="0"/>
                                </a:rPr>
                              </m:ctrlPr>
                            </m:sSubPr>
                            <m:e>
                              <m:r>
                                <a:rPr kumimoji="1" lang="en-US" altLang="zh-CN" sz="2800" i="1">
                                  <a:latin typeface="Cambria Math" panose="02040503050406030204" pitchFamily="18" charset="0"/>
                                  <a:ea typeface="Cambria Math" panose="02040503050406030204" pitchFamily="18" charset="0"/>
                                </a:rPr>
                                <m:t>𝜃</m:t>
                              </m:r>
                            </m:e>
                            <m:sub>
                              <m:r>
                                <a:rPr kumimoji="1" lang="en-US" altLang="zh-CN" sz="2800" i="1">
                                  <a:latin typeface="Cambria Math" panose="02040503050406030204" pitchFamily="18" charset="0"/>
                                  <a:ea typeface="Cambria Math" panose="02040503050406030204" pitchFamily="18" charset="0"/>
                                </a:rPr>
                                <m:t>𝑡</m:t>
                              </m:r>
                            </m:sub>
                          </m:sSub>
                        </m:e>
                      </m:d>
                    </m:oMath>
                  </m:oMathPara>
                </a14:m>
                <a:endParaRPr lang="zh-CN" altLang="en-US" sz="2800" dirty="0">
                  <a:latin typeface="Calibri" panose="020F0502020204030204" pitchFamily="34" charset="0"/>
                  <a:cs typeface="Calibri" panose="020F0502020204030204" pitchFamily="34" charset="0"/>
                </a:endParaRPr>
              </a:p>
            </p:txBody>
          </p:sp>
        </mc:Choice>
        <mc:Fallback>
          <p:sp>
            <p:nvSpPr>
              <p:cNvPr id="151" name="矩形 150">
                <a:extLst>
                  <a:ext uri="{FF2B5EF4-FFF2-40B4-BE49-F238E27FC236}">
                    <a16:creationId xmlns:a16="http://schemas.microsoft.com/office/drawing/2014/main" id="{6C64EA12-DA9E-B04C-8E73-B916AC8812A1}"/>
                  </a:ext>
                </a:extLst>
              </p:cNvPr>
              <p:cNvSpPr>
                <a:spLocks noRot="1" noChangeAspect="1" noMove="1" noResize="1" noEditPoints="1" noAdjustHandles="1" noChangeArrowheads="1" noChangeShapeType="1" noTextEdit="1"/>
              </p:cNvSpPr>
              <p:nvPr/>
            </p:nvSpPr>
            <p:spPr>
              <a:xfrm>
                <a:off x="770488" y="2832517"/>
                <a:ext cx="4222039" cy="523220"/>
              </a:xfrm>
              <a:prstGeom prst="rect">
                <a:avLst/>
              </a:prstGeom>
              <a:blipFill>
                <a:blip r:embed="rId3"/>
                <a:stretch>
                  <a:fillRect t="-2439" b="-36585"/>
                </a:stretch>
              </a:blipFill>
            </p:spPr>
            <p:txBody>
              <a:bodyPr/>
              <a:lstStyle/>
              <a:p>
                <a:r>
                  <a:rPr lang="zh-CN" altLang="en-US">
                    <a:noFill/>
                  </a:rPr>
                  <a:t> </a:t>
                </a:r>
              </a:p>
            </p:txBody>
          </p:sp>
        </mc:Fallback>
      </mc:AlternateContent>
      <p:sp>
        <p:nvSpPr>
          <p:cNvPr id="183" name="灯片编号占位符 182">
            <a:extLst>
              <a:ext uri="{FF2B5EF4-FFF2-40B4-BE49-F238E27FC236}">
                <a16:creationId xmlns:a16="http://schemas.microsoft.com/office/drawing/2014/main" id="{5E982703-54FA-C848-9D92-B7B98374B23B}"/>
              </a:ext>
            </a:extLst>
          </p:cNvPr>
          <p:cNvSpPr>
            <a:spLocks noGrp="1"/>
          </p:cNvSpPr>
          <p:nvPr>
            <p:ph type="sldNum" idx="12"/>
          </p:nvPr>
        </p:nvSpPr>
        <p:spPr/>
        <p:txBody>
          <a:bodyPr/>
          <a:lstStyle/>
          <a:p>
            <a:fld id="{00000000-1234-1234-1234-123412341234}" type="slidenum">
              <a:rPr lang="en-US" altLang="zh-CN" smtClean="0"/>
              <a:pPr/>
              <a:t>16</a:t>
            </a:fld>
            <a:endParaRPr lang="zh-CN" altLang="en-US" dirty="0"/>
          </a:p>
        </p:txBody>
      </p:sp>
      <p:grpSp>
        <p:nvGrpSpPr>
          <p:cNvPr id="69" name="组合 68">
            <a:extLst>
              <a:ext uri="{FF2B5EF4-FFF2-40B4-BE49-F238E27FC236}">
                <a16:creationId xmlns:a16="http://schemas.microsoft.com/office/drawing/2014/main" id="{C7AB6433-67D4-714C-8D2E-DA2330F45998}"/>
              </a:ext>
            </a:extLst>
          </p:cNvPr>
          <p:cNvGrpSpPr/>
          <p:nvPr/>
        </p:nvGrpSpPr>
        <p:grpSpPr>
          <a:xfrm>
            <a:off x="6261262" y="2605559"/>
            <a:ext cx="4734448" cy="3151695"/>
            <a:chOff x="6261262" y="2605559"/>
            <a:chExt cx="4734448" cy="3151695"/>
          </a:xfrm>
        </p:grpSpPr>
        <p:sp>
          <p:nvSpPr>
            <p:cNvPr id="4" name="任意形状 3">
              <a:extLst>
                <a:ext uri="{FF2B5EF4-FFF2-40B4-BE49-F238E27FC236}">
                  <a16:creationId xmlns:a16="http://schemas.microsoft.com/office/drawing/2014/main" id="{41B9191A-D41B-2340-8E39-6081D824553A}"/>
                </a:ext>
              </a:extLst>
            </p:cNvPr>
            <p:cNvSpPr/>
            <p:nvPr/>
          </p:nvSpPr>
          <p:spPr bwMode="auto">
            <a:xfrm>
              <a:off x="6261262" y="3006366"/>
              <a:ext cx="4734448" cy="2750888"/>
            </a:xfrm>
            <a:custGeom>
              <a:avLst/>
              <a:gdLst>
                <a:gd name="connsiteX0" fmla="*/ 0 w 4681728"/>
                <a:gd name="connsiteY0" fmla="*/ 745132 h 2793195"/>
                <a:gd name="connsiteX1" fmla="*/ 414528 w 4681728"/>
                <a:gd name="connsiteY1" fmla="*/ 245260 h 2793195"/>
                <a:gd name="connsiteX2" fmla="*/ 877824 w 4681728"/>
                <a:gd name="connsiteY2" fmla="*/ 1420 h 2793195"/>
                <a:gd name="connsiteX3" fmla="*/ 1426464 w 4681728"/>
                <a:gd name="connsiteY3" fmla="*/ 172108 h 2793195"/>
                <a:gd name="connsiteX4" fmla="*/ 1901952 w 4681728"/>
                <a:gd name="connsiteY4" fmla="*/ 696364 h 2793195"/>
                <a:gd name="connsiteX5" fmla="*/ 2328672 w 4681728"/>
                <a:gd name="connsiteY5" fmla="*/ 1415692 h 2793195"/>
                <a:gd name="connsiteX6" fmla="*/ 2694432 w 4681728"/>
                <a:gd name="connsiteY6" fmla="*/ 2110636 h 2793195"/>
                <a:gd name="connsiteX7" fmla="*/ 3218688 w 4681728"/>
                <a:gd name="connsiteY7" fmla="*/ 2476396 h 2793195"/>
                <a:gd name="connsiteX8" fmla="*/ 4047744 w 4681728"/>
                <a:gd name="connsiteY8" fmla="*/ 2756812 h 2793195"/>
                <a:gd name="connsiteX9" fmla="*/ 4681728 w 4681728"/>
                <a:gd name="connsiteY9" fmla="*/ 2781196 h 2793195"/>
                <a:gd name="connsiteX0" fmla="*/ 0 w 4681728"/>
                <a:gd name="connsiteY0" fmla="*/ 743984 h 2792047"/>
                <a:gd name="connsiteX1" fmla="*/ 414528 w 4681728"/>
                <a:gd name="connsiteY1" fmla="*/ 244112 h 2792047"/>
                <a:gd name="connsiteX2" fmla="*/ 877824 w 4681728"/>
                <a:gd name="connsiteY2" fmla="*/ 272 h 2792047"/>
                <a:gd name="connsiteX3" fmla="*/ 1377696 w 4681728"/>
                <a:gd name="connsiteY3" fmla="*/ 207536 h 2792047"/>
                <a:gd name="connsiteX4" fmla="*/ 1901952 w 4681728"/>
                <a:gd name="connsiteY4" fmla="*/ 695216 h 2792047"/>
                <a:gd name="connsiteX5" fmla="*/ 2328672 w 4681728"/>
                <a:gd name="connsiteY5" fmla="*/ 1414544 h 2792047"/>
                <a:gd name="connsiteX6" fmla="*/ 2694432 w 4681728"/>
                <a:gd name="connsiteY6" fmla="*/ 2109488 h 2792047"/>
                <a:gd name="connsiteX7" fmla="*/ 3218688 w 4681728"/>
                <a:gd name="connsiteY7" fmla="*/ 2475248 h 2792047"/>
                <a:gd name="connsiteX8" fmla="*/ 4047744 w 4681728"/>
                <a:gd name="connsiteY8" fmla="*/ 2755664 h 2792047"/>
                <a:gd name="connsiteX9" fmla="*/ 4681728 w 4681728"/>
                <a:gd name="connsiteY9" fmla="*/ 2780048 h 2792047"/>
                <a:gd name="connsiteX0" fmla="*/ 0 w 4681728"/>
                <a:gd name="connsiteY0" fmla="*/ 743999 h 2792062"/>
                <a:gd name="connsiteX1" fmla="*/ 414528 w 4681728"/>
                <a:gd name="connsiteY1" fmla="*/ 244127 h 2792062"/>
                <a:gd name="connsiteX2" fmla="*/ 877824 w 4681728"/>
                <a:gd name="connsiteY2" fmla="*/ 287 h 2792062"/>
                <a:gd name="connsiteX3" fmla="*/ 1377696 w 4681728"/>
                <a:gd name="connsiteY3" fmla="*/ 207551 h 2792062"/>
                <a:gd name="connsiteX4" fmla="*/ 1804416 w 4681728"/>
                <a:gd name="connsiteY4" fmla="*/ 731807 h 2792062"/>
                <a:gd name="connsiteX5" fmla="*/ 2328672 w 4681728"/>
                <a:gd name="connsiteY5" fmla="*/ 1414559 h 2792062"/>
                <a:gd name="connsiteX6" fmla="*/ 2694432 w 4681728"/>
                <a:gd name="connsiteY6" fmla="*/ 2109503 h 2792062"/>
                <a:gd name="connsiteX7" fmla="*/ 3218688 w 4681728"/>
                <a:gd name="connsiteY7" fmla="*/ 2475263 h 2792062"/>
                <a:gd name="connsiteX8" fmla="*/ 4047744 w 4681728"/>
                <a:gd name="connsiteY8" fmla="*/ 2755679 h 2792062"/>
                <a:gd name="connsiteX9" fmla="*/ 4681728 w 4681728"/>
                <a:gd name="connsiteY9" fmla="*/ 2780063 h 2792062"/>
                <a:gd name="connsiteX0" fmla="*/ 0 w 4681728"/>
                <a:gd name="connsiteY0" fmla="*/ 743999 h 2792062"/>
                <a:gd name="connsiteX1" fmla="*/ 414528 w 4681728"/>
                <a:gd name="connsiteY1" fmla="*/ 244127 h 2792062"/>
                <a:gd name="connsiteX2" fmla="*/ 877824 w 4681728"/>
                <a:gd name="connsiteY2" fmla="*/ 287 h 2792062"/>
                <a:gd name="connsiteX3" fmla="*/ 1377696 w 4681728"/>
                <a:gd name="connsiteY3" fmla="*/ 207551 h 2792062"/>
                <a:gd name="connsiteX4" fmla="*/ 1804416 w 4681728"/>
                <a:gd name="connsiteY4" fmla="*/ 731807 h 2792062"/>
                <a:gd name="connsiteX5" fmla="*/ 2279904 w 4681728"/>
                <a:gd name="connsiteY5" fmla="*/ 1451135 h 2792062"/>
                <a:gd name="connsiteX6" fmla="*/ 2694432 w 4681728"/>
                <a:gd name="connsiteY6" fmla="*/ 2109503 h 2792062"/>
                <a:gd name="connsiteX7" fmla="*/ 3218688 w 4681728"/>
                <a:gd name="connsiteY7" fmla="*/ 2475263 h 2792062"/>
                <a:gd name="connsiteX8" fmla="*/ 4047744 w 4681728"/>
                <a:gd name="connsiteY8" fmla="*/ 2755679 h 2792062"/>
                <a:gd name="connsiteX9" fmla="*/ 4681728 w 4681728"/>
                <a:gd name="connsiteY9" fmla="*/ 2780063 h 2792062"/>
                <a:gd name="connsiteX0" fmla="*/ 0 w 4681728"/>
                <a:gd name="connsiteY0" fmla="*/ 743999 h 2792062"/>
                <a:gd name="connsiteX1" fmla="*/ 414528 w 4681728"/>
                <a:gd name="connsiteY1" fmla="*/ 244127 h 2792062"/>
                <a:gd name="connsiteX2" fmla="*/ 877824 w 4681728"/>
                <a:gd name="connsiteY2" fmla="*/ 287 h 2792062"/>
                <a:gd name="connsiteX3" fmla="*/ 1377696 w 4681728"/>
                <a:gd name="connsiteY3" fmla="*/ 207551 h 2792062"/>
                <a:gd name="connsiteX4" fmla="*/ 1804416 w 4681728"/>
                <a:gd name="connsiteY4" fmla="*/ 731807 h 2792062"/>
                <a:gd name="connsiteX5" fmla="*/ 2279904 w 4681728"/>
                <a:gd name="connsiteY5" fmla="*/ 1451135 h 2792062"/>
                <a:gd name="connsiteX6" fmla="*/ 2694432 w 4681728"/>
                <a:gd name="connsiteY6" fmla="*/ 2109503 h 2792062"/>
                <a:gd name="connsiteX7" fmla="*/ 3218688 w 4681728"/>
                <a:gd name="connsiteY7" fmla="*/ 2475263 h 2792062"/>
                <a:gd name="connsiteX8" fmla="*/ 4047744 w 4681728"/>
                <a:gd name="connsiteY8" fmla="*/ 2755679 h 2792062"/>
                <a:gd name="connsiteX9" fmla="*/ 4681728 w 4681728"/>
                <a:gd name="connsiteY9" fmla="*/ 2780063 h 2792062"/>
                <a:gd name="connsiteX0" fmla="*/ 0 w 4681728"/>
                <a:gd name="connsiteY0" fmla="*/ 743999 h 2792062"/>
                <a:gd name="connsiteX1" fmla="*/ 414528 w 4681728"/>
                <a:gd name="connsiteY1" fmla="*/ 244127 h 2792062"/>
                <a:gd name="connsiteX2" fmla="*/ 877824 w 4681728"/>
                <a:gd name="connsiteY2" fmla="*/ 287 h 2792062"/>
                <a:gd name="connsiteX3" fmla="*/ 1377696 w 4681728"/>
                <a:gd name="connsiteY3" fmla="*/ 207551 h 2792062"/>
                <a:gd name="connsiteX4" fmla="*/ 1804416 w 4681728"/>
                <a:gd name="connsiteY4" fmla="*/ 731807 h 2792062"/>
                <a:gd name="connsiteX5" fmla="*/ 2279904 w 4681728"/>
                <a:gd name="connsiteY5" fmla="*/ 1451135 h 2792062"/>
                <a:gd name="connsiteX6" fmla="*/ 2694432 w 4681728"/>
                <a:gd name="connsiteY6" fmla="*/ 2109503 h 2792062"/>
                <a:gd name="connsiteX7" fmla="*/ 3218688 w 4681728"/>
                <a:gd name="connsiteY7" fmla="*/ 2475263 h 2792062"/>
                <a:gd name="connsiteX8" fmla="*/ 4047744 w 4681728"/>
                <a:gd name="connsiteY8" fmla="*/ 2755679 h 2792062"/>
                <a:gd name="connsiteX9" fmla="*/ 4681728 w 4681728"/>
                <a:gd name="connsiteY9" fmla="*/ 2780063 h 2792062"/>
                <a:gd name="connsiteX0" fmla="*/ 0 w 4681728"/>
                <a:gd name="connsiteY0" fmla="*/ 743999 h 2792062"/>
                <a:gd name="connsiteX1" fmla="*/ 414528 w 4681728"/>
                <a:gd name="connsiteY1" fmla="*/ 244127 h 2792062"/>
                <a:gd name="connsiteX2" fmla="*/ 877824 w 4681728"/>
                <a:gd name="connsiteY2" fmla="*/ 287 h 2792062"/>
                <a:gd name="connsiteX3" fmla="*/ 1377696 w 4681728"/>
                <a:gd name="connsiteY3" fmla="*/ 207551 h 2792062"/>
                <a:gd name="connsiteX4" fmla="*/ 1804416 w 4681728"/>
                <a:gd name="connsiteY4" fmla="*/ 731807 h 2792062"/>
                <a:gd name="connsiteX5" fmla="*/ 2218944 w 4681728"/>
                <a:gd name="connsiteY5" fmla="*/ 1463327 h 2792062"/>
                <a:gd name="connsiteX6" fmla="*/ 2694432 w 4681728"/>
                <a:gd name="connsiteY6" fmla="*/ 2109503 h 2792062"/>
                <a:gd name="connsiteX7" fmla="*/ 3218688 w 4681728"/>
                <a:gd name="connsiteY7" fmla="*/ 2475263 h 2792062"/>
                <a:gd name="connsiteX8" fmla="*/ 4047744 w 4681728"/>
                <a:gd name="connsiteY8" fmla="*/ 2755679 h 2792062"/>
                <a:gd name="connsiteX9" fmla="*/ 4681728 w 4681728"/>
                <a:gd name="connsiteY9" fmla="*/ 2780063 h 279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1728" h="2792062">
                  <a:moveTo>
                    <a:pt x="0" y="743999"/>
                  </a:moveTo>
                  <a:cubicBezTo>
                    <a:pt x="134112" y="556039"/>
                    <a:pt x="268224" y="368079"/>
                    <a:pt x="414528" y="244127"/>
                  </a:cubicBezTo>
                  <a:cubicBezTo>
                    <a:pt x="560832" y="120175"/>
                    <a:pt x="717296" y="6383"/>
                    <a:pt x="877824" y="287"/>
                  </a:cubicBezTo>
                  <a:cubicBezTo>
                    <a:pt x="1038352" y="-5809"/>
                    <a:pt x="1223264" y="85631"/>
                    <a:pt x="1377696" y="207551"/>
                  </a:cubicBezTo>
                  <a:cubicBezTo>
                    <a:pt x="1532128" y="329471"/>
                    <a:pt x="1664208" y="522511"/>
                    <a:pt x="1804416" y="731807"/>
                  </a:cubicBezTo>
                  <a:cubicBezTo>
                    <a:pt x="1944624" y="941103"/>
                    <a:pt x="2070608" y="1233711"/>
                    <a:pt x="2218944" y="1463327"/>
                  </a:cubicBezTo>
                  <a:cubicBezTo>
                    <a:pt x="2367280" y="1692943"/>
                    <a:pt x="2527808" y="1940847"/>
                    <a:pt x="2694432" y="2109503"/>
                  </a:cubicBezTo>
                  <a:cubicBezTo>
                    <a:pt x="2861056" y="2278159"/>
                    <a:pt x="2993136" y="2367567"/>
                    <a:pt x="3218688" y="2475263"/>
                  </a:cubicBezTo>
                  <a:cubicBezTo>
                    <a:pt x="3444240" y="2582959"/>
                    <a:pt x="3803904" y="2704879"/>
                    <a:pt x="4047744" y="2755679"/>
                  </a:cubicBezTo>
                  <a:cubicBezTo>
                    <a:pt x="4291584" y="2806479"/>
                    <a:pt x="4486656" y="2793271"/>
                    <a:pt x="4681728" y="2780063"/>
                  </a:cubicBezTo>
                </a:path>
              </a:pathLst>
            </a:custGeom>
            <a:noFill/>
            <a:ln w="38100" cap="sq" algn="ctr">
              <a:solidFill>
                <a:schemeClr val="tx1"/>
              </a:solidFill>
              <a:miter lim="800000"/>
              <a:headEnd/>
              <a:tailEnd/>
            </a:ln>
            <a:effectLst/>
          </p:spPr>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8235A060-F9FC-BF4E-8022-542985E9319F}"/>
                    </a:ext>
                  </a:extLst>
                </p:cNvPr>
                <p:cNvSpPr/>
                <p:nvPr/>
              </p:nvSpPr>
              <p:spPr>
                <a:xfrm>
                  <a:off x="7574172" y="2605559"/>
                  <a:ext cx="523798"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kumimoji="1" lang="en-US" altLang="zh-CN" sz="2800" i="1">
                            <a:latin typeface="Cambria Math" panose="02040503050406030204" pitchFamily="18" charset="0"/>
                            <a:ea typeface="Cambria Math" panose="02040503050406030204" pitchFamily="18" charset="0"/>
                          </a:rPr>
                          <m:t>𝜃</m:t>
                        </m:r>
                      </m:oMath>
                    </m:oMathPara>
                  </a14:m>
                  <a:endParaRPr lang="zh-CN" altLang="en-US" sz="2800" dirty="0"/>
                </a:p>
              </p:txBody>
            </p:sp>
          </mc:Choice>
          <mc:Fallback>
            <p:sp>
              <p:nvSpPr>
                <p:cNvPr id="5" name="矩形 4">
                  <a:extLst>
                    <a:ext uri="{FF2B5EF4-FFF2-40B4-BE49-F238E27FC236}">
                      <a16:creationId xmlns:a16="http://schemas.microsoft.com/office/drawing/2014/main" id="{8235A060-F9FC-BF4E-8022-542985E9319F}"/>
                    </a:ext>
                  </a:extLst>
                </p:cNvPr>
                <p:cNvSpPr>
                  <a:spLocks noRot="1" noChangeAspect="1" noMove="1" noResize="1" noEditPoints="1" noAdjustHandles="1" noChangeArrowheads="1" noChangeShapeType="1" noTextEdit="1"/>
                </p:cNvSpPr>
                <p:nvPr/>
              </p:nvSpPr>
              <p:spPr>
                <a:xfrm>
                  <a:off x="7574172" y="2605559"/>
                  <a:ext cx="523798" cy="523220"/>
                </a:xfrm>
                <a:prstGeom prst="rect">
                  <a:avLst/>
                </a:prstGeom>
                <a:blipFill>
                  <a:blip r:embed="rId4"/>
                  <a:stretch>
                    <a:fillRect/>
                  </a:stretch>
                </a:blipFill>
              </p:spPr>
              <p:txBody>
                <a:bodyPr/>
                <a:lstStyle/>
                <a:p>
                  <a:r>
                    <a:rPr lang="zh-CN" altLang="en-US">
                      <a:noFill/>
                    </a:rPr>
                    <a:t> </a:t>
                  </a:r>
                </a:p>
              </p:txBody>
            </p:sp>
          </mc:Fallback>
        </mc:AlternateContent>
      </p:grpSp>
      <p:grpSp>
        <p:nvGrpSpPr>
          <p:cNvPr id="71" name="组合 70">
            <a:extLst>
              <a:ext uri="{FF2B5EF4-FFF2-40B4-BE49-F238E27FC236}">
                <a16:creationId xmlns:a16="http://schemas.microsoft.com/office/drawing/2014/main" id="{FD7FFE43-9E40-BD40-A5A9-8ED4787741AD}"/>
              </a:ext>
            </a:extLst>
          </p:cNvPr>
          <p:cNvGrpSpPr/>
          <p:nvPr/>
        </p:nvGrpSpPr>
        <p:grpSpPr>
          <a:xfrm>
            <a:off x="7367364" y="4448114"/>
            <a:ext cx="1835254" cy="1346875"/>
            <a:chOff x="7367364" y="4448114"/>
            <a:chExt cx="1835254" cy="1346875"/>
          </a:xfrm>
        </p:grpSpPr>
        <mc:AlternateContent xmlns:mc="http://schemas.openxmlformats.org/markup-compatibility/2006">
          <mc:Choice xmlns:a14="http://schemas.microsoft.com/office/drawing/2010/main" Requires="a14">
            <p:sp>
              <p:nvSpPr>
                <p:cNvPr id="16" name="矩形 15">
                  <a:extLst>
                    <a:ext uri="{FF2B5EF4-FFF2-40B4-BE49-F238E27FC236}">
                      <a16:creationId xmlns:a16="http://schemas.microsoft.com/office/drawing/2014/main" id="{3BFBE09F-2B02-1542-9571-8D2DAE742EB4}"/>
                    </a:ext>
                  </a:extLst>
                </p:cNvPr>
                <p:cNvSpPr/>
                <p:nvPr/>
              </p:nvSpPr>
              <p:spPr>
                <a:xfrm>
                  <a:off x="7367364" y="5262456"/>
                  <a:ext cx="1796582"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cs typeface="Calibri" panose="020F0502020204030204" pitchFamily="34" charset="0"/>
                              </a:rPr>
                            </m:ctrlPr>
                          </m:sSubPr>
                          <m:e>
                            <m:r>
                              <m:rPr>
                                <m:sty m:val="p"/>
                              </m:rPr>
                              <a:rPr kumimoji="1" lang="en-US" altLang="zh-CN" sz="2800" i="1" smtClean="0">
                                <a:latin typeface="Cambria Math" panose="02040503050406030204" pitchFamily="18" charset="0"/>
                                <a:ea typeface="Cambria Math" panose="02040503050406030204" pitchFamily="18" charset="0"/>
                                <a:cs typeface="Calibri" panose="020F0502020204030204" pitchFamily="34" charset="0"/>
                              </a:rPr>
                              <m:t>∇</m:t>
                            </m:r>
                          </m:e>
                          <m:sub>
                            <m:r>
                              <a:rPr kumimoji="1" lang="en-US" altLang="zh-CN" sz="2800" i="1">
                                <a:latin typeface="Cambria Math" panose="02040503050406030204" pitchFamily="18" charset="0"/>
                                <a:ea typeface="Cambria Math" panose="02040503050406030204" pitchFamily="18" charset="0"/>
                              </a:rPr>
                              <m:t>𝜃</m:t>
                            </m:r>
                            <m:r>
                              <m:rPr>
                                <m:nor/>
                              </m:rPr>
                              <a:rPr lang="zh-CN" altLang="en-US" sz="2800" dirty="0"/>
                              <m:t> </m:t>
                            </m:r>
                          </m:sub>
                        </m:sSub>
                        <m:sSup>
                          <m:sSupPr>
                            <m:ctrlPr>
                              <a:rPr kumimoji="1" lang="en-US" altLang="zh-CN" sz="2800" i="1">
                                <a:latin typeface="Cambria Math" panose="02040503050406030204" pitchFamily="18" charset="0"/>
                                <a:cs typeface="Calibri" panose="020F0502020204030204" pitchFamily="34" charset="0"/>
                              </a:rPr>
                            </m:ctrlPr>
                          </m:sSupPr>
                          <m:e>
                            <m:r>
                              <a:rPr kumimoji="1" lang="en-US" altLang="zh-CN" sz="2800" b="0" i="1" smtClean="0">
                                <a:latin typeface="Cambria Math" panose="02040503050406030204" pitchFamily="18" charset="0"/>
                                <a:cs typeface="Calibri" panose="020F0502020204030204" pitchFamily="34" charset="0"/>
                              </a:rPr>
                              <m:t>𝐿</m:t>
                            </m:r>
                          </m:e>
                          <m:sup>
                            <m:r>
                              <a:rPr kumimoji="1" lang="en-US" altLang="zh-CN" sz="2800" i="1">
                                <a:latin typeface="Cambria Math" panose="02040503050406030204" pitchFamily="18" charset="0"/>
                                <a:cs typeface="Calibri" panose="020F0502020204030204" pitchFamily="34" charset="0"/>
                              </a:rPr>
                              <m:t>𝑣</m:t>
                            </m:r>
                          </m:sup>
                        </m:sSup>
                        <m:d>
                          <m:dPr>
                            <m:ctrlPr>
                              <a:rPr kumimoji="1" lang="en-US" altLang="zh-CN" sz="2800" i="1">
                                <a:latin typeface="Cambria Math" panose="02040503050406030204" pitchFamily="18" charset="0"/>
                                <a:cs typeface="Calibri" panose="020F0502020204030204" pitchFamily="34" charset="0"/>
                              </a:rPr>
                            </m:ctrlPr>
                          </m:dPr>
                          <m:e>
                            <m:sSub>
                              <m:sSubPr>
                                <m:ctrlPr>
                                  <a:rPr kumimoji="1" lang="en-US" altLang="zh-CN" sz="2800" i="1">
                                    <a:latin typeface="Cambria Math" panose="02040503050406030204" pitchFamily="18" charset="0"/>
                                    <a:ea typeface="Cambria Math" panose="02040503050406030204" pitchFamily="18" charset="0"/>
                                  </a:rPr>
                                </m:ctrlPr>
                              </m:sSubPr>
                              <m:e>
                                <m:r>
                                  <a:rPr kumimoji="1" lang="en-US" altLang="zh-CN" sz="2800" i="1">
                                    <a:latin typeface="Cambria Math" panose="02040503050406030204" pitchFamily="18" charset="0"/>
                                    <a:ea typeface="Cambria Math" panose="02040503050406030204" pitchFamily="18" charset="0"/>
                                  </a:rPr>
                                  <m:t>𝜃</m:t>
                                </m:r>
                              </m:e>
                              <m:sub>
                                <m:r>
                                  <a:rPr kumimoji="1" lang="en-US" altLang="zh-CN" sz="2800" i="1">
                                    <a:latin typeface="Cambria Math" panose="02040503050406030204" pitchFamily="18" charset="0"/>
                                    <a:ea typeface="Cambria Math" panose="02040503050406030204" pitchFamily="18" charset="0"/>
                                  </a:rPr>
                                  <m:t>𝑡</m:t>
                                </m:r>
                              </m:sub>
                            </m:sSub>
                          </m:e>
                        </m:d>
                      </m:oMath>
                    </m:oMathPara>
                  </a14:m>
                  <a:endParaRPr lang="zh-CN" altLang="en-US" sz="2800" dirty="0"/>
                </a:p>
              </p:txBody>
            </p:sp>
          </mc:Choice>
          <mc:Fallback>
            <p:sp>
              <p:nvSpPr>
                <p:cNvPr id="16" name="矩形 15">
                  <a:extLst>
                    <a:ext uri="{FF2B5EF4-FFF2-40B4-BE49-F238E27FC236}">
                      <a16:creationId xmlns:a16="http://schemas.microsoft.com/office/drawing/2014/main" id="{3BFBE09F-2B02-1542-9571-8D2DAE742EB4}"/>
                    </a:ext>
                  </a:extLst>
                </p:cNvPr>
                <p:cNvSpPr>
                  <a:spLocks noRot="1" noChangeAspect="1" noMove="1" noResize="1" noEditPoints="1" noAdjustHandles="1" noChangeArrowheads="1" noChangeShapeType="1" noTextEdit="1"/>
                </p:cNvSpPr>
                <p:nvPr/>
              </p:nvSpPr>
              <p:spPr>
                <a:xfrm>
                  <a:off x="7367364" y="5262456"/>
                  <a:ext cx="1796582" cy="523220"/>
                </a:xfrm>
                <a:prstGeom prst="rect">
                  <a:avLst/>
                </a:prstGeom>
                <a:blipFill>
                  <a:blip r:embed="rId5"/>
                  <a:stretch>
                    <a:fillRect b="-35714"/>
                  </a:stretch>
                </a:blipFill>
              </p:spPr>
              <p:txBody>
                <a:bodyPr/>
                <a:lstStyle/>
                <a:p>
                  <a:r>
                    <a:rPr lang="zh-CN" altLang="en-US">
                      <a:noFill/>
                    </a:rPr>
                    <a:t> </a:t>
                  </a:r>
                </a:p>
              </p:txBody>
            </p:sp>
          </mc:Fallback>
        </mc:AlternateContent>
        <p:cxnSp>
          <p:nvCxnSpPr>
            <p:cNvPr id="24" name="直线箭头连接符 23">
              <a:extLst>
                <a:ext uri="{FF2B5EF4-FFF2-40B4-BE49-F238E27FC236}">
                  <a16:creationId xmlns:a16="http://schemas.microsoft.com/office/drawing/2014/main" id="{0509B113-F815-2444-8318-884F419CCE61}"/>
                </a:ext>
              </a:extLst>
            </p:cNvPr>
            <p:cNvCxnSpPr>
              <a:cxnSpLocks/>
              <a:stCxn id="4" idx="5"/>
            </p:cNvCxnSpPr>
            <p:nvPr/>
          </p:nvCxnSpPr>
          <p:spPr>
            <a:xfrm>
              <a:off x="8505193" y="4448114"/>
              <a:ext cx="697425" cy="134687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组合 66">
            <a:extLst>
              <a:ext uri="{FF2B5EF4-FFF2-40B4-BE49-F238E27FC236}">
                <a16:creationId xmlns:a16="http://schemas.microsoft.com/office/drawing/2014/main" id="{823E8CA8-8674-0544-B827-EE24AA9C6E38}"/>
              </a:ext>
            </a:extLst>
          </p:cNvPr>
          <p:cNvGrpSpPr/>
          <p:nvPr/>
        </p:nvGrpSpPr>
        <p:grpSpPr>
          <a:xfrm>
            <a:off x="674014" y="3449481"/>
            <a:ext cx="2668432" cy="1355149"/>
            <a:chOff x="674014" y="3449481"/>
            <a:chExt cx="2668432" cy="1355149"/>
          </a:xfrm>
        </p:grpSpPr>
        <p:sp>
          <p:nvSpPr>
            <p:cNvPr id="59" name="文本框 58">
              <a:extLst>
                <a:ext uri="{FF2B5EF4-FFF2-40B4-BE49-F238E27FC236}">
                  <a16:creationId xmlns:a16="http://schemas.microsoft.com/office/drawing/2014/main" id="{B1C2D309-08FC-CA46-B46A-C81CD6E8AE1F}"/>
                </a:ext>
              </a:extLst>
            </p:cNvPr>
            <p:cNvSpPr txBox="1"/>
            <p:nvPr/>
          </p:nvSpPr>
          <p:spPr>
            <a:xfrm>
              <a:off x="674014" y="3958694"/>
              <a:ext cx="2668432" cy="845936"/>
            </a:xfrm>
            <a:prstGeom prst="rect">
              <a:avLst/>
            </a:prstGeom>
            <a:noFill/>
          </p:spPr>
          <p:txBody>
            <a:bodyPr wrap="square" rtlCol="0">
              <a:noAutofit/>
            </a:bodyPr>
            <a:lstStyle/>
            <a:p>
              <a:pPr algn="ctr"/>
              <a:r>
                <a:rPr kumimoji="1" lang="en-US" altLang="zh-CN" sz="2400" dirty="0">
                  <a:latin typeface="Calibri" panose="020F0502020204030204" pitchFamily="34" charset="0"/>
                  <a:cs typeface="Calibri" panose="020F0502020204030204" pitchFamily="34" charset="0"/>
                </a:rPr>
                <a:t>Gradient of </a:t>
              </a:r>
            </a:p>
            <a:p>
              <a:pPr algn="ctr"/>
              <a:r>
                <a:rPr kumimoji="1" lang="en-US" altLang="zh-CN" sz="2400" dirty="0">
                  <a:latin typeface="Calibri" panose="020F0502020204030204" pitchFamily="34" charset="0"/>
                  <a:cs typeface="Calibri" panose="020F0502020204030204" pitchFamily="34" charset="0"/>
                </a:rPr>
                <a:t>training sample loss</a:t>
              </a:r>
              <a:endParaRPr kumimoji="1" lang="zh-CN" altLang="en-US" sz="2400" dirty="0" err="1">
                <a:latin typeface="Calibri" panose="020F0502020204030204" pitchFamily="34" charset="0"/>
                <a:cs typeface="Calibri" panose="020F0502020204030204" pitchFamily="34" charset="0"/>
              </a:endParaRPr>
            </a:p>
          </p:txBody>
        </p:sp>
        <p:cxnSp>
          <p:nvCxnSpPr>
            <p:cNvPr id="37" name="直线箭头连接符 36">
              <a:extLst>
                <a:ext uri="{FF2B5EF4-FFF2-40B4-BE49-F238E27FC236}">
                  <a16:creationId xmlns:a16="http://schemas.microsoft.com/office/drawing/2014/main" id="{52E31990-5D3C-874B-A690-2AAC7A8A18D5}"/>
                </a:ext>
              </a:extLst>
            </p:cNvPr>
            <p:cNvCxnSpPr>
              <a:cxnSpLocks/>
              <a:endCxn id="59" idx="0"/>
            </p:cNvCxnSpPr>
            <p:nvPr/>
          </p:nvCxnSpPr>
          <p:spPr>
            <a:xfrm flipH="1">
              <a:off x="2008230" y="3449481"/>
              <a:ext cx="586049" cy="509213"/>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FE61E0F3-17CB-5842-BAE2-19ED63AC45C8}"/>
              </a:ext>
            </a:extLst>
          </p:cNvPr>
          <p:cNvGrpSpPr/>
          <p:nvPr/>
        </p:nvGrpSpPr>
        <p:grpSpPr>
          <a:xfrm>
            <a:off x="3251571" y="3449481"/>
            <a:ext cx="2837465" cy="1334772"/>
            <a:chOff x="3251571" y="3449481"/>
            <a:chExt cx="2837465" cy="1334772"/>
          </a:xfrm>
        </p:grpSpPr>
        <p:cxnSp>
          <p:nvCxnSpPr>
            <p:cNvPr id="63" name="直线箭头连接符 62">
              <a:extLst>
                <a:ext uri="{FF2B5EF4-FFF2-40B4-BE49-F238E27FC236}">
                  <a16:creationId xmlns:a16="http://schemas.microsoft.com/office/drawing/2014/main" id="{E28ED5F0-CAE7-544B-9433-3E9E516F1094}"/>
                </a:ext>
              </a:extLst>
            </p:cNvPr>
            <p:cNvCxnSpPr>
              <a:cxnSpLocks/>
              <a:endCxn id="66" idx="0"/>
            </p:cNvCxnSpPr>
            <p:nvPr/>
          </p:nvCxnSpPr>
          <p:spPr>
            <a:xfrm>
              <a:off x="4005390" y="3449481"/>
              <a:ext cx="664914" cy="488836"/>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26881BD7-29A5-014F-9FCD-D13932E575A9}"/>
                </a:ext>
              </a:extLst>
            </p:cNvPr>
            <p:cNvSpPr txBox="1"/>
            <p:nvPr/>
          </p:nvSpPr>
          <p:spPr>
            <a:xfrm>
              <a:off x="3251571" y="3938317"/>
              <a:ext cx="2837465" cy="845936"/>
            </a:xfrm>
            <a:prstGeom prst="rect">
              <a:avLst/>
            </a:prstGeom>
            <a:noFill/>
          </p:spPr>
          <p:txBody>
            <a:bodyPr wrap="square" rtlCol="0">
              <a:noAutofit/>
            </a:bodyPr>
            <a:lstStyle/>
            <a:p>
              <a:pPr algn="ctr"/>
              <a:r>
                <a:rPr kumimoji="1" lang="en-US" altLang="zh-CN" sz="2400" dirty="0">
                  <a:latin typeface="Calibri" panose="020F0502020204030204" pitchFamily="34" charset="0"/>
                  <a:cs typeface="Calibri" panose="020F0502020204030204" pitchFamily="34" charset="0"/>
                </a:rPr>
                <a:t>Gradient of validation set loss</a:t>
              </a:r>
              <a:endParaRPr kumimoji="1" lang="zh-CN" altLang="en-US" sz="2400" dirty="0" err="1">
                <a:latin typeface="Calibri" panose="020F0502020204030204" pitchFamily="34" charset="0"/>
                <a:cs typeface="Calibri" panose="020F0502020204030204" pitchFamily="34" charset="0"/>
              </a:endParaRPr>
            </a:p>
          </p:txBody>
        </p:sp>
      </p:grpSp>
      <p:sp>
        <p:nvSpPr>
          <p:cNvPr id="75" name="文本框 74">
            <a:extLst>
              <a:ext uri="{FF2B5EF4-FFF2-40B4-BE49-F238E27FC236}">
                <a16:creationId xmlns:a16="http://schemas.microsoft.com/office/drawing/2014/main" id="{8A854CAE-6896-5549-A305-E5F4DE2092E5}"/>
              </a:ext>
            </a:extLst>
          </p:cNvPr>
          <p:cNvSpPr txBox="1"/>
          <p:nvPr/>
        </p:nvSpPr>
        <p:spPr>
          <a:xfrm>
            <a:off x="3906069" y="6304726"/>
            <a:ext cx="4734448" cy="479585"/>
          </a:xfrm>
          <a:prstGeom prst="rect">
            <a:avLst/>
          </a:prstGeom>
          <a:noFill/>
        </p:spPr>
        <p:txBody>
          <a:bodyPr wrap="square" rtlCol="0">
            <a:noAutofit/>
          </a:bodyPr>
          <a:lstStyle/>
          <a:p>
            <a:pPr algn="ctr"/>
            <a:r>
              <a:rPr kumimoji="1" lang="en-US" altLang="zh-CN" sz="2400" i="1" dirty="0">
                <a:latin typeface="Calibri" panose="020F0502020204030204" pitchFamily="34" charset="0"/>
                <a:cs typeface="Calibri" panose="020F0502020204030204" pitchFamily="34" charset="0"/>
              </a:rPr>
              <a:t>Refer to our paper for more details.</a:t>
            </a:r>
            <a:endParaRPr kumimoji="1" lang="zh-CN" altLang="en-US" sz="2400" dirty="0" err="1">
              <a:latin typeface="Calibri" panose="020F0502020204030204" pitchFamily="34" charset="0"/>
              <a:cs typeface="Calibri" panose="020F0502020204030204" pitchFamily="34" charset="0"/>
            </a:endParaRPr>
          </a:p>
        </p:txBody>
      </p:sp>
      <p:grpSp>
        <p:nvGrpSpPr>
          <p:cNvPr id="72" name="组合 71">
            <a:extLst>
              <a:ext uri="{FF2B5EF4-FFF2-40B4-BE49-F238E27FC236}">
                <a16:creationId xmlns:a16="http://schemas.microsoft.com/office/drawing/2014/main" id="{A07EBA82-551C-C648-B3D9-C81533F659A8}"/>
              </a:ext>
            </a:extLst>
          </p:cNvPr>
          <p:cNvGrpSpPr/>
          <p:nvPr/>
        </p:nvGrpSpPr>
        <p:grpSpPr>
          <a:xfrm>
            <a:off x="8565775" y="4464122"/>
            <a:ext cx="3008059" cy="642624"/>
            <a:chOff x="8565775" y="4464122"/>
            <a:chExt cx="3008059" cy="642624"/>
          </a:xfrm>
        </p:grpSpPr>
        <p:cxnSp>
          <p:nvCxnSpPr>
            <p:cNvPr id="45" name="直线箭头连接符 44">
              <a:extLst>
                <a:ext uri="{FF2B5EF4-FFF2-40B4-BE49-F238E27FC236}">
                  <a16:creationId xmlns:a16="http://schemas.microsoft.com/office/drawing/2014/main" id="{0AFD43FC-0B3E-DE4D-8A9C-738BB9C7C267}"/>
                </a:ext>
              </a:extLst>
            </p:cNvPr>
            <p:cNvCxnSpPr>
              <a:cxnSpLocks/>
            </p:cNvCxnSpPr>
            <p:nvPr/>
          </p:nvCxnSpPr>
          <p:spPr>
            <a:xfrm>
              <a:off x="8565775" y="4522186"/>
              <a:ext cx="1273687" cy="58456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2" name="矩形 51">
                  <a:extLst>
                    <a:ext uri="{FF2B5EF4-FFF2-40B4-BE49-F238E27FC236}">
                      <a16:creationId xmlns:a16="http://schemas.microsoft.com/office/drawing/2014/main" id="{27BA286C-3A56-3C44-A030-8FB3C34F7FF7}"/>
                    </a:ext>
                  </a:extLst>
                </p:cNvPr>
                <p:cNvSpPr/>
                <p:nvPr/>
              </p:nvSpPr>
              <p:spPr>
                <a:xfrm>
                  <a:off x="9918253" y="4464122"/>
                  <a:ext cx="1655581"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cs typeface="Calibri" panose="020F0502020204030204" pitchFamily="34" charset="0"/>
                              </a:rPr>
                            </m:ctrlPr>
                          </m:sSubPr>
                          <m:e>
                            <m:r>
                              <m:rPr>
                                <m:sty m:val="p"/>
                              </m:rPr>
                              <a:rPr kumimoji="1" lang="en-US" altLang="zh-CN" sz="2800" i="1" smtClean="0">
                                <a:latin typeface="Cambria Math" panose="02040503050406030204" pitchFamily="18" charset="0"/>
                                <a:ea typeface="Cambria Math" panose="02040503050406030204" pitchFamily="18" charset="0"/>
                                <a:cs typeface="Calibri" panose="020F0502020204030204" pitchFamily="34" charset="0"/>
                              </a:rPr>
                              <m:t>∇</m:t>
                            </m:r>
                          </m:e>
                          <m:sub>
                            <m:r>
                              <a:rPr kumimoji="1" lang="en-US" altLang="zh-CN" sz="2800" i="1">
                                <a:latin typeface="Cambria Math" panose="02040503050406030204" pitchFamily="18" charset="0"/>
                                <a:ea typeface="Cambria Math" panose="02040503050406030204" pitchFamily="18" charset="0"/>
                              </a:rPr>
                              <m:t>𝜃</m:t>
                            </m:r>
                            <m:r>
                              <m:rPr>
                                <m:nor/>
                              </m:rPr>
                              <a:rPr lang="zh-CN" altLang="en-US" sz="2800" dirty="0"/>
                              <m:t> </m:t>
                            </m:r>
                          </m:sub>
                        </m:sSub>
                        <m:r>
                          <a:rPr kumimoji="1" lang="en-US" altLang="zh-CN" sz="2800" b="0" i="1" smtClean="0">
                            <a:latin typeface="Cambria Math" panose="02040503050406030204" pitchFamily="18" charset="0"/>
                            <a:cs typeface="Calibri" panose="020F0502020204030204" pitchFamily="34" charset="0"/>
                          </a:rPr>
                          <m:t>𝐿</m:t>
                        </m:r>
                        <m:d>
                          <m:dPr>
                            <m:ctrlPr>
                              <a:rPr kumimoji="1" lang="en-US" altLang="zh-CN" sz="2800" i="1">
                                <a:latin typeface="Cambria Math" panose="02040503050406030204" pitchFamily="18" charset="0"/>
                                <a:cs typeface="Calibri" panose="020F0502020204030204" pitchFamily="34" charset="0"/>
                              </a:rPr>
                            </m:ctrlPr>
                          </m:dPr>
                          <m:e>
                            <m:sSub>
                              <m:sSubPr>
                                <m:ctrlPr>
                                  <a:rPr kumimoji="1" lang="en-US" altLang="zh-CN" sz="2800" i="1">
                                    <a:latin typeface="Cambria Math" panose="02040503050406030204" pitchFamily="18" charset="0"/>
                                    <a:ea typeface="Cambria Math" panose="02040503050406030204" pitchFamily="18" charset="0"/>
                                  </a:rPr>
                                </m:ctrlPr>
                              </m:sSubPr>
                              <m:e>
                                <m:r>
                                  <a:rPr kumimoji="1" lang="en-US" altLang="zh-CN" sz="2800" i="1">
                                    <a:latin typeface="Cambria Math" panose="02040503050406030204" pitchFamily="18" charset="0"/>
                                    <a:ea typeface="Cambria Math" panose="02040503050406030204" pitchFamily="18" charset="0"/>
                                  </a:rPr>
                                  <m:t>𝜃</m:t>
                                </m:r>
                              </m:e>
                              <m:sub>
                                <m:r>
                                  <a:rPr kumimoji="1" lang="en-US" altLang="zh-CN" sz="2800" i="1">
                                    <a:latin typeface="Cambria Math" panose="02040503050406030204" pitchFamily="18" charset="0"/>
                                    <a:ea typeface="Cambria Math" panose="02040503050406030204" pitchFamily="18" charset="0"/>
                                  </a:rPr>
                                  <m:t>𝑡</m:t>
                                </m:r>
                              </m:sub>
                            </m:sSub>
                          </m:e>
                        </m:d>
                      </m:oMath>
                    </m:oMathPara>
                  </a14:m>
                  <a:endParaRPr lang="zh-CN" altLang="en-US" sz="2800" dirty="0"/>
                </a:p>
              </p:txBody>
            </p:sp>
          </mc:Choice>
          <mc:Fallback>
            <p:sp>
              <p:nvSpPr>
                <p:cNvPr id="52" name="矩形 51">
                  <a:extLst>
                    <a:ext uri="{FF2B5EF4-FFF2-40B4-BE49-F238E27FC236}">
                      <a16:creationId xmlns:a16="http://schemas.microsoft.com/office/drawing/2014/main" id="{27BA286C-3A56-3C44-A030-8FB3C34F7FF7}"/>
                    </a:ext>
                  </a:extLst>
                </p:cNvPr>
                <p:cNvSpPr>
                  <a:spLocks noRot="1" noChangeAspect="1" noMove="1" noResize="1" noEditPoints="1" noAdjustHandles="1" noChangeArrowheads="1" noChangeShapeType="1" noTextEdit="1"/>
                </p:cNvSpPr>
                <p:nvPr/>
              </p:nvSpPr>
              <p:spPr>
                <a:xfrm>
                  <a:off x="9918253" y="4464122"/>
                  <a:ext cx="1655581" cy="523220"/>
                </a:xfrm>
                <a:prstGeom prst="rect">
                  <a:avLst/>
                </a:prstGeom>
                <a:blipFill>
                  <a:blip r:embed="rId6"/>
                  <a:stretch>
                    <a:fillRect b="-38095"/>
                  </a:stretch>
                </a:blipFill>
              </p:spPr>
              <p:txBody>
                <a:bodyPr/>
                <a:lstStyle/>
                <a:p>
                  <a:r>
                    <a:rPr lang="zh-CN" altLang="en-US">
                      <a:noFill/>
                    </a:rPr>
                    <a:t> </a:t>
                  </a:r>
                </a:p>
              </p:txBody>
            </p:sp>
          </mc:Fallback>
        </mc:AlternateContent>
      </p:grpSp>
      <p:grpSp>
        <p:nvGrpSpPr>
          <p:cNvPr id="76" name="组合 75">
            <a:extLst>
              <a:ext uri="{FF2B5EF4-FFF2-40B4-BE49-F238E27FC236}">
                <a16:creationId xmlns:a16="http://schemas.microsoft.com/office/drawing/2014/main" id="{BDDFAC56-203C-B147-BA24-E55A014B69F1}"/>
              </a:ext>
            </a:extLst>
          </p:cNvPr>
          <p:cNvGrpSpPr/>
          <p:nvPr/>
        </p:nvGrpSpPr>
        <p:grpSpPr>
          <a:xfrm>
            <a:off x="348252" y="5130181"/>
            <a:ext cx="5997968" cy="479585"/>
            <a:chOff x="348252" y="5130181"/>
            <a:chExt cx="5997968" cy="479585"/>
          </a:xfrm>
        </p:grpSpPr>
        <p:sp>
          <p:nvSpPr>
            <p:cNvPr id="50" name="文本框 49">
              <a:extLst>
                <a:ext uri="{FF2B5EF4-FFF2-40B4-BE49-F238E27FC236}">
                  <a16:creationId xmlns:a16="http://schemas.microsoft.com/office/drawing/2014/main" id="{AAC97C7C-8337-4043-AFB5-39F261BA539E}"/>
                </a:ext>
              </a:extLst>
            </p:cNvPr>
            <p:cNvSpPr txBox="1"/>
            <p:nvPr/>
          </p:nvSpPr>
          <p:spPr>
            <a:xfrm>
              <a:off x="348252" y="5130181"/>
              <a:ext cx="2343862" cy="479585"/>
            </a:xfrm>
            <a:prstGeom prst="rect">
              <a:avLst/>
            </a:prstGeom>
            <a:noFill/>
          </p:spPr>
          <p:txBody>
            <a:bodyPr wrap="square" rtlCol="0">
              <a:noAutofit/>
            </a:bodyPr>
            <a:lstStyle/>
            <a:p>
              <a:pPr algn="ctr"/>
              <a:r>
                <a:rPr kumimoji="1" lang="en-US" altLang="zh-CN" sz="2400" dirty="0">
                  <a:solidFill>
                    <a:srgbClr val="00B050"/>
                  </a:solidFill>
                  <a:latin typeface="Calibri" panose="020F0502020204030204" pitchFamily="34" charset="0"/>
                  <a:cs typeface="Calibri" panose="020F0502020204030204" pitchFamily="34" charset="0"/>
                </a:rPr>
                <a:t>Similar gradient</a:t>
              </a:r>
              <a:endParaRPr kumimoji="1" lang="zh-CN" altLang="en-US" sz="2400" dirty="0" err="1">
                <a:solidFill>
                  <a:srgbClr val="00B050"/>
                </a:solidFill>
                <a:latin typeface="Calibri" panose="020F0502020204030204" pitchFamily="34" charset="0"/>
                <a:cs typeface="Calibri" panose="020F0502020204030204" pitchFamily="34" charset="0"/>
              </a:endParaRPr>
            </a:p>
          </p:txBody>
        </p:sp>
        <p:sp>
          <p:nvSpPr>
            <p:cNvPr id="51" name="矩形 50">
              <a:extLst>
                <a:ext uri="{FF2B5EF4-FFF2-40B4-BE49-F238E27FC236}">
                  <a16:creationId xmlns:a16="http://schemas.microsoft.com/office/drawing/2014/main" id="{3147CB96-2F50-4D4F-99BA-AAC41D3E59C1}"/>
                </a:ext>
              </a:extLst>
            </p:cNvPr>
            <p:cNvSpPr/>
            <p:nvPr/>
          </p:nvSpPr>
          <p:spPr>
            <a:xfrm>
              <a:off x="3576616" y="5130181"/>
              <a:ext cx="2769604" cy="461665"/>
            </a:xfrm>
            <a:prstGeom prst="rect">
              <a:avLst/>
            </a:prstGeom>
          </p:spPr>
          <p:txBody>
            <a:bodyPr wrap="none">
              <a:spAutoFit/>
            </a:bodyPr>
            <a:lstStyle/>
            <a:p>
              <a:r>
                <a:rPr kumimoji="1" lang="en-US" altLang="zh-CN" sz="2400" dirty="0">
                  <a:latin typeface="Calibri" panose="020F0502020204030204" pitchFamily="34" charset="0"/>
                  <a:cs typeface="Calibri" panose="020F0502020204030204" pitchFamily="34" charset="0"/>
                </a:rPr>
                <a:t>Correct pseudo label</a:t>
              </a:r>
              <a:endParaRPr lang="zh-CN" altLang="en-US" sz="2400" dirty="0"/>
            </a:p>
          </p:txBody>
        </p:sp>
        <p:sp>
          <p:nvSpPr>
            <p:cNvPr id="80" name="Up Arrow 34">
              <a:extLst>
                <a:ext uri="{FF2B5EF4-FFF2-40B4-BE49-F238E27FC236}">
                  <a16:creationId xmlns:a16="http://schemas.microsoft.com/office/drawing/2014/main" id="{2383B2D0-69B8-1540-9544-79B54099CA1D}"/>
                </a:ext>
              </a:extLst>
            </p:cNvPr>
            <p:cNvSpPr/>
            <p:nvPr/>
          </p:nvSpPr>
          <p:spPr bwMode="auto">
            <a:xfrm rot="5400000">
              <a:off x="2942275" y="5017530"/>
              <a:ext cx="325045" cy="735567"/>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grpSp>
      <p:grpSp>
        <p:nvGrpSpPr>
          <p:cNvPr id="73" name="组合 72">
            <a:extLst>
              <a:ext uri="{FF2B5EF4-FFF2-40B4-BE49-F238E27FC236}">
                <a16:creationId xmlns:a16="http://schemas.microsoft.com/office/drawing/2014/main" id="{CD225115-57AD-FC44-8EF1-6FC6E5FCC87F}"/>
              </a:ext>
            </a:extLst>
          </p:cNvPr>
          <p:cNvGrpSpPr/>
          <p:nvPr/>
        </p:nvGrpSpPr>
        <p:grpSpPr>
          <a:xfrm>
            <a:off x="8505193" y="2852785"/>
            <a:ext cx="2004293" cy="1718628"/>
            <a:chOff x="8505193" y="2852785"/>
            <a:chExt cx="2004293" cy="1718628"/>
          </a:xfrm>
        </p:grpSpPr>
        <p:cxnSp>
          <p:nvCxnSpPr>
            <p:cNvPr id="48" name="直线箭头连接符 47">
              <a:extLst>
                <a:ext uri="{FF2B5EF4-FFF2-40B4-BE49-F238E27FC236}">
                  <a16:creationId xmlns:a16="http://schemas.microsoft.com/office/drawing/2014/main" id="{98FAF9B2-3FE6-CD43-934C-9BFEDE57620E}"/>
                </a:ext>
              </a:extLst>
            </p:cNvPr>
            <p:cNvCxnSpPr>
              <a:cxnSpLocks/>
            </p:cNvCxnSpPr>
            <p:nvPr/>
          </p:nvCxnSpPr>
          <p:spPr>
            <a:xfrm flipV="1">
              <a:off x="8505193" y="3294751"/>
              <a:ext cx="377575" cy="1276662"/>
            </a:xfrm>
            <a:prstGeom prst="straightConnector1">
              <a:avLst/>
            </a:prstGeom>
            <a:ln w="57150">
              <a:solidFill>
                <a:srgbClr val="99003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3" name="矩形 52">
                  <a:extLst>
                    <a:ext uri="{FF2B5EF4-FFF2-40B4-BE49-F238E27FC236}">
                      <a16:creationId xmlns:a16="http://schemas.microsoft.com/office/drawing/2014/main" id="{6B0AAB21-1259-A249-958F-8CDFFEFEB5DF}"/>
                    </a:ext>
                  </a:extLst>
                </p:cNvPr>
                <p:cNvSpPr/>
                <p:nvPr/>
              </p:nvSpPr>
              <p:spPr>
                <a:xfrm>
                  <a:off x="8853905" y="2852785"/>
                  <a:ext cx="1655581"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cs typeface="Calibri" panose="020F0502020204030204" pitchFamily="34" charset="0"/>
                              </a:rPr>
                            </m:ctrlPr>
                          </m:sSubPr>
                          <m:e>
                            <m:r>
                              <m:rPr>
                                <m:sty m:val="p"/>
                              </m:rPr>
                              <a:rPr kumimoji="1" lang="en-US" altLang="zh-CN" sz="2800" i="1" smtClean="0">
                                <a:latin typeface="Cambria Math" panose="02040503050406030204" pitchFamily="18" charset="0"/>
                                <a:ea typeface="Cambria Math" panose="02040503050406030204" pitchFamily="18" charset="0"/>
                                <a:cs typeface="Calibri" panose="020F0502020204030204" pitchFamily="34" charset="0"/>
                              </a:rPr>
                              <m:t>∇</m:t>
                            </m:r>
                          </m:e>
                          <m:sub>
                            <m:r>
                              <a:rPr kumimoji="1" lang="en-US" altLang="zh-CN" sz="2800" i="1">
                                <a:latin typeface="Cambria Math" panose="02040503050406030204" pitchFamily="18" charset="0"/>
                                <a:ea typeface="Cambria Math" panose="02040503050406030204" pitchFamily="18" charset="0"/>
                              </a:rPr>
                              <m:t>𝜃</m:t>
                            </m:r>
                            <m:r>
                              <m:rPr>
                                <m:nor/>
                              </m:rPr>
                              <a:rPr lang="zh-CN" altLang="en-US" sz="2800" dirty="0"/>
                              <m:t> </m:t>
                            </m:r>
                          </m:sub>
                        </m:sSub>
                        <m:r>
                          <a:rPr kumimoji="1" lang="en-US" altLang="zh-CN" sz="2800" b="0" i="1" smtClean="0">
                            <a:latin typeface="Cambria Math" panose="02040503050406030204" pitchFamily="18" charset="0"/>
                            <a:cs typeface="Calibri" panose="020F0502020204030204" pitchFamily="34" charset="0"/>
                          </a:rPr>
                          <m:t>𝐿</m:t>
                        </m:r>
                        <m:d>
                          <m:dPr>
                            <m:ctrlPr>
                              <a:rPr kumimoji="1" lang="en-US" altLang="zh-CN" sz="2800" i="1">
                                <a:latin typeface="Cambria Math" panose="02040503050406030204" pitchFamily="18" charset="0"/>
                                <a:cs typeface="Calibri" panose="020F0502020204030204" pitchFamily="34" charset="0"/>
                              </a:rPr>
                            </m:ctrlPr>
                          </m:dPr>
                          <m:e>
                            <m:sSub>
                              <m:sSubPr>
                                <m:ctrlPr>
                                  <a:rPr kumimoji="1" lang="en-US" altLang="zh-CN" sz="2800" i="1">
                                    <a:latin typeface="Cambria Math" panose="02040503050406030204" pitchFamily="18" charset="0"/>
                                    <a:ea typeface="Cambria Math" panose="02040503050406030204" pitchFamily="18" charset="0"/>
                                  </a:rPr>
                                </m:ctrlPr>
                              </m:sSubPr>
                              <m:e>
                                <m:r>
                                  <a:rPr kumimoji="1" lang="en-US" altLang="zh-CN" sz="2800" i="1">
                                    <a:latin typeface="Cambria Math" panose="02040503050406030204" pitchFamily="18" charset="0"/>
                                    <a:ea typeface="Cambria Math" panose="02040503050406030204" pitchFamily="18" charset="0"/>
                                  </a:rPr>
                                  <m:t>𝜃</m:t>
                                </m:r>
                              </m:e>
                              <m:sub>
                                <m:r>
                                  <a:rPr kumimoji="1" lang="en-US" altLang="zh-CN" sz="2800" i="1">
                                    <a:latin typeface="Cambria Math" panose="02040503050406030204" pitchFamily="18" charset="0"/>
                                    <a:ea typeface="Cambria Math" panose="02040503050406030204" pitchFamily="18" charset="0"/>
                                  </a:rPr>
                                  <m:t>𝑡</m:t>
                                </m:r>
                              </m:sub>
                            </m:sSub>
                          </m:e>
                        </m:d>
                      </m:oMath>
                    </m:oMathPara>
                  </a14:m>
                  <a:endParaRPr lang="zh-CN" altLang="en-US" sz="2800" dirty="0"/>
                </a:p>
              </p:txBody>
            </p:sp>
          </mc:Choice>
          <mc:Fallback>
            <p:sp>
              <p:nvSpPr>
                <p:cNvPr id="53" name="矩形 52">
                  <a:extLst>
                    <a:ext uri="{FF2B5EF4-FFF2-40B4-BE49-F238E27FC236}">
                      <a16:creationId xmlns:a16="http://schemas.microsoft.com/office/drawing/2014/main" id="{6B0AAB21-1259-A249-958F-8CDFFEFEB5DF}"/>
                    </a:ext>
                  </a:extLst>
                </p:cNvPr>
                <p:cNvSpPr>
                  <a:spLocks noRot="1" noChangeAspect="1" noMove="1" noResize="1" noEditPoints="1" noAdjustHandles="1" noChangeArrowheads="1" noChangeShapeType="1" noTextEdit="1"/>
                </p:cNvSpPr>
                <p:nvPr/>
              </p:nvSpPr>
              <p:spPr>
                <a:xfrm>
                  <a:off x="8853905" y="2852785"/>
                  <a:ext cx="1655581" cy="523220"/>
                </a:xfrm>
                <a:prstGeom prst="rect">
                  <a:avLst/>
                </a:prstGeom>
                <a:blipFill>
                  <a:blip r:embed="rId7"/>
                  <a:stretch>
                    <a:fillRect b="-38095"/>
                  </a:stretch>
                </a:blipFill>
              </p:spPr>
              <p:txBody>
                <a:bodyPr/>
                <a:lstStyle/>
                <a:p>
                  <a:r>
                    <a:rPr lang="zh-CN" altLang="en-US">
                      <a:noFill/>
                    </a:rPr>
                    <a:t> </a:t>
                  </a:r>
                </a:p>
              </p:txBody>
            </p:sp>
          </mc:Fallback>
        </mc:AlternateContent>
      </p:grpSp>
      <p:grpSp>
        <p:nvGrpSpPr>
          <p:cNvPr id="83" name="组合 82">
            <a:extLst>
              <a:ext uri="{FF2B5EF4-FFF2-40B4-BE49-F238E27FC236}">
                <a16:creationId xmlns:a16="http://schemas.microsoft.com/office/drawing/2014/main" id="{2A49BD9B-2751-C445-96B6-70E4E14E8B44}"/>
              </a:ext>
            </a:extLst>
          </p:cNvPr>
          <p:cNvGrpSpPr/>
          <p:nvPr/>
        </p:nvGrpSpPr>
        <p:grpSpPr>
          <a:xfrm>
            <a:off x="245026" y="5652131"/>
            <a:ext cx="6303814" cy="481447"/>
            <a:chOff x="245026" y="5652131"/>
            <a:chExt cx="6303814" cy="481447"/>
          </a:xfrm>
        </p:grpSpPr>
        <p:sp>
          <p:nvSpPr>
            <p:cNvPr id="78" name="文本框 77">
              <a:extLst>
                <a:ext uri="{FF2B5EF4-FFF2-40B4-BE49-F238E27FC236}">
                  <a16:creationId xmlns:a16="http://schemas.microsoft.com/office/drawing/2014/main" id="{7A73F00C-1628-C54B-B7B7-1ED9FEB62F3B}"/>
                </a:ext>
              </a:extLst>
            </p:cNvPr>
            <p:cNvSpPr txBox="1"/>
            <p:nvPr/>
          </p:nvSpPr>
          <p:spPr>
            <a:xfrm>
              <a:off x="245026" y="5653993"/>
              <a:ext cx="2491990" cy="479585"/>
            </a:xfrm>
            <a:prstGeom prst="rect">
              <a:avLst/>
            </a:prstGeom>
            <a:noFill/>
          </p:spPr>
          <p:txBody>
            <a:bodyPr wrap="square" rtlCol="0">
              <a:noAutofit/>
            </a:bodyPr>
            <a:lstStyle/>
            <a:p>
              <a:pPr algn="ctr"/>
              <a:r>
                <a:rPr kumimoji="1" lang="en-US" altLang="zh-CN" sz="2400" dirty="0">
                  <a:solidFill>
                    <a:srgbClr val="990033"/>
                  </a:solidFill>
                  <a:latin typeface="Calibri" panose="020F0502020204030204" pitchFamily="34" charset="0"/>
                  <a:cs typeface="Calibri" panose="020F0502020204030204" pitchFamily="34" charset="0"/>
                </a:rPr>
                <a:t>Opposite gradient</a:t>
              </a:r>
              <a:endParaRPr kumimoji="1" lang="zh-CN" altLang="en-US" sz="2400" dirty="0" err="1">
                <a:solidFill>
                  <a:srgbClr val="990033"/>
                </a:solidFill>
                <a:latin typeface="Calibri" panose="020F0502020204030204" pitchFamily="34" charset="0"/>
                <a:cs typeface="Calibri" panose="020F0502020204030204" pitchFamily="34" charset="0"/>
              </a:endParaRPr>
            </a:p>
          </p:txBody>
        </p:sp>
        <p:sp>
          <p:nvSpPr>
            <p:cNvPr id="81" name="Up Arrow 34">
              <a:extLst>
                <a:ext uri="{FF2B5EF4-FFF2-40B4-BE49-F238E27FC236}">
                  <a16:creationId xmlns:a16="http://schemas.microsoft.com/office/drawing/2014/main" id="{6028AF2C-3B1E-374A-AE0D-96CFB33500B9}"/>
                </a:ext>
              </a:extLst>
            </p:cNvPr>
            <p:cNvSpPr/>
            <p:nvPr/>
          </p:nvSpPr>
          <p:spPr bwMode="auto">
            <a:xfrm rot="5400000">
              <a:off x="2948829" y="5526000"/>
              <a:ext cx="325045" cy="735569"/>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86" name="矩形 85">
              <a:extLst>
                <a:ext uri="{FF2B5EF4-FFF2-40B4-BE49-F238E27FC236}">
                  <a16:creationId xmlns:a16="http://schemas.microsoft.com/office/drawing/2014/main" id="{1DAD74AD-7215-5342-A450-F4D964863FCF}"/>
                </a:ext>
              </a:extLst>
            </p:cNvPr>
            <p:cNvSpPr/>
            <p:nvPr/>
          </p:nvSpPr>
          <p:spPr>
            <a:xfrm>
              <a:off x="3576616" y="5652131"/>
              <a:ext cx="2972224" cy="461665"/>
            </a:xfrm>
            <a:prstGeom prst="rect">
              <a:avLst/>
            </a:prstGeom>
          </p:spPr>
          <p:txBody>
            <a:bodyPr wrap="none">
              <a:spAutoFit/>
            </a:bodyPr>
            <a:lstStyle/>
            <a:p>
              <a:r>
                <a:rPr kumimoji="1" lang="en-US" altLang="zh-CN" sz="2400" dirty="0">
                  <a:latin typeface="Calibri" panose="020F0502020204030204" pitchFamily="34" charset="0"/>
                  <a:cs typeface="Calibri" panose="020F0502020204030204" pitchFamily="34" charset="0"/>
                </a:rPr>
                <a:t>Incorrect pseudo label</a:t>
              </a:r>
              <a:endParaRPr lang="zh-CN" altLang="en-US" sz="2400" dirty="0"/>
            </a:p>
          </p:txBody>
        </p:sp>
      </p:grpSp>
    </p:spTree>
    <p:extLst>
      <p:ext uri="{BB962C8B-B14F-4D97-AF65-F5344CB8AC3E}">
        <p14:creationId xmlns:p14="http://schemas.microsoft.com/office/powerpoint/2010/main" val="32031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dissolve">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dissolve">
                                      <p:cBhvr>
                                        <p:cTn id="24" dur="500"/>
                                        <p:tgtEl>
                                          <p:spTgt spid="7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dissolve">
                                      <p:cBhvr>
                                        <p:cTn id="29" dur="500"/>
                                        <p:tgtEl>
                                          <p:spTgt spid="7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dissolve">
                                      <p:cBhvr>
                                        <p:cTn id="34" dur="5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dissolve">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BD2A0A5-0D1F-8142-B071-D25278BE1374}"/>
              </a:ext>
            </a:extLst>
          </p:cNvPr>
          <p:cNvSpPr txBox="1">
            <a:spLocks/>
          </p:cNvSpPr>
          <p:nvPr/>
        </p:nvSpPr>
        <p:spPr>
          <a:xfrm>
            <a:off x="1219288" y="3076155"/>
            <a:ext cx="9753423" cy="705689"/>
          </a:xfrm>
          <a:prstGeom prst="rect">
            <a:avLst/>
          </a:prstGeom>
        </p:spPr>
        <p:txBody>
          <a:bodyPr/>
          <a:lst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0" dirty="0">
                <a:latin typeface="Calibri" panose="020F0502020204030204" pitchFamily="34" charset="0"/>
                <a:cs typeface="Calibri" panose="020F0502020204030204" pitchFamily="34" charset="0"/>
              </a:rPr>
              <a:t>Experiments</a:t>
            </a:r>
          </a:p>
        </p:txBody>
      </p:sp>
    </p:spTree>
    <p:extLst>
      <p:ext uri="{BB962C8B-B14F-4D97-AF65-F5344CB8AC3E}">
        <p14:creationId xmlns:p14="http://schemas.microsoft.com/office/powerpoint/2010/main" val="414054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0C0CA-507C-1B45-BC4D-B7A097866624}"/>
              </a:ext>
            </a:extLst>
          </p:cNvPr>
          <p:cNvSpPr>
            <a:spLocks noGrp="1"/>
          </p:cNvSpPr>
          <p:nvPr>
            <p:ph type="title"/>
          </p:nvPr>
        </p:nvSpPr>
        <p:spPr>
          <a:xfrm>
            <a:off x="609600" y="487291"/>
            <a:ext cx="10972800" cy="800100"/>
          </a:xfrm>
        </p:spPr>
        <p:txBody>
          <a:bodyPr/>
          <a:lstStyle/>
          <a:p>
            <a:r>
              <a:rPr kumimoji="1" lang="en-US" altLang="zh-CN" sz="3600" dirty="0">
                <a:solidFill>
                  <a:schemeClr val="tx1"/>
                </a:solidFill>
              </a:rPr>
              <a:t>Research Questions Explored</a:t>
            </a:r>
            <a:endParaRPr kumimoji="1" lang="zh-CN" altLang="en-US" sz="3600" dirty="0"/>
          </a:p>
        </p:txBody>
      </p:sp>
      <p:sp>
        <p:nvSpPr>
          <p:cNvPr id="6" name="矩形 5">
            <a:extLst>
              <a:ext uri="{FF2B5EF4-FFF2-40B4-BE49-F238E27FC236}">
                <a16:creationId xmlns:a16="http://schemas.microsoft.com/office/drawing/2014/main" id="{A51364F9-99A8-F144-96E5-4888D1B779A6}"/>
              </a:ext>
            </a:extLst>
          </p:cNvPr>
          <p:cNvSpPr/>
          <p:nvPr/>
        </p:nvSpPr>
        <p:spPr>
          <a:xfrm>
            <a:off x="609600" y="1490393"/>
            <a:ext cx="7006855" cy="754630"/>
          </a:xfrm>
          <a:prstGeom prst="rect">
            <a:avLst/>
          </a:prstGeom>
        </p:spPr>
        <p:txBody>
          <a:bodyPr wrap="none">
            <a:spAutoFit/>
          </a:bodyPr>
          <a:lstStyle/>
          <a:p>
            <a:pPr>
              <a:lnSpc>
                <a:spcPct val="150000"/>
              </a:lnSpc>
            </a:pPr>
            <a:r>
              <a:rPr lang="en-US" altLang="zh-CN" sz="3200" dirty="0">
                <a:latin typeface="Calibri" panose="020F0502020204030204" pitchFamily="34" charset="0"/>
                <a:cs typeface="Calibri" panose="020F0502020204030204" pitchFamily="34" charset="0"/>
              </a:rPr>
              <a:t>Q1. Robustness to polluted training data.</a:t>
            </a:r>
          </a:p>
        </p:txBody>
      </p:sp>
      <p:sp>
        <p:nvSpPr>
          <p:cNvPr id="11" name="矩形 10">
            <a:extLst>
              <a:ext uri="{FF2B5EF4-FFF2-40B4-BE49-F238E27FC236}">
                <a16:creationId xmlns:a16="http://schemas.microsoft.com/office/drawing/2014/main" id="{7D0519C6-7FA6-DB4B-9901-6A7C3C8DA2CB}"/>
              </a:ext>
            </a:extLst>
          </p:cNvPr>
          <p:cNvSpPr/>
          <p:nvPr/>
        </p:nvSpPr>
        <p:spPr>
          <a:xfrm>
            <a:off x="609599" y="2245023"/>
            <a:ext cx="8488093" cy="754630"/>
          </a:xfrm>
          <a:prstGeom prst="rect">
            <a:avLst/>
          </a:prstGeom>
        </p:spPr>
        <p:txBody>
          <a:bodyPr wrap="none">
            <a:spAutoFit/>
          </a:bodyPr>
          <a:lstStyle/>
          <a:p>
            <a:pPr>
              <a:lnSpc>
                <a:spcPct val="150000"/>
              </a:lnSpc>
            </a:pPr>
            <a:r>
              <a:rPr kumimoji="1" lang="en-US" altLang="zh-CN" sz="3200" dirty="0">
                <a:latin typeface="Calibri" panose="020F0502020204030204" pitchFamily="34" charset="0"/>
                <a:cs typeface="Calibri" panose="020F0502020204030204" pitchFamily="34" charset="0"/>
              </a:rPr>
              <a:t>Q2. Performance with different number of labels. </a:t>
            </a:r>
            <a:endParaRPr kumimoji="1" lang="zh-CN" altLang="en-US" sz="3200" dirty="0">
              <a:latin typeface="Calibri" panose="020F0502020204030204" pitchFamily="34" charset="0"/>
              <a:cs typeface="Calibri" panose="020F0502020204030204" pitchFamily="34" charset="0"/>
            </a:endParaRPr>
          </a:p>
        </p:txBody>
      </p:sp>
      <p:sp>
        <p:nvSpPr>
          <p:cNvPr id="12" name="矩形 11">
            <a:extLst>
              <a:ext uri="{FF2B5EF4-FFF2-40B4-BE49-F238E27FC236}">
                <a16:creationId xmlns:a16="http://schemas.microsoft.com/office/drawing/2014/main" id="{F9009EFB-51BA-F84C-B471-ACDA90A85171}"/>
              </a:ext>
            </a:extLst>
          </p:cNvPr>
          <p:cNvSpPr/>
          <p:nvPr/>
        </p:nvSpPr>
        <p:spPr>
          <a:xfrm>
            <a:off x="609598" y="2997877"/>
            <a:ext cx="7572329" cy="754630"/>
          </a:xfrm>
          <a:prstGeom prst="rect">
            <a:avLst/>
          </a:prstGeom>
        </p:spPr>
        <p:txBody>
          <a:bodyPr wrap="none">
            <a:spAutoFit/>
          </a:bodyPr>
          <a:lstStyle/>
          <a:p>
            <a:pPr>
              <a:lnSpc>
                <a:spcPct val="150000"/>
              </a:lnSpc>
            </a:pPr>
            <a:r>
              <a:rPr lang="en-US" altLang="zh-CN" sz="3200" dirty="0">
                <a:latin typeface="Calibri" panose="020F0502020204030204" pitchFamily="34" charset="0"/>
                <a:cs typeface="Calibri" panose="020F0502020204030204" pitchFamily="34" charset="0"/>
              </a:rPr>
              <a:t>Q3. Sensitivity analysis of hyper-parameters.</a:t>
            </a:r>
          </a:p>
        </p:txBody>
      </p:sp>
      <p:sp>
        <p:nvSpPr>
          <p:cNvPr id="16" name="矩形 15">
            <a:extLst>
              <a:ext uri="{FF2B5EF4-FFF2-40B4-BE49-F238E27FC236}">
                <a16:creationId xmlns:a16="http://schemas.microsoft.com/office/drawing/2014/main" id="{E3825AEF-F34B-9547-BCC7-191098E2A167}"/>
              </a:ext>
            </a:extLst>
          </p:cNvPr>
          <p:cNvSpPr/>
          <p:nvPr/>
        </p:nvSpPr>
        <p:spPr>
          <a:xfrm>
            <a:off x="609597" y="3750731"/>
            <a:ext cx="4304192" cy="754630"/>
          </a:xfrm>
          <a:prstGeom prst="rect">
            <a:avLst/>
          </a:prstGeom>
        </p:spPr>
        <p:txBody>
          <a:bodyPr wrap="none">
            <a:spAutoFit/>
          </a:bodyPr>
          <a:lstStyle/>
          <a:p>
            <a:pPr>
              <a:lnSpc>
                <a:spcPct val="150000"/>
              </a:lnSpc>
            </a:pPr>
            <a:r>
              <a:rPr lang="en-US" altLang="zh-CN" sz="3200" dirty="0">
                <a:latin typeface="Calibri" panose="020F0502020204030204" pitchFamily="34" charset="0"/>
                <a:cs typeface="Calibri" panose="020F0502020204030204" pitchFamily="34" charset="0"/>
              </a:rPr>
              <a:t>Q4. Training mechanism.</a:t>
            </a:r>
          </a:p>
        </p:txBody>
      </p:sp>
      <p:sp>
        <p:nvSpPr>
          <p:cNvPr id="17" name="灯片编号占位符 3">
            <a:extLst>
              <a:ext uri="{FF2B5EF4-FFF2-40B4-BE49-F238E27FC236}">
                <a16:creationId xmlns:a16="http://schemas.microsoft.com/office/drawing/2014/main" id="{CD86D8A8-192F-7342-983A-7DD37B7E057C}"/>
              </a:ext>
            </a:extLst>
          </p:cNvPr>
          <p:cNvSpPr>
            <a:spLocks noGrp="1"/>
          </p:cNvSpPr>
          <p:nvPr>
            <p:ph type="sldNum" idx="12"/>
          </p:nvPr>
        </p:nvSpPr>
        <p:spPr>
          <a:xfrm>
            <a:off x="11296611" y="6217623"/>
            <a:ext cx="731600" cy="524800"/>
          </a:xfrm>
        </p:spPr>
        <p:txBody>
          <a:bodyPr/>
          <a:lstStyle/>
          <a:p>
            <a:fld id="{00000000-1234-1234-1234-123412341234}" type="slidenum">
              <a:rPr lang="en-US" altLang="zh-CN" smtClean="0">
                <a:latin typeface="Calibri" panose="020F0502020204030204" pitchFamily="34" charset="0"/>
                <a:cs typeface="Calibri" panose="020F0502020204030204" pitchFamily="34" charset="0"/>
              </a:rPr>
              <a:pPr/>
              <a:t>18</a:t>
            </a:fld>
            <a:endParaRPr lang="zh-CN" altLang="en-US" dirty="0">
              <a:latin typeface="Calibri" panose="020F0502020204030204" pitchFamily="34" charset="0"/>
              <a:cs typeface="Calibri" panose="020F0502020204030204" pitchFamily="34" charset="0"/>
            </a:endParaRPr>
          </a:p>
        </p:txBody>
      </p:sp>
      <p:grpSp>
        <p:nvGrpSpPr>
          <p:cNvPr id="15" name="组合 14">
            <a:extLst>
              <a:ext uri="{FF2B5EF4-FFF2-40B4-BE49-F238E27FC236}">
                <a16:creationId xmlns:a16="http://schemas.microsoft.com/office/drawing/2014/main" id="{AE5A9F3B-7430-8F4A-8549-CD3285AE6E5D}"/>
              </a:ext>
            </a:extLst>
          </p:cNvPr>
          <p:cNvGrpSpPr/>
          <p:nvPr/>
        </p:nvGrpSpPr>
        <p:grpSpPr>
          <a:xfrm>
            <a:off x="609596" y="1490393"/>
            <a:ext cx="10502205" cy="3122585"/>
            <a:chOff x="609596" y="1490393"/>
            <a:chExt cx="10502205" cy="3122585"/>
          </a:xfrm>
        </p:grpSpPr>
        <p:sp>
          <p:nvSpPr>
            <p:cNvPr id="20" name="文本框 19">
              <a:extLst>
                <a:ext uri="{FF2B5EF4-FFF2-40B4-BE49-F238E27FC236}">
                  <a16:creationId xmlns:a16="http://schemas.microsoft.com/office/drawing/2014/main" id="{A02C2EE6-114B-C344-950F-CEB53BE8BAAC}"/>
                </a:ext>
              </a:extLst>
            </p:cNvPr>
            <p:cNvSpPr txBox="1"/>
            <p:nvPr/>
          </p:nvSpPr>
          <p:spPr>
            <a:xfrm>
              <a:off x="9153481" y="1901266"/>
              <a:ext cx="1958320" cy="513567"/>
            </a:xfrm>
            <a:prstGeom prst="rect">
              <a:avLst/>
            </a:prstGeom>
            <a:noFill/>
          </p:spPr>
          <p:txBody>
            <a:bodyPr wrap="square" rtlCol="0">
              <a:noAutofit/>
            </a:bodyPr>
            <a:lstStyle/>
            <a:p>
              <a:pPr algn="ctr"/>
              <a:r>
                <a:rPr kumimoji="1" lang="en-US" altLang="zh-CN" sz="2800" dirty="0">
                  <a:latin typeface="Calibri" panose="020F0502020204030204" pitchFamily="34" charset="0"/>
                  <a:cs typeface="Calibri" panose="020F0502020204030204" pitchFamily="34" charset="0"/>
                </a:rPr>
                <a:t>In this talk</a:t>
              </a:r>
              <a:endParaRPr kumimoji="1" lang="zh-CN" altLang="en-US" sz="2800" dirty="0" err="1">
                <a:latin typeface="Calibri" panose="020F0502020204030204" pitchFamily="34" charset="0"/>
                <a:cs typeface="Calibri" panose="020F0502020204030204" pitchFamily="34" charset="0"/>
              </a:endParaRPr>
            </a:p>
          </p:txBody>
        </p:sp>
        <p:sp>
          <p:nvSpPr>
            <p:cNvPr id="7" name="Right Brace 6">
              <a:extLst>
                <a:ext uri="{FF2B5EF4-FFF2-40B4-BE49-F238E27FC236}">
                  <a16:creationId xmlns:a16="http://schemas.microsoft.com/office/drawing/2014/main" id="{0814E3ED-DF18-434F-A9CC-024F79ADAFB6}"/>
                </a:ext>
              </a:extLst>
            </p:cNvPr>
            <p:cNvSpPr/>
            <p:nvPr/>
          </p:nvSpPr>
          <p:spPr>
            <a:xfrm>
              <a:off x="8821975" y="1490393"/>
              <a:ext cx="331506" cy="1335314"/>
            </a:xfrm>
            <a:prstGeom prst="rightBrace">
              <a:avLst>
                <a:gd name="adj1" fmla="val 35244"/>
                <a:gd name="adj2" fmla="val 49457"/>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矩形 3">
              <a:extLst>
                <a:ext uri="{FF2B5EF4-FFF2-40B4-BE49-F238E27FC236}">
                  <a16:creationId xmlns:a16="http://schemas.microsoft.com/office/drawing/2014/main" id="{09040437-926A-C14B-960B-9A9DDBACCCC6}"/>
                </a:ext>
              </a:extLst>
            </p:cNvPr>
            <p:cNvSpPr/>
            <p:nvPr/>
          </p:nvSpPr>
          <p:spPr bwMode="auto">
            <a:xfrm>
              <a:off x="609596" y="3088978"/>
              <a:ext cx="8203095" cy="1524000"/>
            </a:xfrm>
            <a:prstGeom prst="rect">
              <a:avLst/>
            </a:prstGeom>
            <a:solidFill>
              <a:srgbClr val="FFFFFF">
                <a:alpha val="50196"/>
              </a:srgbClr>
            </a:solidFill>
            <a:ln w="12700" cap="sq" algn="ctr">
              <a:noFill/>
              <a:miter lim="800000"/>
              <a:headEnd/>
              <a:tailEnd/>
            </a:ln>
            <a:effectLst/>
          </p:spPr>
          <p:txBody>
            <a:bodyPr wrap="none" rtlCol="0" anchor="ctr"/>
            <a:lstStyle/>
            <a:p>
              <a:pPr algn="ctr"/>
              <a:endParaRPr kumimoji="1" lang="zh-CN" altLang="en-US" sz="1600" dirty="0">
                <a:solidFill>
                  <a:schemeClr val="bg1"/>
                </a:solidFill>
                <a:latin typeface="+mn-lt"/>
              </a:endParaRPr>
            </a:p>
          </p:txBody>
        </p:sp>
      </p:grpSp>
    </p:spTree>
    <p:extLst>
      <p:ext uri="{BB962C8B-B14F-4D97-AF65-F5344CB8AC3E}">
        <p14:creationId xmlns:p14="http://schemas.microsoft.com/office/powerpoint/2010/main" val="31721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
            <a:extLst>
              <a:ext uri="{FF2B5EF4-FFF2-40B4-BE49-F238E27FC236}">
                <a16:creationId xmlns:a16="http://schemas.microsoft.com/office/drawing/2014/main" id="{3B01031A-6AC5-3445-9351-1A5D9AB59D45}"/>
              </a:ext>
            </a:extLst>
          </p:cNvPr>
          <p:cNvSpPr/>
          <p:nvPr/>
        </p:nvSpPr>
        <p:spPr>
          <a:xfrm>
            <a:off x="2086252" y="6139828"/>
            <a:ext cx="8309500" cy="531515"/>
          </a:xfrm>
          <a:prstGeom prst="rect">
            <a:avLst/>
          </a:prstGeom>
          <a:solidFill>
            <a:srgbClr val="FFFFFF">
              <a:lumMod val="95000"/>
            </a:srgbClr>
          </a:solidFill>
          <a:ln w="12700" cap="flat" cmpd="sng" algn="ctr">
            <a:noFill/>
            <a:prstDash val="solid"/>
            <a:miter lim="800000"/>
          </a:ln>
          <a:effectLst/>
        </p:spPr>
        <p:txBody>
          <a:bodyPr rtlCol="0" anchor="ctr"/>
          <a:lstStyle/>
          <a:p>
            <a:pPr algn="ctr">
              <a:defRPr/>
            </a:pPr>
            <a:endParaRPr kumimoji="1" lang="zh-CN" altLang="en-US" sz="28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2391A18-35EA-4CAC-8117-A9EA9A4BFBA2}"/>
              </a:ext>
            </a:extLst>
          </p:cNvPr>
          <p:cNvSpPr>
            <a:spLocks noGrp="1"/>
          </p:cNvSpPr>
          <p:nvPr>
            <p:ph type="title"/>
          </p:nvPr>
        </p:nvSpPr>
        <p:spPr>
          <a:xfrm>
            <a:off x="546228" y="474107"/>
            <a:ext cx="11360800" cy="763600"/>
          </a:xfrm>
        </p:spPr>
        <p:txBody>
          <a:bodyPr/>
          <a:lstStyle/>
          <a:p>
            <a:r>
              <a:rPr lang="en-US" dirty="0"/>
              <a:t>Q1: </a:t>
            </a:r>
            <a:r>
              <a:rPr lang="en-US" altLang="zh-CN" dirty="0"/>
              <a:t>Robustness to Polluted Training Data</a:t>
            </a:r>
            <a:endParaRPr lang="en-US" dirty="0"/>
          </a:p>
        </p:txBody>
      </p:sp>
      <p:pic>
        <p:nvPicPr>
          <p:cNvPr id="23" name="图片 22">
            <a:extLst>
              <a:ext uri="{FF2B5EF4-FFF2-40B4-BE49-F238E27FC236}">
                <a16:creationId xmlns:a16="http://schemas.microsoft.com/office/drawing/2014/main" id="{ACCC3BAB-0A5C-694D-8B6F-0BBC5946D0A7}"/>
              </a:ext>
            </a:extLst>
          </p:cNvPr>
          <p:cNvPicPr>
            <a:picLocks noChangeAspect="1"/>
          </p:cNvPicPr>
          <p:nvPr/>
        </p:nvPicPr>
        <p:blipFill>
          <a:blip r:embed="rId3"/>
          <a:stretch>
            <a:fillRect/>
          </a:stretch>
        </p:blipFill>
        <p:spPr>
          <a:xfrm>
            <a:off x="69761" y="2253666"/>
            <a:ext cx="5673733" cy="3423804"/>
          </a:xfrm>
          <a:prstGeom prst="rect">
            <a:avLst/>
          </a:prstGeom>
          <a:ln>
            <a:noFill/>
          </a:ln>
        </p:spPr>
      </p:pic>
      <p:sp>
        <p:nvSpPr>
          <p:cNvPr id="26" name="文本框 25">
            <a:extLst>
              <a:ext uri="{FF2B5EF4-FFF2-40B4-BE49-F238E27FC236}">
                <a16:creationId xmlns:a16="http://schemas.microsoft.com/office/drawing/2014/main" id="{0BE064DF-5272-2842-8697-BF21B4D2D360}"/>
              </a:ext>
            </a:extLst>
          </p:cNvPr>
          <p:cNvSpPr txBox="1"/>
          <p:nvPr/>
        </p:nvSpPr>
        <p:spPr>
          <a:xfrm>
            <a:off x="415600" y="1334208"/>
            <a:ext cx="10544559" cy="602595"/>
          </a:xfrm>
          <a:prstGeom prst="rect">
            <a:avLst/>
          </a:prstGeom>
          <a:noFill/>
        </p:spPr>
        <p:txBody>
          <a:bodyPr wrap="square" rtlCol="0">
            <a:noAutofit/>
          </a:bodyPr>
          <a:lstStyle/>
          <a:p>
            <a:pPr marL="457200" indent="-274320">
              <a:lnSpc>
                <a:spcPct val="120000"/>
              </a:lnSpc>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Varying ratio of unlabeled anomalies: 10% - 50%.</a:t>
            </a:r>
          </a:p>
        </p:txBody>
      </p:sp>
      <p:sp>
        <p:nvSpPr>
          <p:cNvPr id="4" name="灯片编号占位符 3">
            <a:extLst>
              <a:ext uri="{FF2B5EF4-FFF2-40B4-BE49-F238E27FC236}">
                <a16:creationId xmlns:a16="http://schemas.microsoft.com/office/drawing/2014/main" id="{2205CD05-18E2-A64A-85B7-8CE3735E4F04}"/>
              </a:ext>
            </a:extLst>
          </p:cNvPr>
          <p:cNvSpPr>
            <a:spLocks noGrp="1"/>
          </p:cNvSpPr>
          <p:nvPr>
            <p:ph type="sldNum" idx="12"/>
          </p:nvPr>
        </p:nvSpPr>
        <p:spPr/>
        <p:txBody>
          <a:bodyPr/>
          <a:lstStyle/>
          <a:p>
            <a:fld id="{00000000-1234-1234-1234-123412341234}" type="slidenum">
              <a:rPr lang="en-US" altLang="zh-CN" smtClean="0"/>
              <a:pPr/>
              <a:t>19</a:t>
            </a:fld>
            <a:endParaRPr lang="zh-CN" altLang="en-US" dirty="0"/>
          </a:p>
        </p:txBody>
      </p:sp>
      <p:sp>
        <p:nvSpPr>
          <p:cNvPr id="3" name="矩形 2">
            <a:extLst>
              <a:ext uri="{FF2B5EF4-FFF2-40B4-BE49-F238E27FC236}">
                <a16:creationId xmlns:a16="http://schemas.microsoft.com/office/drawing/2014/main" id="{0205059D-1147-2B40-A88F-7CD8DF55464C}"/>
              </a:ext>
            </a:extLst>
          </p:cNvPr>
          <p:cNvSpPr/>
          <p:nvPr/>
        </p:nvSpPr>
        <p:spPr>
          <a:xfrm>
            <a:off x="2188180" y="6096442"/>
            <a:ext cx="8002062" cy="574901"/>
          </a:xfrm>
          <a:prstGeom prst="rect">
            <a:avLst/>
          </a:prstGeom>
        </p:spPr>
        <p:txBody>
          <a:bodyPr wrap="none">
            <a:spAutoFit/>
          </a:bodyPr>
          <a:lstStyle/>
          <a:p>
            <a:pPr marL="182880" algn="ctr">
              <a:lnSpc>
                <a:spcPct val="120000"/>
              </a:lnSpc>
            </a:pPr>
            <a:r>
              <a:rPr kumimoji="1" lang="en-US" altLang="zh-CN" sz="2800" b="1" dirty="0">
                <a:latin typeface="Calibri" panose="020F0502020204030204" pitchFamily="34" charset="0"/>
                <a:cs typeface="Calibri" panose="020F0502020204030204" pitchFamily="34" charset="0"/>
              </a:rPr>
              <a:t>Result</a:t>
            </a:r>
            <a:r>
              <a:rPr kumimoji="1" lang="en-US" altLang="zh-CN" sz="2800" dirty="0">
                <a:latin typeface="Calibri" panose="020F0502020204030204" pitchFamily="34" charset="0"/>
                <a:cs typeface="Calibri" panose="020F0502020204030204" pitchFamily="34" charset="0"/>
              </a:rPr>
              <a:t>: Outperforms all other methods by up to 30%</a:t>
            </a:r>
            <a:endParaRPr kumimoji="1" lang="zh-CN" altLang="en-US" sz="2800" dirty="0">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691D1B82-6F12-2D49-B182-224E1DA5A78A}"/>
              </a:ext>
            </a:extLst>
          </p:cNvPr>
          <p:cNvSpPr txBox="1"/>
          <p:nvPr/>
        </p:nvSpPr>
        <p:spPr>
          <a:xfrm>
            <a:off x="5743494" y="2053743"/>
            <a:ext cx="6378745" cy="1231750"/>
          </a:xfrm>
          <a:prstGeom prst="rect">
            <a:avLst/>
          </a:prstGeom>
          <a:noFill/>
        </p:spPr>
        <p:txBody>
          <a:bodyPr wrap="square" rtlCol="0">
            <a:noAutofit/>
          </a:bodyPr>
          <a:lstStyle/>
          <a:p>
            <a:pPr marL="342900" indent="-342900">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Dataset: CIFAR-10</a:t>
            </a:r>
          </a:p>
          <a:p>
            <a:pPr marL="342900" indent="-342900">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Num. of labels: 50 normal + 50 anomalous </a:t>
            </a:r>
          </a:p>
          <a:p>
            <a:pPr marL="342900" indent="-342900">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Methods:</a:t>
            </a:r>
            <a:endParaRPr kumimoji="1" lang="zh-CN" altLang="en-US" sz="2400" dirty="0" err="1">
              <a:latin typeface="Calibri" panose="020F0502020204030204" pitchFamily="34" charset="0"/>
              <a:cs typeface="Calibri" panose="020F0502020204030204" pitchFamily="34" charset="0"/>
            </a:endParaRPr>
          </a:p>
        </p:txBody>
      </p:sp>
      <p:pic>
        <p:nvPicPr>
          <p:cNvPr id="13" name="图片 12">
            <a:extLst>
              <a:ext uri="{FF2B5EF4-FFF2-40B4-BE49-F238E27FC236}">
                <a16:creationId xmlns:a16="http://schemas.microsoft.com/office/drawing/2014/main" id="{F9C3876B-2534-5C4D-9CB7-8E0A57D000B1}"/>
              </a:ext>
            </a:extLst>
          </p:cNvPr>
          <p:cNvPicPr>
            <a:picLocks noChangeAspect="1"/>
          </p:cNvPicPr>
          <p:nvPr/>
        </p:nvPicPr>
        <p:blipFill>
          <a:blip r:embed="rId4"/>
          <a:stretch>
            <a:fillRect/>
          </a:stretch>
        </p:blipFill>
        <p:spPr>
          <a:xfrm>
            <a:off x="6190254" y="3364214"/>
            <a:ext cx="978970" cy="197877"/>
          </a:xfrm>
          <a:prstGeom prst="rect">
            <a:avLst/>
          </a:prstGeom>
        </p:spPr>
      </p:pic>
      <p:pic>
        <p:nvPicPr>
          <p:cNvPr id="14" name="图片 13">
            <a:extLst>
              <a:ext uri="{FF2B5EF4-FFF2-40B4-BE49-F238E27FC236}">
                <a16:creationId xmlns:a16="http://schemas.microsoft.com/office/drawing/2014/main" id="{A672C2DA-75A2-1F46-96E5-96364F058B64}"/>
              </a:ext>
            </a:extLst>
          </p:cNvPr>
          <p:cNvPicPr>
            <a:picLocks noChangeAspect="1"/>
          </p:cNvPicPr>
          <p:nvPr/>
        </p:nvPicPr>
        <p:blipFill>
          <a:blip r:embed="rId5"/>
          <a:stretch>
            <a:fillRect/>
          </a:stretch>
        </p:blipFill>
        <p:spPr>
          <a:xfrm>
            <a:off x="6195294" y="3828170"/>
            <a:ext cx="978970" cy="197877"/>
          </a:xfrm>
          <a:prstGeom prst="rect">
            <a:avLst/>
          </a:prstGeom>
        </p:spPr>
      </p:pic>
      <p:pic>
        <p:nvPicPr>
          <p:cNvPr id="15" name="图片 14">
            <a:extLst>
              <a:ext uri="{FF2B5EF4-FFF2-40B4-BE49-F238E27FC236}">
                <a16:creationId xmlns:a16="http://schemas.microsoft.com/office/drawing/2014/main" id="{A0BE641D-498E-D241-9BDA-515FC92D926D}"/>
              </a:ext>
            </a:extLst>
          </p:cNvPr>
          <p:cNvPicPr>
            <a:picLocks noChangeAspect="1"/>
          </p:cNvPicPr>
          <p:nvPr/>
        </p:nvPicPr>
        <p:blipFill>
          <a:blip r:embed="rId6"/>
          <a:stretch>
            <a:fillRect/>
          </a:stretch>
        </p:blipFill>
        <p:spPr>
          <a:xfrm>
            <a:off x="6190254" y="4317871"/>
            <a:ext cx="978968" cy="174039"/>
          </a:xfrm>
          <a:prstGeom prst="rect">
            <a:avLst/>
          </a:prstGeom>
        </p:spPr>
      </p:pic>
      <p:pic>
        <p:nvPicPr>
          <p:cNvPr id="16" name="图片 15">
            <a:extLst>
              <a:ext uri="{FF2B5EF4-FFF2-40B4-BE49-F238E27FC236}">
                <a16:creationId xmlns:a16="http://schemas.microsoft.com/office/drawing/2014/main" id="{FE3F95F1-A43A-C14F-8797-5C2CED88A97B}"/>
              </a:ext>
            </a:extLst>
          </p:cNvPr>
          <p:cNvPicPr>
            <a:picLocks noChangeAspect="1"/>
          </p:cNvPicPr>
          <p:nvPr/>
        </p:nvPicPr>
        <p:blipFill>
          <a:blip r:embed="rId7"/>
          <a:stretch>
            <a:fillRect/>
          </a:stretch>
        </p:blipFill>
        <p:spPr>
          <a:xfrm>
            <a:off x="6174454" y="4734813"/>
            <a:ext cx="1001586" cy="181138"/>
          </a:xfrm>
          <a:prstGeom prst="rect">
            <a:avLst/>
          </a:prstGeom>
        </p:spPr>
      </p:pic>
      <p:sp>
        <p:nvSpPr>
          <p:cNvPr id="17" name="文本框 16">
            <a:extLst>
              <a:ext uri="{FF2B5EF4-FFF2-40B4-BE49-F238E27FC236}">
                <a16:creationId xmlns:a16="http://schemas.microsoft.com/office/drawing/2014/main" id="{A975AB39-140E-3647-ABD9-D2F622D8FE71}"/>
              </a:ext>
            </a:extLst>
          </p:cNvPr>
          <p:cNvSpPr txBox="1"/>
          <p:nvPr/>
        </p:nvSpPr>
        <p:spPr>
          <a:xfrm>
            <a:off x="7236366" y="3254932"/>
            <a:ext cx="4736176"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ELITE on unsupervised DeepSVDD Model</a:t>
            </a:r>
            <a:r>
              <a:rPr kumimoji="1" lang="en-US" altLang="zh-CN" sz="2000" baseline="30000" dirty="0">
                <a:latin typeface="Calibri" panose="020F0502020204030204" pitchFamily="34" charset="0"/>
                <a:cs typeface="Calibri" panose="020F0502020204030204" pitchFamily="34" charset="0"/>
              </a:rPr>
              <a:t>[1]</a:t>
            </a:r>
            <a:endParaRPr kumimoji="1" lang="zh-CN" altLang="en-US" sz="2000" dirty="0" err="1">
              <a:latin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722834E5-920A-604D-92DA-C4A0BDEA9027}"/>
              </a:ext>
            </a:extLst>
          </p:cNvPr>
          <p:cNvSpPr txBox="1"/>
          <p:nvPr/>
        </p:nvSpPr>
        <p:spPr>
          <a:xfrm>
            <a:off x="7210143" y="3706929"/>
            <a:ext cx="2734324" cy="331731"/>
          </a:xfrm>
          <a:prstGeom prst="rect">
            <a:avLst/>
          </a:prstGeom>
          <a:noFill/>
        </p:spPr>
        <p:txBody>
          <a:bodyPr wrap="square" rtlCol="0">
            <a:noAutofit/>
          </a:bodyPr>
          <a:lstStyle/>
          <a:p>
            <a:endParaRPr kumimoji="1" lang="zh-CN" altLang="en-US" sz="2000" dirty="0" err="1">
              <a:latin typeface="Calibri" panose="020F0502020204030204" pitchFamily="34" charset="0"/>
              <a:cs typeface="Calibri" panose="020F0502020204030204" pitchFamily="34" charset="0"/>
            </a:endParaRPr>
          </a:p>
        </p:txBody>
      </p:sp>
      <p:sp>
        <p:nvSpPr>
          <p:cNvPr id="19" name="文本框 18">
            <a:extLst>
              <a:ext uri="{FF2B5EF4-FFF2-40B4-BE49-F238E27FC236}">
                <a16:creationId xmlns:a16="http://schemas.microsoft.com/office/drawing/2014/main" id="{8CA1B3E9-36E1-2241-BA37-4B4A10FCAAD1}"/>
              </a:ext>
            </a:extLst>
          </p:cNvPr>
          <p:cNvSpPr txBox="1"/>
          <p:nvPr/>
        </p:nvSpPr>
        <p:spPr>
          <a:xfrm>
            <a:off x="7210143" y="4173643"/>
            <a:ext cx="1180731" cy="331731"/>
          </a:xfrm>
          <a:prstGeom prst="rect">
            <a:avLst/>
          </a:prstGeom>
          <a:noFill/>
        </p:spPr>
        <p:txBody>
          <a:bodyPr wrap="square" rtlCol="0">
            <a:noAutofit/>
          </a:bodyPr>
          <a:lstStyle/>
          <a:p>
            <a:endParaRPr kumimoji="1" lang="zh-CN" altLang="en-US" sz="2000" dirty="0" err="1">
              <a:latin typeface="Calibri" panose="020F0502020204030204" pitchFamily="34" charset="0"/>
              <a:cs typeface="Calibri" panose="020F0502020204030204" pitchFamily="34" charset="0"/>
            </a:endParaRPr>
          </a:p>
        </p:txBody>
      </p:sp>
      <p:sp>
        <p:nvSpPr>
          <p:cNvPr id="20" name="文本框 19">
            <a:extLst>
              <a:ext uri="{FF2B5EF4-FFF2-40B4-BE49-F238E27FC236}">
                <a16:creationId xmlns:a16="http://schemas.microsoft.com/office/drawing/2014/main" id="{13D38D2F-FCFD-684A-B238-42E247D230EA}"/>
              </a:ext>
            </a:extLst>
          </p:cNvPr>
          <p:cNvSpPr txBox="1"/>
          <p:nvPr/>
        </p:nvSpPr>
        <p:spPr>
          <a:xfrm>
            <a:off x="7224235" y="3747287"/>
            <a:ext cx="4811892"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ELITE on unsupervised Auto-Encoders Model</a:t>
            </a:r>
            <a:endParaRPr kumimoji="1" lang="zh-CN" altLang="en-US" sz="2000" dirty="0" err="1">
              <a:latin typeface="Calibri" panose="020F0502020204030204" pitchFamily="34" charset="0"/>
              <a:cs typeface="Calibri" panose="020F0502020204030204" pitchFamily="34" charset="0"/>
            </a:endParaRPr>
          </a:p>
        </p:txBody>
      </p:sp>
      <p:sp>
        <p:nvSpPr>
          <p:cNvPr id="21" name="文本框 20">
            <a:extLst>
              <a:ext uri="{FF2B5EF4-FFF2-40B4-BE49-F238E27FC236}">
                <a16:creationId xmlns:a16="http://schemas.microsoft.com/office/drawing/2014/main" id="{F2924590-BB18-CC48-846A-18C36A965AD3}"/>
              </a:ext>
            </a:extLst>
          </p:cNvPr>
          <p:cNvSpPr txBox="1"/>
          <p:nvPr/>
        </p:nvSpPr>
        <p:spPr>
          <a:xfrm>
            <a:off x="7183135" y="4194363"/>
            <a:ext cx="4885873"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STOA Semi-supervised Deep Model</a:t>
            </a:r>
            <a:r>
              <a:rPr kumimoji="1" lang="en-US" altLang="zh-CN" sz="2000" baseline="30000" dirty="0">
                <a:latin typeface="Calibri" panose="020F0502020204030204" pitchFamily="34" charset="0"/>
                <a:cs typeface="Calibri" panose="020F0502020204030204" pitchFamily="34" charset="0"/>
              </a:rPr>
              <a:t>[2]</a:t>
            </a:r>
            <a:endParaRPr kumimoji="1" lang="zh-CN" altLang="en-US" sz="2000" dirty="0" err="1">
              <a:latin typeface="Calibri" panose="020F0502020204030204" pitchFamily="34" charset="0"/>
              <a:cs typeface="Calibri" panose="020F0502020204030204" pitchFamily="34" charset="0"/>
            </a:endParaRPr>
          </a:p>
        </p:txBody>
      </p:sp>
      <p:sp>
        <p:nvSpPr>
          <p:cNvPr id="22" name="文本框 21">
            <a:extLst>
              <a:ext uri="{FF2B5EF4-FFF2-40B4-BE49-F238E27FC236}">
                <a16:creationId xmlns:a16="http://schemas.microsoft.com/office/drawing/2014/main" id="{A297A424-C12A-0545-8EE0-5A1897F2D2B9}"/>
              </a:ext>
            </a:extLst>
          </p:cNvPr>
          <p:cNvSpPr txBox="1"/>
          <p:nvPr/>
        </p:nvSpPr>
        <p:spPr>
          <a:xfrm>
            <a:off x="7210143" y="4613335"/>
            <a:ext cx="4257295"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STOA Semi-supervised Shallow Model</a:t>
            </a:r>
            <a:r>
              <a:rPr kumimoji="1" lang="en-US" altLang="zh-CN" sz="2000" baseline="30000" dirty="0">
                <a:latin typeface="Calibri" panose="020F0502020204030204" pitchFamily="34" charset="0"/>
                <a:cs typeface="Calibri" panose="020F0502020204030204" pitchFamily="34" charset="0"/>
              </a:rPr>
              <a:t>[3]</a:t>
            </a:r>
            <a:endParaRPr kumimoji="1" lang="zh-CN" altLang="en-US" sz="2000" dirty="0" err="1">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B9664E49-0B01-234D-9B77-2A216FC9C794}"/>
              </a:ext>
            </a:extLst>
          </p:cNvPr>
          <p:cNvPicPr>
            <a:picLocks noChangeAspect="1"/>
          </p:cNvPicPr>
          <p:nvPr/>
        </p:nvPicPr>
        <p:blipFill>
          <a:blip r:embed="rId8"/>
          <a:stretch>
            <a:fillRect/>
          </a:stretch>
        </p:blipFill>
        <p:spPr>
          <a:xfrm>
            <a:off x="6167636" y="5172727"/>
            <a:ext cx="986795" cy="205582"/>
          </a:xfrm>
          <a:prstGeom prst="rect">
            <a:avLst/>
          </a:prstGeom>
        </p:spPr>
      </p:pic>
      <p:pic>
        <p:nvPicPr>
          <p:cNvPr id="8" name="图片 7">
            <a:extLst>
              <a:ext uri="{FF2B5EF4-FFF2-40B4-BE49-F238E27FC236}">
                <a16:creationId xmlns:a16="http://schemas.microsoft.com/office/drawing/2014/main" id="{B3BC25B8-56CE-5E49-AB61-631252B85211}"/>
              </a:ext>
            </a:extLst>
          </p:cNvPr>
          <p:cNvPicPr>
            <a:picLocks noChangeAspect="1"/>
          </p:cNvPicPr>
          <p:nvPr/>
        </p:nvPicPr>
        <p:blipFill>
          <a:blip r:embed="rId9"/>
          <a:stretch>
            <a:fillRect/>
          </a:stretch>
        </p:blipFill>
        <p:spPr>
          <a:xfrm>
            <a:off x="6167636" y="5615887"/>
            <a:ext cx="1015222" cy="174038"/>
          </a:xfrm>
          <a:prstGeom prst="rect">
            <a:avLst/>
          </a:prstGeom>
        </p:spPr>
      </p:pic>
      <p:sp>
        <p:nvSpPr>
          <p:cNvPr id="28" name="文本框 27">
            <a:extLst>
              <a:ext uri="{FF2B5EF4-FFF2-40B4-BE49-F238E27FC236}">
                <a16:creationId xmlns:a16="http://schemas.microsoft.com/office/drawing/2014/main" id="{E773C4BA-7D8B-4447-BF31-3FB507D21C52}"/>
              </a:ext>
            </a:extLst>
          </p:cNvPr>
          <p:cNvSpPr txBox="1"/>
          <p:nvPr/>
        </p:nvSpPr>
        <p:spPr>
          <a:xfrm>
            <a:off x="7183135" y="5032705"/>
            <a:ext cx="3777023"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STOA unsupervised Deep Model</a:t>
            </a:r>
            <a:r>
              <a:rPr kumimoji="1" lang="en-US" altLang="zh-CN" sz="2000" baseline="30000" dirty="0">
                <a:latin typeface="Calibri" panose="020F0502020204030204" pitchFamily="34" charset="0"/>
                <a:cs typeface="Calibri" panose="020F0502020204030204" pitchFamily="34" charset="0"/>
              </a:rPr>
              <a:t>[1]</a:t>
            </a:r>
            <a:endParaRPr kumimoji="1" lang="zh-CN" altLang="en-US" sz="2000" dirty="0" err="1">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DCD62266-BDFC-D14A-A57D-D35F44CC1E99}"/>
              </a:ext>
            </a:extLst>
          </p:cNvPr>
          <p:cNvSpPr txBox="1"/>
          <p:nvPr/>
        </p:nvSpPr>
        <p:spPr>
          <a:xfrm>
            <a:off x="7210143" y="5483500"/>
            <a:ext cx="4481748"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STOA unsupervised Robust Deep Model</a:t>
            </a:r>
            <a:r>
              <a:rPr kumimoji="1" lang="en-US" altLang="zh-CN" sz="2000" baseline="30000" dirty="0">
                <a:latin typeface="Calibri" panose="020F0502020204030204" pitchFamily="34" charset="0"/>
                <a:cs typeface="Calibri" panose="020F0502020204030204" pitchFamily="34" charset="0"/>
              </a:rPr>
              <a:t>[4]</a:t>
            </a:r>
            <a:endParaRPr kumimoji="1" lang="zh-CN" altLang="en-US" sz="2000"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53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BD2A0A5-0D1F-8142-B071-D25278BE1374}"/>
              </a:ext>
            </a:extLst>
          </p:cNvPr>
          <p:cNvSpPr txBox="1">
            <a:spLocks/>
          </p:cNvSpPr>
          <p:nvPr/>
        </p:nvSpPr>
        <p:spPr>
          <a:xfrm>
            <a:off x="1219288" y="3076155"/>
            <a:ext cx="9753423" cy="705689"/>
          </a:xfrm>
          <a:prstGeom prst="rect">
            <a:avLst/>
          </a:prstGeom>
        </p:spPr>
        <p:txBody>
          <a:bodyPr/>
          <a:lst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0" dirty="0">
                <a:latin typeface="Calibri" panose="020F0502020204030204" pitchFamily="34" charset="0"/>
                <a:cs typeface="Calibri" panose="020F0502020204030204" pitchFamily="34" charset="0"/>
              </a:rPr>
              <a:t>Background &amp; Motivation</a:t>
            </a:r>
          </a:p>
        </p:txBody>
      </p:sp>
    </p:spTree>
    <p:extLst>
      <p:ext uri="{BB962C8B-B14F-4D97-AF65-F5344CB8AC3E}">
        <p14:creationId xmlns:p14="http://schemas.microsoft.com/office/powerpoint/2010/main" val="179545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05">
            <a:extLst>
              <a:ext uri="{FF2B5EF4-FFF2-40B4-BE49-F238E27FC236}">
                <a16:creationId xmlns:a16="http://schemas.microsoft.com/office/drawing/2014/main" id="{67DFF39B-46EA-0648-83D1-B3CDC10C1CDA}"/>
              </a:ext>
            </a:extLst>
          </p:cNvPr>
          <p:cNvSpPr/>
          <p:nvPr/>
        </p:nvSpPr>
        <p:spPr>
          <a:xfrm>
            <a:off x="1241525" y="6133290"/>
            <a:ext cx="9579169" cy="531515"/>
          </a:xfrm>
          <a:prstGeom prst="rect">
            <a:avLst/>
          </a:prstGeom>
          <a:solidFill>
            <a:srgbClr val="FFFFFF">
              <a:lumMod val="95000"/>
            </a:srgbClr>
          </a:solidFill>
          <a:ln w="12700" cap="flat" cmpd="sng" algn="ctr">
            <a:noFill/>
            <a:prstDash val="solid"/>
            <a:miter lim="800000"/>
          </a:ln>
          <a:effectLst/>
        </p:spPr>
        <p:txBody>
          <a:bodyPr rtlCol="0" anchor="ctr"/>
          <a:lstStyle/>
          <a:p>
            <a:pPr algn="ctr">
              <a:defRPr/>
            </a:pPr>
            <a:endParaRPr kumimoji="1" lang="zh-CN" altLang="en-US" sz="28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2391A18-35EA-4CAC-8117-A9EA9A4BFBA2}"/>
              </a:ext>
            </a:extLst>
          </p:cNvPr>
          <p:cNvSpPr>
            <a:spLocks noGrp="1"/>
          </p:cNvSpPr>
          <p:nvPr>
            <p:ph type="title"/>
          </p:nvPr>
        </p:nvSpPr>
        <p:spPr>
          <a:xfrm>
            <a:off x="546228" y="491767"/>
            <a:ext cx="11360800" cy="763600"/>
          </a:xfrm>
        </p:spPr>
        <p:txBody>
          <a:bodyPr/>
          <a:lstStyle/>
          <a:p>
            <a:r>
              <a:rPr lang="en-US" dirty="0"/>
              <a:t>Q2: </a:t>
            </a:r>
            <a:r>
              <a:rPr lang="en-US" altLang="zh-CN" dirty="0"/>
              <a:t>Performance with Different Number of Labels</a:t>
            </a:r>
            <a:endParaRPr lang="en-US" dirty="0"/>
          </a:p>
        </p:txBody>
      </p:sp>
      <p:sp>
        <p:nvSpPr>
          <p:cNvPr id="19" name="文本框 18">
            <a:extLst>
              <a:ext uri="{FF2B5EF4-FFF2-40B4-BE49-F238E27FC236}">
                <a16:creationId xmlns:a16="http://schemas.microsoft.com/office/drawing/2014/main" id="{F18E175C-F665-C64D-93D7-D9FA4618B212}"/>
              </a:ext>
            </a:extLst>
          </p:cNvPr>
          <p:cNvSpPr txBox="1"/>
          <p:nvPr/>
        </p:nvSpPr>
        <p:spPr>
          <a:xfrm>
            <a:off x="421941" y="1451291"/>
            <a:ext cx="11044836" cy="608671"/>
          </a:xfrm>
          <a:prstGeom prst="rect">
            <a:avLst/>
          </a:prstGeom>
          <a:noFill/>
        </p:spPr>
        <p:txBody>
          <a:bodyPr wrap="square" rtlCol="0">
            <a:noAutofit/>
          </a:bodyPr>
          <a:lstStyle/>
          <a:p>
            <a:pPr marL="457200" indent="-274320">
              <a:lnSpc>
                <a:spcPct val="120000"/>
              </a:lnSpc>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Varying number of labels: 100 - 500</a:t>
            </a:r>
          </a:p>
        </p:txBody>
      </p:sp>
      <p:pic>
        <p:nvPicPr>
          <p:cNvPr id="20" name="图片 19">
            <a:extLst>
              <a:ext uri="{FF2B5EF4-FFF2-40B4-BE49-F238E27FC236}">
                <a16:creationId xmlns:a16="http://schemas.microsoft.com/office/drawing/2014/main" id="{C53E88E8-AC87-034D-A2E6-107BB31F61CE}"/>
              </a:ext>
            </a:extLst>
          </p:cNvPr>
          <p:cNvPicPr>
            <a:picLocks noChangeAspect="1"/>
          </p:cNvPicPr>
          <p:nvPr/>
        </p:nvPicPr>
        <p:blipFill>
          <a:blip r:embed="rId3"/>
          <a:stretch>
            <a:fillRect/>
          </a:stretch>
        </p:blipFill>
        <p:spPr>
          <a:xfrm>
            <a:off x="346107" y="2490194"/>
            <a:ext cx="5268526" cy="3216631"/>
          </a:xfrm>
          <a:prstGeom prst="rect">
            <a:avLst/>
          </a:prstGeom>
        </p:spPr>
      </p:pic>
      <p:sp>
        <p:nvSpPr>
          <p:cNvPr id="4" name="灯片编号占位符 3">
            <a:extLst>
              <a:ext uri="{FF2B5EF4-FFF2-40B4-BE49-F238E27FC236}">
                <a16:creationId xmlns:a16="http://schemas.microsoft.com/office/drawing/2014/main" id="{5FF4C65B-1C02-4D4D-A05E-20E457F6BC36}"/>
              </a:ext>
            </a:extLst>
          </p:cNvPr>
          <p:cNvSpPr>
            <a:spLocks noGrp="1"/>
          </p:cNvSpPr>
          <p:nvPr>
            <p:ph type="sldNum" idx="12"/>
          </p:nvPr>
        </p:nvSpPr>
        <p:spPr/>
        <p:txBody>
          <a:bodyPr/>
          <a:lstStyle/>
          <a:p>
            <a:fld id="{00000000-1234-1234-1234-123412341234}" type="slidenum">
              <a:rPr lang="en-US" altLang="zh-CN" smtClean="0"/>
              <a:pPr/>
              <a:t>20</a:t>
            </a:fld>
            <a:endParaRPr lang="zh-CN" altLang="en-US" dirty="0"/>
          </a:p>
        </p:txBody>
      </p:sp>
      <p:sp>
        <p:nvSpPr>
          <p:cNvPr id="5" name="矩形 4">
            <a:extLst>
              <a:ext uri="{FF2B5EF4-FFF2-40B4-BE49-F238E27FC236}">
                <a16:creationId xmlns:a16="http://schemas.microsoft.com/office/drawing/2014/main" id="{1BF99FC9-EB85-BB45-AA51-21203E2DD771}"/>
              </a:ext>
            </a:extLst>
          </p:cNvPr>
          <p:cNvSpPr/>
          <p:nvPr/>
        </p:nvSpPr>
        <p:spPr>
          <a:xfrm>
            <a:off x="1279061" y="6106479"/>
            <a:ext cx="9579169" cy="574901"/>
          </a:xfrm>
          <a:prstGeom prst="rect">
            <a:avLst/>
          </a:prstGeom>
        </p:spPr>
        <p:txBody>
          <a:bodyPr wrap="square">
            <a:spAutoFit/>
          </a:bodyPr>
          <a:lstStyle/>
          <a:p>
            <a:pPr marL="182880">
              <a:lnSpc>
                <a:spcPct val="120000"/>
              </a:lnSpc>
            </a:pPr>
            <a:r>
              <a:rPr kumimoji="1" lang="en-US" altLang="zh-CN" sz="2800" b="1" dirty="0">
                <a:latin typeface="Calibri" panose="020F0502020204030204" pitchFamily="34" charset="0"/>
                <a:cs typeface="Calibri" panose="020F0502020204030204" pitchFamily="34" charset="0"/>
              </a:rPr>
              <a:t>Result</a:t>
            </a:r>
            <a:r>
              <a:rPr kumimoji="1" lang="en-US" altLang="zh-CN" sz="2800" dirty="0">
                <a:latin typeface="Calibri" panose="020F0502020204030204" pitchFamily="34" charset="0"/>
                <a:cs typeface="Calibri" panose="020F0502020204030204" pitchFamily="34" charset="0"/>
              </a:rPr>
              <a:t>: Reaches high accuracy with very few labeled examples.</a:t>
            </a:r>
            <a:endParaRPr kumimoji="1" lang="zh-CN" altLang="en-US" sz="2800"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B8BAE26A-29DD-874E-82DE-28053AF06CCD}"/>
              </a:ext>
            </a:extLst>
          </p:cNvPr>
          <p:cNvSpPr txBox="1"/>
          <p:nvPr/>
        </p:nvSpPr>
        <p:spPr>
          <a:xfrm>
            <a:off x="5614633" y="2312497"/>
            <a:ext cx="5268527" cy="1231750"/>
          </a:xfrm>
          <a:prstGeom prst="rect">
            <a:avLst/>
          </a:prstGeom>
          <a:noFill/>
        </p:spPr>
        <p:txBody>
          <a:bodyPr wrap="square" rtlCol="0">
            <a:noAutofit/>
          </a:bodyPr>
          <a:lstStyle/>
          <a:p>
            <a:pPr marL="342900" indent="-342900">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Dataset: CIFAR-10</a:t>
            </a:r>
          </a:p>
          <a:p>
            <a:pPr marL="342900" indent="-342900">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Ratio of unlabeled anomaly: 10%</a:t>
            </a:r>
          </a:p>
          <a:p>
            <a:pPr marL="342900" indent="-342900">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Methods:</a:t>
            </a:r>
            <a:endParaRPr kumimoji="1" lang="zh-CN" altLang="en-US" sz="2400" dirty="0" err="1">
              <a:latin typeface="Calibri" panose="020F0502020204030204" pitchFamily="34" charset="0"/>
              <a:cs typeface="Calibri" panose="020F0502020204030204" pitchFamily="34" charset="0"/>
            </a:endParaRPr>
          </a:p>
        </p:txBody>
      </p:sp>
      <p:pic>
        <p:nvPicPr>
          <p:cNvPr id="7" name="图片 6">
            <a:extLst>
              <a:ext uri="{FF2B5EF4-FFF2-40B4-BE49-F238E27FC236}">
                <a16:creationId xmlns:a16="http://schemas.microsoft.com/office/drawing/2014/main" id="{5F00F890-611E-8748-8AC2-34FC08C3DAFC}"/>
              </a:ext>
            </a:extLst>
          </p:cNvPr>
          <p:cNvPicPr>
            <a:picLocks noChangeAspect="1"/>
          </p:cNvPicPr>
          <p:nvPr/>
        </p:nvPicPr>
        <p:blipFill>
          <a:blip r:embed="rId4"/>
          <a:stretch>
            <a:fillRect/>
          </a:stretch>
        </p:blipFill>
        <p:spPr>
          <a:xfrm>
            <a:off x="5967139" y="3651334"/>
            <a:ext cx="978970" cy="197877"/>
          </a:xfrm>
          <a:prstGeom prst="rect">
            <a:avLst/>
          </a:prstGeom>
        </p:spPr>
      </p:pic>
      <p:pic>
        <p:nvPicPr>
          <p:cNvPr id="9" name="图片 8">
            <a:extLst>
              <a:ext uri="{FF2B5EF4-FFF2-40B4-BE49-F238E27FC236}">
                <a16:creationId xmlns:a16="http://schemas.microsoft.com/office/drawing/2014/main" id="{2463DA34-92F3-D446-A725-F150E3DAD96F}"/>
              </a:ext>
            </a:extLst>
          </p:cNvPr>
          <p:cNvPicPr>
            <a:picLocks noChangeAspect="1"/>
          </p:cNvPicPr>
          <p:nvPr/>
        </p:nvPicPr>
        <p:blipFill>
          <a:blip r:embed="rId5"/>
          <a:stretch>
            <a:fillRect/>
          </a:stretch>
        </p:blipFill>
        <p:spPr>
          <a:xfrm>
            <a:off x="5972179" y="4115290"/>
            <a:ext cx="978970" cy="197877"/>
          </a:xfrm>
          <a:prstGeom prst="rect">
            <a:avLst/>
          </a:prstGeom>
        </p:spPr>
      </p:pic>
      <p:pic>
        <p:nvPicPr>
          <p:cNvPr id="11" name="图片 10">
            <a:extLst>
              <a:ext uri="{FF2B5EF4-FFF2-40B4-BE49-F238E27FC236}">
                <a16:creationId xmlns:a16="http://schemas.microsoft.com/office/drawing/2014/main" id="{EA62CD82-F966-7E4A-8132-29CB91F20C30}"/>
              </a:ext>
            </a:extLst>
          </p:cNvPr>
          <p:cNvPicPr>
            <a:picLocks noChangeAspect="1"/>
          </p:cNvPicPr>
          <p:nvPr/>
        </p:nvPicPr>
        <p:blipFill>
          <a:blip r:embed="rId6"/>
          <a:stretch>
            <a:fillRect/>
          </a:stretch>
        </p:blipFill>
        <p:spPr>
          <a:xfrm>
            <a:off x="5967139" y="4604991"/>
            <a:ext cx="978968" cy="174039"/>
          </a:xfrm>
          <a:prstGeom prst="rect">
            <a:avLst/>
          </a:prstGeom>
        </p:spPr>
      </p:pic>
      <p:pic>
        <p:nvPicPr>
          <p:cNvPr id="16" name="图片 15">
            <a:extLst>
              <a:ext uri="{FF2B5EF4-FFF2-40B4-BE49-F238E27FC236}">
                <a16:creationId xmlns:a16="http://schemas.microsoft.com/office/drawing/2014/main" id="{1241E103-2250-3B4F-A1CB-1D687D23D176}"/>
              </a:ext>
            </a:extLst>
          </p:cNvPr>
          <p:cNvPicPr>
            <a:picLocks noChangeAspect="1"/>
          </p:cNvPicPr>
          <p:nvPr/>
        </p:nvPicPr>
        <p:blipFill>
          <a:blip r:embed="rId7"/>
          <a:stretch>
            <a:fillRect/>
          </a:stretch>
        </p:blipFill>
        <p:spPr>
          <a:xfrm>
            <a:off x="5944521" y="5084809"/>
            <a:ext cx="1001586" cy="181138"/>
          </a:xfrm>
          <a:prstGeom prst="rect">
            <a:avLst/>
          </a:prstGeom>
        </p:spPr>
      </p:pic>
      <p:sp>
        <p:nvSpPr>
          <p:cNvPr id="17" name="文本框 16">
            <a:extLst>
              <a:ext uri="{FF2B5EF4-FFF2-40B4-BE49-F238E27FC236}">
                <a16:creationId xmlns:a16="http://schemas.microsoft.com/office/drawing/2014/main" id="{0521EF7F-49E6-6B45-A7F3-99D170B2296C}"/>
              </a:ext>
            </a:extLst>
          </p:cNvPr>
          <p:cNvSpPr txBox="1"/>
          <p:nvPr/>
        </p:nvSpPr>
        <p:spPr>
          <a:xfrm>
            <a:off x="7013251" y="3542052"/>
            <a:ext cx="4736176"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ELITE on unsupervised DeepSVDD Model</a:t>
            </a:r>
            <a:r>
              <a:rPr kumimoji="1" lang="en-US" altLang="zh-CN" sz="2000" baseline="30000" dirty="0">
                <a:latin typeface="Calibri" panose="020F0502020204030204" pitchFamily="34" charset="0"/>
                <a:cs typeface="Calibri" panose="020F0502020204030204" pitchFamily="34" charset="0"/>
              </a:rPr>
              <a:t>[1]</a:t>
            </a:r>
            <a:endParaRPr kumimoji="1" lang="zh-CN" altLang="en-US" sz="2000" dirty="0" err="1">
              <a:latin typeface="Calibri" panose="020F0502020204030204" pitchFamily="34" charset="0"/>
              <a:cs typeface="Calibri" panose="020F0502020204030204" pitchFamily="34" charset="0"/>
            </a:endParaRPr>
          </a:p>
        </p:txBody>
      </p:sp>
      <p:sp>
        <p:nvSpPr>
          <p:cNvPr id="24" name="文本框 23">
            <a:extLst>
              <a:ext uri="{FF2B5EF4-FFF2-40B4-BE49-F238E27FC236}">
                <a16:creationId xmlns:a16="http://schemas.microsoft.com/office/drawing/2014/main" id="{CF78980D-9074-B643-A097-018239D9D5BF}"/>
              </a:ext>
            </a:extLst>
          </p:cNvPr>
          <p:cNvSpPr txBox="1"/>
          <p:nvPr/>
        </p:nvSpPr>
        <p:spPr>
          <a:xfrm>
            <a:off x="6987028" y="3994049"/>
            <a:ext cx="2734324" cy="331731"/>
          </a:xfrm>
          <a:prstGeom prst="rect">
            <a:avLst/>
          </a:prstGeom>
          <a:noFill/>
        </p:spPr>
        <p:txBody>
          <a:bodyPr wrap="square" rtlCol="0">
            <a:noAutofit/>
          </a:bodyPr>
          <a:lstStyle/>
          <a:p>
            <a:endParaRPr kumimoji="1" lang="zh-CN" altLang="en-US" sz="2000" dirty="0" err="1">
              <a:latin typeface="Calibri" panose="020F0502020204030204" pitchFamily="34" charset="0"/>
              <a:cs typeface="Calibri" panose="020F0502020204030204" pitchFamily="34" charset="0"/>
            </a:endParaRPr>
          </a:p>
        </p:txBody>
      </p:sp>
      <p:sp>
        <p:nvSpPr>
          <p:cNvPr id="25" name="文本框 24">
            <a:extLst>
              <a:ext uri="{FF2B5EF4-FFF2-40B4-BE49-F238E27FC236}">
                <a16:creationId xmlns:a16="http://schemas.microsoft.com/office/drawing/2014/main" id="{047EE3CE-D4A7-1A4E-A3B4-2E52F67C7B2C}"/>
              </a:ext>
            </a:extLst>
          </p:cNvPr>
          <p:cNvSpPr txBox="1"/>
          <p:nvPr/>
        </p:nvSpPr>
        <p:spPr>
          <a:xfrm>
            <a:off x="6987028" y="4460763"/>
            <a:ext cx="1180731" cy="331731"/>
          </a:xfrm>
          <a:prstGeom prst="rect">
            <a:avLst/>
          </a:prstGeom>
          <a:noFill/>
        </p:spPr>
        <p:txBody>
          <a:bodyPr wrap="square" rtlCol="0">
            <a:noAutofit/>
          </a:bodyPr>
          <a:lstStyle/>
          <a:p>
            <a:endParaRPr kumimoji="1" lang="zh-CN" altLang="en-US" sz="2000" dirty="0" err="1">
              <a:latin typeface="Calibri" panose="020F0502020204030204" pitchFamily="34" charset="0"/>
              <a:cs typeface="Calibri" panose="020F0502020204030204" pitchFamily="34" charset="0"/>
            </a:endParaRPr>
          </a:p>
        </p:txBody>
      </p:sp>
      <p:sp>
        <p:nvSpPr>
          <p:cNvPr id="27" name="文本框 26">
            <a:extLst>
              <a:ext uri="{FF2B5EF4-FFF2-40B4-BE49-F238E27FC236}">
                <a16:creationId xmlns:a16="http://schemas.microsoft.com/office/drawing/2014/main" id="{1EDA19D4-A403-4B48-B5F2-F2C1962AB760}"/>
              </a:ext>
            </a:extLst>
          </p:cNvPr>
          <p:cNvSpPr txBox="1"/>
          <p:nvPr/>
        </p:nvSpPr>
        <p:spPr>
          <a:xfrm>
            <a:off x="7001120" y="4034407"/>
            <a:ext cx="4811892"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ELITE on unsupervised Auto-Encoders Model</a:t>
            </a:r>
            <a:endParaRPr kumimoji="1" lang="zh-CN" altLang="en-US" sz="2000" dirty="0" err="1">
              <a:latin typeface="Calibri" panose="020F0502020204030204" pitchFamily="34" charset="0"/>
              <a:cs typeface="Calibri" panose="020F0502020204030204" pitchFamily="34" charset="0"/>
            </a:endParaRPr>
          </a:p>
        </p:txBody>
      </p:sp>
      <p:sp>
        <p:nvSpPr>
          <p:cNvPr id="28" name="文本框 27">
            <a:extLst>
              <a:ext uri="{FF2B5EF4-FFF2-40B4-BE49-F238E27FC236}">
                <a16:creationId xmlns:a16="http://schemas.microsoft.com/office/drawing/2014/main" id="{FE66CF06-5F36-BF4A-8FCC-BFB086422645}"/>
              </a:ext>
            </a:extLst>
          </p:cNvPr>
          <p:cNvSpPr txBox="1"/>
          <p:nvPr/>
        </p:nvSpPr>
        <p:spPr>
          <a:xfrm>
            <a:off x="6960020" y="4481483"/>
            <a:ext cx="5068191"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STOA Semi-supervised Deep Model</a:t>
            </a:r>
            <a:r>
              <a:rPr kumimoji="1" lang="en-US" altLang="zh-CN" sz="2000" baseline="30000" dirty="0">
                <a:latin typeface="Calibri" panose="020F0502020204030204" pitchFamily="34" charset="0"/>
                <a:cs typeface="Calibri" panose="020F0502020204030204" pitchFamily="34" charset="0"/>
              </a:rPr>
              <a:t>[2]</a:t>
            </a:r>
            <a:endParaRPr kumimoji="1" lang="zh-CN" altLang="en-US" sz="2000" dirty="0" err="1">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36402DC1-DF45-9242-AD81-2B65163AF004}"/>
              </a:ext>
            </a:extLst>
          </p:cNvPr>
          <p:cNvSpPr txBox="1"/>
          <p:nvPr/>
        </p:nvSpPr>
        <p:spPr>
          <a:xfrm>
            <a:off x="6960020" y="4970153"/>
            <a:ext cx="5268526" cy="331731"/>
          </a:xfrm>
          <a:prstGeom prst="rect">
            <a:avLst/>
          </a:prstGeom>
          <a:noFill/>
        </p:spPr>
        <p:txBody>
          <a:bodyPr wrap="square" rtlCol="0">
            <a:noAutofit/>
          </a:bodyPr>
          <a:lstStyle/>
          <a:p>
            <a:r>
              <a:rPr kumimoji="1" lang="en-US" altLang="zh-CN" sz="2000" dirty="0">
                <a:latin typeface="Calibri" panose="020F0502020204030204" pitchFamily="34" charset="0"/>
                <a:cs typeface="Calibri" panose="020F0502020204030204" pitchFamily="34" charset="0"/>
              </a:rPr>
              <a:t>STOA Semi-supervised Shallow Model</a:t>
            </a:r>
            <a:r>
              <a:rPr kumimoji="1" lang="en-US" altLang="zh-CN" sz="2000" baseline="30000" dirty="0">
                <a:latin typeface="Calibri" panose="020F0502020204030204" pitchFamily="34" charset="0"/>
                <a:cs typeface="Calibri" panose="020F0502020204030204" pitchFamily="34" charset="0"/>
              </a:rPr>
              <a:t>[3]</a:t>
            </a:r>
            <a:endParaRPr kumimoji="1" lang="zh-CN" altLang="en-US" sz="2000"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724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BD2A0A5-0D1F-8142-B071-D25278BE1374}"/>
              </a:ext>
            </a:extLst>
          </p:cNvPr>
          <p:cNvSpPr txBox="1">
            <a:spLocks/>
          </p:cNvSpPr>
          <p:nvPr/>
        </p:nvSpPr>
        <p:spPr>
          <a:xfrm>
            <a:off x="1219288" y="3076155"/>
            <a:ext cx="9753423" cy="705689"/>
          </a:xfrm>
          <a:prstGeom prst="rect">
            <a:avLst/>
          </a:prstGeom>
        </p:spPr>
        <p:txBody>
          <a:bodyPr/>
          <a:lst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0"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209065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9CC9D1-FB02-2E42-A750-3F8DE7342845}"/>
              </a:ext>
            </a:extLst>
          </p:cNvPr>
          <p:cNvSpPr>
            <a:spLocks noGrp="1"/>
          </p:cNvSpPr>
          <p:nvPr>
            <p:ph type="title"/>
          </p:nvPr>
        </p:nvSpPr>
        <p:spPr/>
        <p:txBody>
          <a:bodyPr/>
          <a:lstStyle/>
          <a:p>
            <a:r>
              <a:rPr kumimoji="1" lang="en-US" altLang="zh-CN" dirty="0"/>
              <a:t>Conclusion</a:t>
            </a:r>
            <a:endParaRPr kumimoji="1" lang="zh-CN" altLang="en-US" dirty="0"/>
          </a:p>
        </p:txBody>
      </p:sp>
      <p:sp>
        <p:nvSpPr>
          <p:cNvPr id="6" name="文本框 5">
            <a:extLst>
              <a:ext uri="{FF2B5EF4-FFF2-40B4-BE49-F238E27FC236}">
                <a16:creationId xmlns:a16="http://schemas.microsoft.com/office/drawing/2014/main" id="{930AFD57-D17D-764F-B90D-445C9B120894}"/>
              </a:ext>
            </a:extLst>
          </p:cNvPr>
          <p:cNvSpPr txBox="1"/>
          <p:nvPr/>
        </p:nvSpPr>
        <p:spPr>
          <a:xfrm>
            <a:off x="368118" y="1523977"/>
            <a:ext cx="11559111" cy="3680237"/>
          </a:xfrm>
          <a:prstGeom prst="rect">
            <a:avLst/>
          </a:prstGeom>
          <a:noFill/>
        </p:spPr>
        <p:txBody>
          <a:bodyPr wrap="square" rtlCol="0">
            <a:noAutofit/>
          </a:bodyPr>
          <a:lstStyle/>
          <a:p>
            <a:pPr marL="697230" indent="-514350">
              <a:lnSpc>
                <a:spcPct val="120000"/>
              </a:lnSpc>
              <a:buFont typeface="+mj-lt"/>
              <a:buAutoNum type="arabicPeriod"/>
            </a:pPr>
            <a:r>
              <a:rPr kumimoji="1" lang="en-US" altLang="zh-CN" sz="2800" dirty="0">
                <a:latin typeface="Calibri" panose="020F0502020204030204" pitchFamily="34" charset="0"/>
                <a:cs typeface="Calibri" panose="020F0502020204030204" pitchFamily="34" charset="0"/>
              </a:rPr>
              <a:t>A robust deep anomaly detection method that utilizes labeled anomalies.</a:t>
            </a:r>
          </a:p>
          <a:p>
            <a:pPr marL="697230" indent="-514350">
              <a:lnSpc>
                <a:spcPct val="120000"/>
              </a:lnSpc>
              <a:buFont typeface="+mj-lt"/>
              <a:buAutoNum type="arabicPeriod"/>
            </a:pPr>
            <a:r>
              <a:rPr kumimoji="1" lang="en-US" altLang="zh-CN" sz="2800" dirty="0">
                <a:latin typeface="Calibri" panose="020F0502020204030204" pitchFamily="34" charset="0"/>
                <a:cs typeface="Calibri" panose="020F0502020204030204" pitchFamily="34" charset="0"/>
              </a:rPr>
              <a:t>An optimization paradigm for robust deep anomaly detection which uses labeled samples as the validation data.</a:t>
            </a:r>
          </a:p>
          <a:p>
            <a:pPr marL="697230" indent="-514350">
              <a:lnSpc>
                <a:spcPct val="120000"/>
              </a:lnSpc>
              <a:buFont typeface="+mj-lt"/>
              <a:buAutoNum type="arabicPeriod"/>
            </a:pPr>
            <a:r>
              <a:rPr kumimoji="1" lang="en-US" altLang="zh-CN" sz="2800" dirty="0">
                <a:latin typeface="Calibri" panose="020F0502020204030204" pitchFamily="34" charset="0"/>
                <a:cs typeface="Calibri" panose="020F0502020204030204" pitchFamily="34" charset="0"/>
              </a:rPr>
              <a:t>An efficient training schema that infers the labels of training data on every training iteration.</a:t>
            </a:r>
          </a:p>
          <a:p>
            <a:pPr marL="697230" indent="-514350">
              <a:lnSpc>
                <a:spcPct val="120000"/>
              </a:lnSpc>
              <a:buFont typeface="+mj-lt"/>
              <a:buAutoNum type="arabicPeriod"/>
            </a:pPr>
            <a:r>
              <a:rPr kumimoji="1" lang="en-US" altLang="zh-CN" sz="2800" dirty="0">
                <a:latin typeface="Calibri" panose="020F0502020204030204" pitchFamily="34" charset="0"/>
                <a:cs typeface="Calibri" panose="020F0502020204030204" pitchFamily="34" charset="0"/>
              </a:rPr>
              <a:t>Our method outperforms state-of-the-art methods by up to 30% in ROC-AUC score on various benchmark datasets.</a:t>
            </a:r>
          </a:p>
        </p:txBody>
      </p:sp>
      <p:sp>
        <p:nvSpPr>
          <p:cNvPr id="3" name="灯片编号占位符 2">
            <a:extLst>
              <a:ext uri="{FF2B5EF4-FFF2-40B4-BE49-F238E27FC236}">
                <a16:creationId xmlns:a16="http://schemas.microsoft.com/office/drawing/2014/main" id="{FE861C6A-C830-074C-B534-73A4F7DB4E12}"/>
              </a:ext>
            </a:extLst>
          </p:cNvPr>
          <p:cNvSpPr>
            <a:spLocks noGrp="1"/>
          </p:cNvSpPr>
          <p:nvPr>
            <p:ph type="sldNum" idx="12"/>
          </p:nvPr>
        </p:nvSpPr>
        <p:spPr/>
        <p:txBody>
          <a:bodyPr/>
          <a:lstStyle/>
          <a:p>
            <a:fld id="{00000000-1234-1234-1234-123412341234}" type="slidenum">
              <a:rPr lang="en-US" altLang="zh-CN" smtClean="0"/>
              <a:pPr/>
              <a:t>22</a:t>
            </a:fld>
            <a:endParaRPr lang="zh-CN" altLang="en-US" dirty="0"/>
          </a:p>
        </p:txBody>
      </p:sp>
      <p:sp>
        <p:nvSpPr>
          <p:cNvPr id="9" name="矩形 8">
            <a:extLst>
              <a:ext uri="{FF2B5EF4-FFF2-40B4-BE49-F238E27FC236}">
                <a16:creationId xmlns:a16="http://schemas.microsoft.com/office/drawing/2014/main" id="{AEBE7B6D-FB6D-4C46-8F8A-A2CB60A71EE3}"/>
              </a:ext>
            </a:extLst>
          </p:cNvPr>
          <p:cNvSpPr/>
          <p:nvPr/>
        </p:nvSpPr>
        <p:spPr bwMode="auto">
          <a:xfrm>
            <a:off x="531907" y="2148396"/>
            <a:ext cx="11660093" cy="967666"/>
          </a:xfrm>
          <a:prstGeom prst="rect">
            <a:avLst/>
          </a:prstGeom>
          <a:solidFill>
            <a:schemeClr val="bg1"/>
          </a:solidFill>
          <a:ln w="12700" cap="sq" algn="ctr">
            <a:noFill/>
            <a:miter lim="800000"/>
            <a:headEnd/>
            <a:tailEnd/>
          </a:ln>
          <a:effectLst/>
        </p:spPr>
        <p:txBody>
          <a:bodyPr wrap="none" rtlCol="0" anchor="ctr"/>
          <a:lstStyle/>
          <a:p>
            <a:pPr algn="ctr"/>
            <a:endParaRPr kumimoji="1" lang="zh-CN" altLang="en-US" sz="1600" dirty="0">
              <a:solidFill>
                <a:schemeClr val="bg1"/>
              </a:solidFill>
              <a:latin typeface="+mn-lt"/>
            </a:endParaRPr>
          </a:p>
        </p:txBody>
      </p:sp>
      <p:sp>
        <p:nvSpPr>
          <p:cNvPr id="10" name="矩形 9">
            <a:extLst>
              <a:ext uri="{FF2B5EF4-FFF2-40B4-BE49-F238E27FC236}">
                <a16:creationId xmlns:a16="http://schemas.microsoft.com/office/drawing/2014/main" id="{05084E42-84F1-064A-AB7D-D08F4C6874D2}"/>
              </a:ext>
            </a:extLst>
          </p:cNvPr>
          <p:cNvSpPr/>
          <p:nvPr/>
        </p:nvSpPr>
        <p:spPr bwMode="auto">
          <a:xfrm>
            <a:off x="566429" y="3116062"/>
            <a:ext cx="11660093" cy="967666"/>
          </a:xfrm>
          <a:prstGeom prst="rect">
            <a:avLst/>
          </a:prstGeom>
          <a:solidFill>
            <a:schemeClr val="bg1"/>
          </a:solidFill>
          <a:ln w="12700" cap="sq" algn="ctr">
            <a:noFill/>
            <a:miter lim="800000"/>
            <a:headEnd/>
            <a:tailEnd/>
          </a:ln>
          <a:effectLst/>
        </p:spPr>
        <p:txBody>
          <a:bodyPr wrap="none" rtlCol="0" anchor="ctr"/>
          <a:lstStyle/>
          <a:p>
            <a:pPr algn="ctr"/>
            <a:endParaRPr kumimoji="1" lang="zh-CN" altLang="en-US" sz="1600" dirty="0">
              <a:solidFill>
                <a:schemeClr val="bg1"/>
              </a:solidFill>
              <a:latin typeface="+mn-lt"/>
            </a:endParaRPr>
          </a:p>
        </p:txBody>
      </p:sp>
      <p:sp>
        <p:nvSpPr>
          <p:cNvPr id="11" name="矩形 10">
            <a:extLst>
              <a:ext uri="{FF2B5EF4-FFF2-40B4-BE49-F238E27FC236}">
                <a16:creationId xmlns:a16="http://schemas.microsoft.com/office/drawing/2014/main" id="{C91E885D-3707-0740-ADFE-37182BCF2D71}"/>
              </a:ext>
            </a:extLst>
          </p:cNvPr>
          <p:cNvSpPr/>
          <p:nvPr/>
        </p:nvSpPr>
        <p:spPr bwMode="auto">
          <a:xfrm>
            <a:off x="566428" y="4183009"/>
            <a:ext cx="11660093" cy="967666"/>
          </a:xfrm>
          <a:prstGeom prst="rect">
            <a:avLst/>
          </a:prstGeom>
          <a:solidFill>
            <a:schemeClr val="bg1"/>
          </a:solidFill>
          <a:ln w="12700" cap="sq" algn="ctr">
            <a:noFill/>
            <a:miter lim="800000"/>
            <a:headEnd/>
            <a:tailEnd/>
          </a:ln>
          <a:effectLst/>
        </p:spPr>
        <p:txBody>
          <a:bodyPr wrap="none" rtlCol="0" anchor="ctr"/>
          <a:lstStyle/>
          <a:p>
            <a:pPr algn="ctr"/>
            <a:endParaRPr kumimoji="1" lang="zh-CN" altLang="en-US" sz="1600" dirty="0">
              <a:solidFill>
                <a:schemeClr val="bg1"/>
              </a:solidFill>
              <a:latin typeface="+mn-lt"/>
            </a:endParaRPr>
          </a:p>
        </p:txBody>
      </p:sp>
      <p:sp>
        <p:nvSpPr>
          <p:cNvPr id="13" name="矩形 12">
            <a:extLst>
              <a:ext uri="{FF2B5EF4-FFF2-40B4-BE49-F238E27FC236}">
                <a16:creationId xmlns:a16="http://schemas.microsoft.com/office/drawing/2014/main" id="{7FBB6BEE-B859-A948-B8A0-0E0F17267466}"/>
              </a:ext>
            </a:extLst>
          </p:cNvPr>
          <p:cNvSpPr/>
          <p:nvPr/>
        </p:nvSpPr>
        <p:spPr bwMode="auto">
          <a:xfrm>
            <a:off x="531907" y="1319260"/>
            <a:ext cx="11660093" cy="967666"/>
          </a:xfrm>
          <a:prstGeom prst="rect">
            <a:avLst/>
          </a:prstGeom>
          <a:solidFill>
            <a:schemeClr val="bg1"/>
          </a:solidFill>
          <a:ln w="12700" cap="sq" algn="ctr">
            <a:noFill/>
            <a:miter lim="800000"/>
            <a:headEnd/>
            <a:tailEnd/>
          </a:ln>
          <a:effectLst/>
        </p:spPr>
        <p:txBody>
          <a:bodyPr wrap="none" rtlCol="0" anchor="ctr"/>
          <a:lstStyle/>
          <a:p>
            <a:pPr algn="ctr"/>
            <a:endParaRPr kumimoji="1" lang="zh-CN" altLang="en-US" sz="1600" dirty="0">
              <a:solidFill>
                <a:schemeClr val="bg1"/>
              </a:solidFill>
              <a:latin typeface="+mn-lt"/>
            </a:endParaRPr>
          </a:p>
        </p:txBody>
      </p:sp>
    </p:spTree>
    <p:extLst>
      <p:ext uri="{BB962C8B-B14F-4D97-AF65-F5344CB8AC3E}">
        <p14:creationId xmlns:p14="http://schemas.microsoft.com/office/powerpoint/2010/main" val="22094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F54414E-FCBD-3B40-ABFA-94B4EB7B73FE}"/>
              </a:ext>
            </a:extLst>
          </p:cNvPr>
          <p:cNvSpPr txBox="1"/>
          <p:nvPr/>
        </p:nvSpPr>
        <p:spPr>
          <a:xfrm>
            <a:off x="3640637" y="2189255"/>
            <a:ext cx="4832523" cy="641549"/>
          </a:xfrm>
          <a:prstGeom prst="rect">
            <a:avLst/>
          </a:prstGeom>
          <a:noFill/>
        </p:spPr>
        <p:txBody>
          <a:bodyPr wrap="square" rtlCol="0">
            <a:noAutofit/>
          </a:bodyPr>
          <a:lstStyle/>
          <a:p>
            <a:pPr algn="ctr"/>
            <a:r>
              <a:rPr kumimoji="1" lang="en-US" altLang="zh-CN" sz="4400" b="1" i="1" dirty="0">
                <a:solidFill>
                  <a:srgbClr val="990033"/>
                </a:solidFill>
                <a:latin typeface="Calibri" panose="020F0502020204030204" pitchFamily="34" charset="0"/>
                <a:cs typeface="Calibri" panose="020F0502020204030204" pitchFamily="34" charset="0"/>
              </a:rPr>
              <a:t>Acknowledgement</a:t>
            </a:r>
          </a:p>
        </p:txBody>
      </p:sp>
      <p:sp>
        <p:nvSpPr>
          <p:cNvPr id="3" name="矩形 2">
            <a:extLst>
              <a:ext uri="{FF2B5EF4-FFF2-40B4-BE49-F238E27FC236}">
                <a16:creationId xmlns:a16="http://schemas.microsoft.com/office/drawing/2014/main" id="{3D68D9BC-59CC-BD42-B644-A153CF784044}"/>
              </a:ext>
            </a:extLst>
          </p:cNvPr>
          <p:cNvSpPr/>
          <p:nvPr/>
        </p:nvSpPr>
        <p:spPr>
          <a:xfrm>
            <a:off x="1210988" y="3009457"/>
            <a:ext cx="9988381" cy="1384995"/>
          </a:xfrm>
          <a:prstGeom prst="rect">
            <a:avLst/>
          </a:prstGeom>
        </p:spPr>
        <p:txBody>
          <a:bodyPr wrap="square">
            <a:spAutoFit/>
          </a:bodyPr>
          <a:lstStyle/>
          <a:p>
            <a:pPr algn="ctr"/>
            <a:r>
              <a:rPr kumimoji="1" lang="en-US" altLang="zh-CN" sz="2800" dirty="0">
                <a:latin typeface="Calibri" panose="020F0502020204030204" pitchFamily="34" charset="0"/>
                <a:cs typeface="Calibri" panose="020F0502020204030204" pitchFamily="34" charset="0"/>
              </a:rPr>
              <a:t>This research was supported in part by the National Science Foundation under grants IIS-1910880, CSSI-2103832, CNS-1852498 and by the U.S. Dept. of Education under grant P200A180088.</a:t>
            </a:r>
            <a:endParaRPr kumimoji="1" lang="zh-CN"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756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D4806D-7EFA-0A4F-B979-D7C488AD5453}"/>
              </a:ext>
            </a:extLst>
          </p:cNvPr>
          <p:cNvSpPr>
            <a:spLocks noGrp="1"/>
          </p:cNvSpPr>
          <p:nvPr>
            <p:ph type="title"/>
          </p:nvPr>
        </p:nvSpPr>
        <p:spPr/>
        <p:txBody>
          <a:bodyPr/>
          <a:lstStyle/>
          <a:p>
            <a:r>
              <a:rPr lang="en-US" altLang="zh-CN" dirty="0"/>
              <a:t>Reference</a:t>
            </a:r>
            <a:endParaRPr lang="zh-CN" altLang="en-US" dirty="0"/>
          </a:p>
        </p:txBody>
      </p:sp>
      <p:sp>
        <p:nvSpPr>
          <p:cNvPr id="4" name="矩形 3">
            <a:extLst>
              <a:ext uri="{FF2B5EF4-FFF2-40B4-BE49-F238E27FC236}">
                <a16:creationId xmlns:a16="http://schemas.microsoft.com/office/drawing/2014/main" id="{83602A65-8278-7C47-BA7F-8AE0651F88F0}"/>
              </a:ext>
            </a:extLst>
          </p:cNvPr>
          <p:cNvSpPr/>
          <p:nvPr/>
        </p:nvSpPr>
        <p:spPr>
          <a:xfrm>
            <a:off x="566429" y="1430093"/>
            <a:ext cx="11498324" cy="369332"/>
          </a:xfrm>
          <a:prstGeom prst="rect">
            <a:avLst/>
          </a:prstGeom>
        </p:spPr>
        <p:txBody>
          <a:bodyPr wrap="square">
            <a:spAutoFit/>
          </a:bodyPr>
          <a:lstStyle/>
          <a:p>
            <a:r>
              <a:rPr lang="en-US" altLang="zh-CN" dirty="0">
                <a:solidFill>
                  <a:srgbClr val="222222"/>
                </a:solidFill>
                <a:latin typeface="Calibri" panose="020F0502020204030204" pitchFamily="34" charset="0"/>
                <a:cs typeface="Calibri" panose="020F0502020204030204" pitchFamily="34" charset="0"/>
              </a:rPr>
              <a:t>[1] Ruff, Lukas, et al. "Deep one-class classification." </a:t>
            </a:r>
            <a:r>
              <a:rPr lang="en-US" altLang="zh-CN" i="1" dirty="0">
                <a:solidFill>
                  <a:srgbClr val="222222"/>
                </a:solidFill>
                <a:latin typeface="Calibri" panose="020F0502020204030204" pitchFamily="34" charset="0"/>
                <a:cs typeface="Calibri" panose="020F0502020204030204" pitchFamily="34" charset="0"/>
              </a:rPr>
              <a:t>International conference on machine learning</a:t>
            </a:r>
            <a:r>
              <a:rPr lang="en-US" altLang="zh-CN" dirty="0">
                <a:solidFill>
                  <a:srgbClr val="222222"/>
                </a:solidFill>
                <a:latin typeface="Calibri" panose="020F0502020204030204" pitchFamily="34" charset="0"/>
                <a:cs typeface="Calibri" panose="020F0502020204030204" pitchFamily="34" charset="0"/>
              </a:rPr>
              <a:t>. PMLR, 2018.</a:t>
            </a:r>
            <a:endParaRPr lang="zh-CN" altLang="en-US" dirty="0">
              <a:latin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9DF1B0B7-EC57-A84F-BA98-F74E19CF2C39}"/>
              </a:ext>
            </a:extLst>
          </p:cNvPr>
          <p:cNvSpPr/>
          <p:nvPr/>
        </p:nvSpPr>
        <p:spPr>
          <a:xfrm>
            <a:off x="566429" y="1828644"/>
            <a:ext cx="11498324" cy="369332"/>
          </a:xfrm>
          <a:prstGeom prst="rect">
            <a:avLst/>
          </a:prstGeom>
        </p:spPr>
        <p:txBody>
          <a:bodyPr wrap="square">
            <a:spAutoFit/>
          </a:bodyPr>
          <a:lstStyle/>
          <a:p>
            <a:r>
              <a:rPr lang="en-US" altLang="zh-CN" dirty="0">
                <a:solidFill>
                  <a:srgbClr val="222222"/>
                </a:solidFill>
                <a:latin typeface="Calibri" panose="020F0502020204030204" pitchFamily="34" charset="0"/>
                <a:cs typeface="Calibri" panose="020F0502020204030204" pitchFamily="34" charset="0"/>
              </a:rPr>
              <a:t>[2] Ruff, Lukas, et al. "Deep semi-supervised anomaly detection." </a:t>
            </a:r>
            <a:r>
              <a:rPr lang="en-US" altLang="zh-CN" dirty="0" err="1">
                <a:solidFill>
                  <a:srgbClr val="222222"/>
                </a:solidFill>
                <a:latin typeface="Calibri" panose="020F0502020204030204" pitchFamily="34" charset="0"/>
                <a:cs typeface="Calibri" panose="020F0502020204030204" pitchFamily="34" charset="0"/>
              </a:rPr>
              <a:t>arXiv</a:t>
            </a:r>
            <a:r>
              <a:rPr lang="en-US" altLang="zh-CN" dirty="0">
                <a:solidFill>
                  <a:srgbClr val="222222"/>
                </a:solidFill>
                <a:latin typeface="Calibri" panose="020F0502020204030204" pitchFamily="34" charset="0"/>
                <a:cs typeface="Calibri" panose="020F0502020204030204" pitchFamily="34" charset="0"/>
              </a:rPr>
              <a:t> preprint arXiv:1906.02694 (2019).</a:t>
            </a:r>
            <a:endParaRPr lang="zh-CN" altLang="en-US" dirty="0">
              <a:solidFill>
                <a:srgbClr val="222222"/>
              </a:solidFill>
              <a:latin typeface="Calibri" panose="020F0502020204030204" pitchFamily="34" charset="0"/>
              <a:cs typeface="Calibri" panose="020F0502020204030204" pitchFamily="34" charset="0"/>
            </a:endParaRPr>
          </a:p>
        </p:txBody>
      </p:sp>
      <p:sp>
        <p:nvSpPr>
          <p:cNvPr id="6" name="矩形 5">
            <a:extLst>
              <a:ext uri="{FF2B5EF4-FFF2-40B4-BE49-F238E27FC236}">
                <a16:creationId xmlns:a16="http://schemas.microsoft.com/office/drawing/2014/main" id="{FB76A457-8F98-DE4C-9B67-710387B34853}"/>
              </a:ext>
            </a:extLst>
          </p:cNvPr>
          <p:cNvSpPr/>
          <p:nvPr/>
        </p:nvSpPr>
        <p:spPr>
          <a:xfrm>
            <a:off x="566429" y="2159389"/>
            <a:ext cx="11311215" cy="646331"/>
          </a:xfrm>
          <a:prstGeom prst="rect">
            <a:avLst/>
          </a:prstGeom>
        </p:spPr>
        <p:txBody>
          <a:bodyPr wrap="square">
            <a:spAutoFit/>
          </a:bodyPr>
          <a:lstStyle/>
          <a:p>
            <a:r>
              <a:rPr lang="en-US" altLang="zh-CN" dirty="0">
                <a:solidFill>
                  <a:srgbClr val="222222"/>
                </a:solidFill>
                <a:latin typeface="Calibri" panose="020F0502020204030204" pitchFamily="34" charset="0"/>
                <a:cs typeface="Calibri" panose="020F0502020204030204" pitchFamily="34" charset="0"/>
              </a:rPr>
              <a:t>[3] </a:t>
            </a:r>
            <a:r>
              <a:rPr lang="en-US" altLang="zh-CN" dirty="0" err="1">
                <a:solidFill>
                  <a:srgbClr val="222222"/>
                </a:solidFill>
                <a:latin typeface="Calibri" panose="020F0502020204030204" pitchFamily="34" charset="0"/>
                <a:cs typeface="Calibri" panose="020F0502020204030204" pitchFamily="34" charset="0"/>
              </a:rPr>
              <a:t>Görnitz</a:t>
            </a:r>
            <a:r>
              <a:rPr lang="en-US" altLang="zh-CN" dirty="0">
                <a:solidFill>
                  <a:srgbClr val="222222"/>
                </a:solidFill>
                <a:latin typeface="Calibri" panose="020F0502020204030204" pitchFamily="34" charset="0"/>
                <a:cs typeface="Calibri" panose="020F0502020204030204" pitchFamily="34" charset="0"/>
              </a:rPr>
              <a:t>, Nico, et al. "Toward supervised anomaly detection." Journal of Artificial Intelligence Research 46 (2013): 235-262.</a:t>
            </a:r>
            <a:endParaRPr lang="zh-CN" altLang="en-US" dirty="0">
              <a:solidFill>
                <a:srgbClr val="222222"/>
              </a:solidFill>
              <a:latin typeface="Calibri" panose="020F0502020204030204" pitchFamily="34" charset="0"/>
              <a:cs typeface="Calibri" panose="020F0502020204030204" pitchFamily="34" charset="0"/>
            </a:endParaRPr>
          </a:p>
        </p:txBody>
      </p:sp>
      <p:sp>
        <p:nvSpPr>
          <p:cNvPr id="7" name="矩形 6">
            <a:extLst>
              <a:ext uri="{FF2B5EF4-FFF2-40B4-BE49-F238E27FC236}">
                <a16:creationId xmlns:a16="http://schemas.microsoft.com/office/drawing/2014/main" id="{9A115491-860F-B249-9EF8-DB84620E0AA3}"/>
              </a:ext>
            </a:extLst>
          </p:cNvPr>
          <p:cNvSpPr/>
          <p:nvPr/>
        </p:nvSpPr>
        <p:spPr>
          <a:xfrm>
            <a:off x="566429" y="2782669"/>
            <a:ext cx="11498324" cy="646331"/>
          </a:xfrm>
          <a:prstGeom prst="rect">
            <a:avLst/>
          </a:prstGeom>
        </p:spPr>
        <p:txBody>
          <a:bodyPr wrap="square">
            <a:spAutoFit/>
          </a:bodyPr>
          <a:lstStyle/>
          <a:p>
            <a:r>
              <a:rPr lang="en-US" altLang="zh-CN" dirty="0">
                <a:solidFill>
                  <a:srgbClr val="222222"/>
                </a:solidFill>
                <a:latin typeface="Calibri" panose="020F0502020204030204" pitchFamily="34" charset="0"/>
                <a:cs typeface="Calibri" panose="020F0502020204030204" pitchFamily="34" charset="0"/>
              </a:rPr>
              <a:t>[4] Lai, </a:t>
            </a:r>
            <a:r>
              <a:rPr lang="en-US" altLang="zh-CN" dirty="0" err="1">
                <a:solidFill>
                  <a:srgbClr val="222222"/>
                </a:solidFill>
                <a:latin typeface="Calibri" panose="020F0502020204030204" pitchFamily="34" charset="0"/>
                <a:cs typeface="Calibri" panose="020F0502020204030204" pitchFamily="34" charset="0"/>
              </a:rPr>
              <a:t>Chieh-Hsin</a:t>
            </a:r>
            <a:r>
              <a:rPr lang="en-US" altLang="zh-CN" dirty="0">
                <a:solidFill>
                  <a:srgbClr val="222222"/>
                </a:solidFill>
                <a:latin typeface="Calibri" panose="020F0502020204030204" pitchFamily="34" charset="0"/>
                <a:cs typeface="Calibri" panose="020F0502020204030204" pitchFamily="34" charset="0"/>
              </a:rPr>
              <a:t>, </a:t>
            </a:r>
            <a:r>
              <a:rPr lang="en-US" altLang="zh-CN" dirty="0" err="1">
                <a:solidFill>
                  <a:srgbClr val="222222"/>
                </a:solidFill>
                <a:latin typeface="Calibri" panose="020F0502020204030204" pitchFamily="34" charset="0"/>
                <a:cs typeface="Calibri" panose="020F0502020204030204" pitchFamily="34" charset="0"/>
              </a:rPr>
              <a:t>Dongmian</a:t>
            </a:r>
            <a:r>
              <a:rPr lang="en-US" altLang="zh-CN" dirty="0">
                <a:solidFill>
                  <a:srgbClr val="222222"/>
                </a:solidFill>
                <a:latin typeface="Calibri" panose="020F0502020204030204" pitchFamily="34" charset="0"/>
                <a:cs typeface="Calibri" panose="020F0502020204030204" pitchFamily="34" charset="0"/>
              </a:rPr>
              <a:t> Zou, and Gilad </a:t>
            </a:r>
            <a:r>
              <a:rPr lang="en-US" altLang="zh-CN" dirty="0" err="1">
                <a:solidFill>
                  <a:srgbClr val="222222"/>
                </a:solidFill>
                <a:latin typeface="Calibri" panose="020F0502020204030204" pitchFamily="34" charset="0"/>
                <a:cs typeface="Calibri" panose="020F0502020204030204" pitchFamily="34" charset="0"/>
              </a:rPr>
              <a:t>Lerman</a:t>
            </a:r>
            <a:r>
              <a:rPr lang="en-US" altLang="zh-CN" dirty="0">
                <a:solidFill>
                  <a:srgbClr val="222222"/>
                </a:solidFill>
                <a:latin typeface="Calibri" panose="020F0502020204030204" pitchFamily="34" charset="0"/>
                <a:cs typeface="Calibri" panose="020F0502020204030204" pitchFamily="34" charset="0"/>
              </a:rPr>
              <a:t>. "Robust subspace recovery layer for unsupervised anomaly detection. " </a:t>
            </a:r>
            <a:r>
              <a:rPr lang="en-US" altLang="zh-CN" dirty="0" err="1">
                <a:solidFill>
                  <a:srgbClr val="222222"/>
                </a:solidFill>
                <a:latin typeface="Calibri" panose="020F0502020204030204" pitchFamily="34" charset="0"/>
                <a:cs typeface="Calibri" panose="020F0502020204030204" pitchFamily="34" charset="0"/>
              </a:rPr>
              <a:t>arXiv</a:t>
            </a:r>
            <a:r>
              <a:rPr lang="en-US" altLang="zh-CN" dirty="0">
                <a:solidFill>
                  <a:srgbClr val="222222"/>
                </a:solidFill>
                <a:latin typeface="Calibri" panose="020F0502020204030204" pitchFamily="34" charset="0"/>
                <a:cs typeface="Calibri" panose="020F0502020204030204" pitchFamily="34" charset="0"/>
              </a:rPr>
              <a:t> preprint arXiv:1904.00152 (2019).</a:t>
            </a:r>
            <a:endParaRPr lang="zh-CN" altLang="en-US" dirty="0">
              <a:solidFill>
                <a:srgbClr val="22222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20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BD2A0A5-0D1F-8142-B071-D25278BE1374}"/>
              </a:ext>
            </a:extLst>
          </p:cNvPr>
          <p:cNvSpPr txBox="1">
            <a:spLocks/>
          </p:cNvSpPr>
          <p:nvPr/>
        </p:nvSpPr>
        <p:spPr>
          <a:xfrm>
            <a:off x="1219288" y="3076155"/>
            <a:ext cx="9753423" cy="705689"/>
          </a:xfrm>
          <a:prstGeom prst="rect">
            <a:avLst/>
          </a:prstGeom>
        </p:spPr>
        <p:txBody>
          <a:bodyPr/>
          <a:lst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0"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382878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205">
            <a:extLst>
              <a:ext uri="{FF2B5EF4-FFF2-40B4-BE49-F238E27FC236}">
                <a16:creationId xmlns:a16="http://schemas.microsoft.com/office/drawing/2014/main" id="{540F48EB-7854-BF4B-AC99-B98D797E4549}"/>
              </a:ext>
            </a:extLst>
          </p:cNvPr>
          <p:cNvSpPr/>
          <p:nvPr/>
        </p:nvSpPr>
        <p:spPr>
          <a:xfrm>
            <a:off x="908814" y="1412069"/>
            <a:ext cx="10753597" cy="731211"/>
          </a:xfrm>
          <a:prstGeom prst="rect">
            <a:avLst/>
          </a:prstGeom>
          <a:solidFill>
            <a:srgbClr val="FFFFFF">
              <a:lumMod val="95000"/>
            </a:srgbClr>
          </a:solidFill>
          <a:ln w="12700" cap="flat" cmpd="sng" algn="ctr">
            <a:noFill/>
            <a:prstDash val="solid"/>
            <a:miter lim="800000"/>
          </a:ln>
          <a:effectLst/>
        </p:spPr>
        <p:txBody>
          <a:bodyPr rtlCol="0" anchor="ctr"/>
          <a:lstStyle/>
          <a:p>
            <a:pPr algn="ctr">
              <a:defRPr/>
            </a:pPr>
            <a:r>
              <a:rPr kumimoji="1" lang="en-US" altLang="zh-CN" sz="2800" b="1" dirty="0">
                <a:latin typeface="Calibri" panose="020F0502020204030204" pitchFamily="34" charset="0"/>
                <a:cs typeface="Calibri" panose="020F0502020204030204" pitchFamily="34" charset="0"/>
              </a:rPr>
              <a:t>Anomaly</a:t>
            </a:r>
            <a:r>
              <a:rPr kumimoji="1" lang="en-US" altLang="zh-CN" sz="2800" dirty="0">
                <a:latin typeface="Calibri" panose="020F0502020204030204" pitchFamily="34" charset="0"/>
                <a:cs typeface="Calibri" panose="020F0502020204030204" pitchFamily="34" charset="0"/>
              </a:rPr>
              <a:t>: A data sample that does not conform to the expected behavior.</a:t>
            </a:r>
            <a:endParaRPr kumimoji="1" lang="zh-CN" altLang="en-US" sz="28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538147" y="565087"/>
            <a:ext cx="11360800" cy="763600"/>
          </a:xfrm>
        </p:spPr>
        <p:txBody>
          <a:bodyPr/>
          <a:lstStyle/>
          <a:p>
            <a:r>
              <a:rPr lang="en-US" altLang="zh-CN" sz="3600" dirty="0"/>
              <a:t>What is an Anomaly?</a:t>
            </a:r>
            <a:endParaRPr lang="en-US" sz="3600" dirty="0"/>
          </a:p>
        </p:txBody>
      </p:sp>
      <p:sp>
        <p:nvSpPr>
          <p:cNvPr id="22" name="Oval 22">
            <a:extLst>
              <a:ext uri="{FF2B5EF4-FFF2-40B4-BE49-F238E27FC236}">
                <a16:creationId xmlns:a16="http://schemas.microsoft.com/office/drawing/2014/main" id="{4F7D53C8-1D8E-D544-86C6-DAC35A3797DD}"/>
              </a:ext>
            </a:extLst>
          </p:cNvPr>
          <p:cNvSpPr>
            <a:spLocks noChangeArrowheads="1"/>
          </p:cNvSpPr>
          <p:nvPr/>
        </p:nvSpPr>
        <p:spPr bwMode="auto">
          <a:xfrm>
            <a:off x="6849632" y="314611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5" name="Oval 23">
            <a:extLst>
              <a:ext uri="{FF2B5EF4-FFF2-40B4-BE49-F238E27FC236}">
                <a16:creationId xmlns:a16="http://schemas.microsoft.com/office/drawing/2014/main" id="{022A6B24-4B54-2F4B-AF1F-EBA5D2F111B1}"/>
              </a:ext>
            </a:extLst>
          </p:cNvPr>
          <p:cNvSpPr>
            <a:spLocks noChangeArrowheads="1"/>
          </p:cNvSpPr>
          <p:nvPr/>
        </p:nvSpPr>
        <p:spPr bwMode="auto">
          <a:xfrm>
            <a:off x="8034801" y="3863078"/>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9" name="Oval 24">
            <a:extLst>
              <a:ext uri="{FF2B5EF4-FFF2-40B4-BE49-F238E27FC236}">
                <a16:creationId xmlns:a16="http://schemas.microsoft.com/office/drawing/2014/main" id="{6C0EE914-6A01-6349-9161-9EA2397C5094}"/>
              </a:ext>
            </a:extLst>
          </p:cNvPr>
          <p:cNvSpPr>
            <a:spLocks noChangeArrowheads="1"/>
          </p:cNvSpPr>
          <p:nvPr/>
        </p:nvSpPr>
        <p:spPr bwMode="auto">
          <a:xfrm>
            <a:off x="6953943" y="359790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2" name="Oval 25">
            <a:extLst>
              <a:ext uri="{FF2B5EF4-FFF2-40B4-BE49-F238E27FC236}">
                <a16:creationId xmlns:a16="http://schemas.microsoft.com/office/drawing/2014/main" id="{BC361656-EEC3-904B-BE59-B39B383C69DB}"/>
              </a:ext>
            </a:extLst>
          </p:cNvPr>
          <p:cNvSpPr>
            <a:spLocks noChangeArrowheads="1"/>
          </p:cNvSpPr>
          <p:nvPr/>
        </p:nvSpPr>
        <p:spPr bwMode="auto">
          <a:xfrm>
            <a:off x="7235812" y="338182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3" name="Oval 26">
            <a:extLst>
              <a:ext uri="{FF2B5EF4-FFF2-40B4-BE49-F238E27FC236}">
                <a16:creationId xmlns:a16="http://schemas.microsoft.com/office/drawing/2014/main" id="{2681C599-C5E9-084D-8D90-66E9EA853CD7}"/>
              </a:ext>
            </a:extLst>
          </p:cNvPr>
          <p:cNvSpPr>
            <a:spLocks noChangeArrowheads="1"/>
          </p:cNvSpPr>
          <p:nvPr/>
        </p:nvSpPr>
        <p:spPr bwMode="auto">
          <a:xfrm>
            <a:off x="7555408" y="345058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6" name="Oval 27">
            <a:extLst>
              <a:ext uri="{FF2B5EF4-FFF2-40B4-BE49-F238E27FC236}">
                <a16:creationId xmlns:a16="http://schemas.microsoft.com/office/drawing/2014/main" id="{E2F0616D-4E83-2C46-9C50-73B643017C18}"/>
              </a:ext>
            </a:extLst>
          </p:cNvPr>
          <p:cNvSpPr>
            <a:spLocks noChangeArrowheads="1"/>
          </p:cNvSpPr>
          <p:nvPr/>
        </p:nvSpPr>
        <p:spPr bwMode="auto">
          <a:xfrm>
            <a:off x="7395609" y="383361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7" name="Oval 28">
            <a:extLst>
              <a:ext uri="{FF2B5EF4-FFF2-40B4-BE49-F238E27FC236}">
                <a16:creationId xmlns:a16="http://schemas.microsoft.com/office/drawing/2014/main" id="{29976B05-8D29-F442-BE2B-7797E247B97D}"/>
              </a:ext>
            </a:extLst>
          </p:cNvPr>
          <p:cNvSpPr>
            <a:spLocks noChangeArrowheads="1"/>
          </p:cNvSpPr>
          <p:nvPr/>
        </p:nvSpPr>
        <p:spPr bwMode="auto">
          <a:xfrm>
            <a:off x="8292252" y="378155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8" name="Oval 29">
            <a:extLst>
              <a:ext uri="{FF2B5EF4-FFF2-40B4-BE49-F238E27FC236}">
                <a16:creationId xmlns:a16="http://schemas.microsoft.com/office/drawing/2014/main" id="{08BFEA7A-66EA-7141-9944-1441ADF065D7}"/>
              </a:ext>
            </a:extLst>
          </p:cNvPr>
          <p:cNvSpPr>
            <a:spLocks noChangeArrowheads="1"/>
          </p:cNvSpPr>
          <p:nvPr/>
        </p:nvSpPr>
        <p:spPr bwMode="auto">
          <a:xfrm>
            <a:off x="7954903" y="351932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Arial" pitchFamily="34" charset="0"/>
              <a:ea typeface="宋体"/>
            </a:endParaRPr>
          </a:p>
        </p:txBody>
      </p:sp>
      <p:sp>
        <p:nvSpPr>
          <p:cNvPr id="39" name="Oval 30">
            <a:extLst>
              <a:ext uri="{FF2B5EF4-FFF2-40B4-BE49-F238E27FC236}">
                <a16:creationId xmlns:a16="http://schemas.microsoft.com/office/drawing/2014/main" id="{2B2ED38B-BE5A-EA4E-A98D-4708CD91BF78}"/>
              </a:ext>
            </a:extLst>
          </p:cNvPr>
          <p:cNvSpPr>
            <a:spLocks noChangeArrowheads="1"/>
          </p:cNvSpPr>
          <p:nvPr/>
        </p:nvSpPr>
        <p:spPr bwMode="auto">
          <a:xfrm>
            <a:off x="8274499" y="422647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0" name="Oval 32">
            <a:extLst>
              <a:ext uri="{FF2B5EF4-FFF2-40B4-BE49-F238E27FC236}">
                <a16:creationId xmlns:a16="http://schemas.microsoft.com/office/drawing/2014/main" id="{F315400D-112E-A047-9A11-0F2B6A5EA9E1}"/>
              </a:ext>
            </a:extLst>
          </p:cNvPr>
          <p:cNvSpPr>
            <a:spLocks noChangeArrowheads="1"/>
          </p:cNvSpPr>
          <p:nvPr/>
        </p:nvSpPr>
        <p:spPr bwMode="auto">
          <a:xfrm>
            <a:off x="8114701" y="3460401"/>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1" name="Oval 33">
            <a:extLst>
              <a:ext uri="{FF2B5EF4-FFF2-40B4-BE49-F238E27FC236}">
                <a16:creationId xmlns:a16="http://schemas.microsoft.com/office/drawing/2014/main" id="{D855EDF5-007C-764D-B449-919EE1D36D48}"/>
              </a:ext>
            </a:extLst>
          </p:cNvPr>
          <p:cNvSpPr>
            <a:spLocks noChangeArrowheads="1"/>
          </p:cNvSpPr>
          <p:nvPr/>
        </p:nvSpPr>
        <p:spPr bwMode="auto">
          <a:xfrm>
            <a:off x="7775130" y="414789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2" name="Oval 34">
            <a:extLst>
              <a:ext uri="{FF2B5EF4-FFF2-40B4-BE49-F238E27FC236}">
                <a16:creationId xmlns:a16="http://schemas.microsoft.com/office/drawing/2014/main" id="{B2DADC54-98E4-3741-B7A5-0A1B2202A8B5}"/>
              </a:ext>
            </a:extLst>
          </p:cNvPr>
          <p:cNvSpPr>
            <a:spLocks noChangeArrowheads="1"/>
          </p:cNvSpPr>
          <p:nvPr/>
        </p:nvSpPr>
        <p:spPr bwMode="auto">
          <a:xfrm>
            <a:off x="7715205" y="3686293"/>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3" name="Oval 35">
            <a:extLst>
              <a:ext uri="{FF2B5EF4-FFF2-40B4-BE49-F238E27FC236}">
                <a16:creationId xmlns:a16="http://schemas.microsoft.com/office/drawing/2014/main" id="{76E3066E-A5D6-F043-8CF8-66ED291D1E59}"/>
              </a:ext>
            </a:extLst>
          </p:cNvPr>
          <p:cNvSpPr>
            <a:spLocks noChangeArrowheads="1"/>
          </p:cNvSpPr>
          <p:nvPr/>
        </p:nvSpPr>
        <p:spPr bwMode="auto">
          <a:xfrm>
            <a:off x="7875004" y="317344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4" name="Oval 36">
            <a:extLst>
              <a:ext uri="{FF2B5EF4-FFF2-40B4-BE49-F238E27FC236}">
                <a16:creationId xmlns:a16="http://schemas.microsoft.com/office/drawing/2014/main" id="{8CDD5374-8332-A54A-837F-2DC6993793DD}"/>
              </a:ext>
            </a:extLst>
          </p:cNvPr>
          <p:cNvSpPr>
            <a:spLocks noChangeArrowheads="1"/>
          </p:cNvSpPr>
          <p:nvPr/>
        </p:nvSpPr>
        <p:spPr bwMode="auto">
          <a:xfrm>
            <a:off x="6546682" y="3451605"/>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5" name="Oval 37">
            <a:extLst>
              <a:ext uri="{FF2B5EF4-FFF2-40B4-BE49-F238E27FC236}">
                <a16:creationId xmlns:a16="http://schemas.microsoft.com/office/drawing/2014/main" id="{CB806A29-E04D-9E4F-AD97-EE2890385B02}"/>
              </a:ext>
            </a:extLst>
          </p:cNvPr>
          <p:cNvSpPr>
            <a:spLocks noChangeArrowheads="1"/>
          </p:cNvSpPr>
          <p:nvPr/>
        </p:nvSpPr>
        <p:spPr bwMode="auto">
          <a:xfrm>
            <a:off x="7475508" y="320504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6" name="Oval 38">
            <a:extLst>
              <a:ext uri="{FF2B5EF4-FFF2-40B4-BE49-F238E27FC236}">
                <a16:creationId xmlns:a16="http://schemas.microsoft.com/office/drawing/2014/main" id="{97818D5C-5C7D-D249-A5E2-66380D640450}"/>
              </a:ext>
            </a:extLst>
          </p:cNvPr>
          <p:cNvSpPr>
            <a:spLocks noChangeArrowheads="1"/>
          </p:cNvSpPr>
          <p:nvPr/>
        </p:nvSpPr>
        <p:spPr bwMode="auto">
          <a:xfrm>
            <a:off x="8551923" y="323155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7" name="Oval 39">
            <a:extLst>
              <a:ext uri="{FF2B5EF4-FFF2-40B4-BE49-F238E27FC236}">
                <a16:creationId xmlns:a16="http://schemas.microsoft.com/office/drawing/2014/main" id="{DD9D021D-A73B-4F4E-9D0E-023613A579FA}"/>
              </a:ext>
            </a:extLst>
          </p:cNvPr>
          <p:cNvSpPr>
            <a:spLocks noChangeArrowheads="1"/>
          </p:cNvSpPr>
          <p:nvPr/>
        </p:nvSpPr>
        <p:spPr bwMode="auto">
          <a:xfrm>
            <a:off x="8711722" y="368333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8" name="Rectangle 41">
            <a:extLst>
              <a:ext uri="{FF2B5EF4-FFF2-40B4-BE49-F238E27FC236}">
                <a16:creationId xmlns:a16="http://schemas.microsoft.com/office/drawing/2014/main" id="{F4AF824C-78ED-454D-901A-909120A061AA}"/>
              </a:ext>
            </a:extLst>
          </p:cNvPr>
          <p:cNvSpPr/>
          <p:nvPr/>
        </p:nvSpPr>
        <p:spPr bwMode="auto">
          <a:xfrm>
            <a:off x="3293085" y="2794489"/>
            <a:ext cx="5850924" cy="3266727"/>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grpSp>
        <p:nvGrpSpPr>
          <p:cNvPr id="49" name="Group 42">
            <a:extLst>
              <a:ext uri="{FF2B5EF4-FFF2-40B4-BE49-F238E27FC236}">
                <a16:creationId xmlns:a16="http://schemas.microsoft.com/office/drawing/2014/main" id="{4F25E700-5049-0F46-80B1-F7F9DBBC7C4F}"/>
              </a:ext>
            </a:extLst>
          </p:cNvPr>
          <p:cNvGrpSpPr/>
          <p:nvPr/>
        </p:nvGrpSpPr>
        <p:grpSpPr>
          <a:xfrm>
            <a:off x="4992814" y="6150701"/>
            <a:ext cx="3568266" cy="387797"/>
            <a:chOff x="8583453" y="5149041"/>
            <a:chExt cx="3887058" cy="475557"/>
          </a:xfrm>
        </p:grpSpPr>
        <p:grpSp>
          <p:nvGrpSpPr>
            <p:cNvPr id="50" name="Group 46">
              <a:extLst>
                <a:ext uri="{FF2B5EF4-FFF2-40B4-BE49-F238E27FC236}">
                  <a16:creationId xmlns:a16="http://schemas.microsoft.com/office/drawing/2014/main" id="{C80A4985-006D-D146-BBC3-D190E0881616}"/>
                </a:ext>
              </a:extLst>
            </p:cNvPr>
            <p:cNvGrpSpPr/>
            <p:nvPr/>
          </p:nvGrpSpPr>
          <p:grpSpPr>
            <a:xfrm>
              <a:off x="8583453" y="5149041"/>
              <a:ext cx="3887058" cy="475557"/>
              <a:chOff x="8473730" y="5177445"/>
              <a:chExt cx="3132184" cy="475557"/>
            </a:xfrm>
          </p:grpSpPr>
          <p:sp>
            <p:nvSpPr>
              <p:cNvPr id="52" name="Rectangle 48">
                <a:extLst>
                  <a:ext uri="{FF2B5EF4-FFF2-40B4-BE49-F238E27FC236}">
                    <a16:creationId xmlns:a16="http://schemas.microsoft.com/office/drawing/2014/main" id="{91BC6A0F-F6A1-ED47-A670-710DBC5C9E61}"/>
                  </a:ext>
                </a:extLst>
              </p:cNvPr>
              <p:cNvSpPr/>
              <p:nvPr/>
            </p:nvSpPr>
            <p:spPr>
              <a:xfrm>
                <a:off x="8856848" y="5177445"/>
                <a:ext cx="2749066" cy="461665"/>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Credit</a:t>
                </a:r>
                <a:r>
                  <a:rPr lang="zh-CN" altLang="en-US" dirty="0">
                    <a:latin typeface="Calibri" panose="020F0502020204030204" pitchFamily="34" charset="0"/>
                    <a:ea typeface="Helvetica Neue" charset="0"/>
                    <a:cs typeface="Calibri" panose="020F0502020204030204" pitchFamily="34" charset="0"/>
                  </a:rPr>
                  <a:t> </a:t>
                </a:r>
                <a:r>
                  <a:rPr lang="en-US" altLang="zh-CN" dirty="0">
                    <a:latin typeface="Calibri" panose="020F0502020204030204" pitchFamily="34" charset="0"/>
                    <a:ea typeface="Helvetica Neue" charset="0"/>
                    <a:cs typeface="Calibri" panose="020F0502020204030204" pitchFamily="34" charset="0"/>
                  </a:rPr>
                  <a:t>card</a:t>
                </a:r>
                <a:r>
                  <a:rPr lang="zh-CN" altLang="en-US" dirty="0">
                    <a:latin typeface="Calibri" panose="020F0502020204030204" pitchFamily="34" charset="0"/>
                    <a:ea typeface="Helvetica Neue" charset="0"/>
                    <a:cs typeface="Calibri" panose="020F0502020204030204" pitchFamily="34" charset="0"/>
                  </a:rPr>
                  <a:t> </a:t>
                </a:r>
                <a:r>
                  <a:rPr lang="en-US" altLang="zh-CN" dirty="0">
                    <a:latin typeface="Calibri" panose="020F0502020204030204" pitchFamily="34" charset="0"/>
                    <a:ea typeface="Helvetica Neue" charset="0"/>
                    <a:cs typeface="Calibri" panose="020F0502020204030204" pitchFamily="34" charset="0"/>
                  </a:rPr>
                  <a:t>transaction</a:t>
                </a:r>
                <a:endParaRPr lang="en-US" dirty="0">
                  <a:latin typeface="Calibri" panose="020F0502020204030204" pitchFamily="34" charset="0"/>
                  <a:ea typeface="Helvetica Neue" charset="0"/>
                  <a:cs typeface="Calibri" panose="020F0502020204030204" pitchFamily="34" charset="0"/>
                </a:endParaRPr>
              </a:p>
            </p:txBody>
          </p:sp>
          <p:sp>
            <p:nvSpPr>
              <p:cNvPr id="53" name="Rectangle: Rounded Corners 5">
                <a:extLst>
                  <a:ext uri="{FF2B5EF4-FFF2-40B4-BE49-F238E27FC236}">
                    <a16:creationId xmlns:a16="http://schemas.microsoft.com/office/drawing/2014/main" id="{EC8DBF9F-B31E-4147-9D63-787756892CD3}"/>
                  </a:ext>
                </a:extLst>
              </p:cNvPr>
              <p:cNvSpPr/>
              <p:nvPr/>
            </p:nvSpPr>
            <p:spPr>
              <a:xfrm>
                <a:off x="8473730" y="5181812"/>
                <a:ext cx="2569701" cy="471190"/>
              </a:xfrm>
              <a:custGeom>
                <a:avLst/>
                <a:gdLst>
                  <a:gd name="connsiteX0" fmla="*/ 0 w 5019869"/>
                  <a:gd name="connsiteY0" fmla="*/ 317298 h 1903751"/>
                  <a:gd name="connsiteX1" fmla="*/ 317298 w 5019869"/>
                  <a:gd name="connsiteY1" fmla="*/ 0 h 1903751"/>
                  <a:gd name="connsiteX2" fmla="*/ 4702571 w 5019869"/>
                  <a:gd name="connsiteY2" fmla="*/ 0 h 1903751"/>
                  <a:gd name="connsiteX3" fmla="*/ 5019869 w 5019869"/>
                  <a:gd name="connsiteY3" fmla="*/ 317298 h 1903751"/>
                  <a:gd name="connsiteX4" fmla="*/ 5019869 w 5019869"/>
                  <a:gd name="connsiteY4" fmla="*/ 1586453 h 1903751"/>
                  <a:gd name="connsiteX5" fmla="*/ 4702571 w 5019869"/>
                  <a:gd name="connsiteY5" fmla="*/ 1903751 h 1903751"/>
                  <a:gd name="connsiteX6" fmla="*/ 317298 w 5019869"/>
                  <a:gd name="connsiteY6" fmla="*/ 1903751 h 1903751"/>
                  <a:gd name="connsiteX7" fmla="*/ 0 w 5019869"/>
                  <a:gd name="connsiteY7" fmla="*/ 1586453 h 1903751"/>
                  <a:gd name="connsiteX8" fmla="*/ 0 w 5019869"/>
                  <a:gd name="connsiteY8" fmla="*/ 317298 h 1903751"/>
                  <a:gd name="connsiteX0" fmla="*/ 2309 w 5022178"/>
                  <a:gd name="connsiteY0" fmla="*/ 323519 h 1909972"/>
                  <a:gd name="connsiteX1" fmla="*/ 145436 w 5022178"/>
                  <a:gd name="connsiteY1" fmla="*/ 0 h 1909972"/>
                  <a:gd name="connsiteX2" fmla="*/ 4704880 w 5022178"/>
                  <a:gd name="connsiteY2" fmla="*/ 6221 h 1909972"/>
                  <a:gd name="connsiteX3" fmla="*/ 5022178 w 5022178"/>
                  <a:gd name="connsiteY3" fmla="*/ 323519 h 1909972"/>
                  <a:gd name="connsiteX4" fmla="*/ 5022178 w 5022178"/>
                  <a:gd name="connsiteY4" fmla="*/ 1592674 h 1909972"/>
                  <a:gd name="connsiteX5" fmla="*/ 4704880 w 5022178"/>
                  <a:gd name="connsiteY5" fmla="*/ 1909972 h 1909972"/>
                  <a:gd name="connsiteX6" fmla="*/ 319607 w 5022178"/>
                  <a:gd name="connsiteY6" fmla="*/ 1909972 h 1909972"/>
                  <a:gd name="connsiteX7" fmla="*/ 2309 w 5022178"/>
                  <a:gd name="connsiteY7" fmla="*/ 1592674 h 1909972"/>
                  <a:gd name="connsiteX8" fmla="*/ 2309 w 5022178"/>
                  <a:gd name="connsiteY8" fmla="*/ 323519 h 1909972"/>
                  <a:gd name="connsiteX0" fmla="*/ 2309 w 5022178"/>
                  <a:gd name="connsiteY0" fmla="*/ 323519 h 1916193"/>
                  <a:gd name="connsiteX1" fmla="*/ 145436 w 5022178"/>
                  <a:gd name="connsiteY1" fmla="*/ 0 h 1916193"/>
                  <a:gd name="connsiteX2" fmla="*/ 4704880 w 5022178"/>
                  <a:gd name="connsiteY2" fmla="*/ 6221 h 1916193"/>
                  <a:gd name="connsiteX3" fmla="*/ 5022178 w 5022178"/>
                  <a:gd name="connsiteY3" fmla="*/ 323519 h 1916193"/>
                  <a:gd name="connsiteX4" fmla="*/ 5022178 w 5022178"/>
                  <a:gd name="connsiteY4" fmla="*/ 1592674 h 1916193"/>
                  <a:gd name="connsiteX5" fmla="*/ 4704880 w 5022178"/>
                  <a:gd name="connsiteY5" fmla="*/ 1909972 h 1916193"/>
                  <a:gd name="connsiteX6" fmla="*/ 151656 w 5022178"/>
                  <a:gd name="connsiteY6" fmla="*/ 1916193 h 1916193"/>
                  <a:gd name="connsiteX7" fmla="*/ 2309 w 5022178"/>
                  <a:gd name="connsiteY7" fmla="*/ 1592674 h 1916193"/>
                  <a:gd name="connsiteX8" fmla="*/ 2309 w 5022178"/>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704880 w 5023525"/>
                  <a:gd name="connsiteY5" fmla="*/ 190997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9012"/>
                  <a:gd name="connsiteY0" fmla="*/ 323519 h 1916193"/>
                  <a:gd name="connsiteX1" fmla="*/ 145436 w 5029012"/>
                  <a:gd name="connsiteY1" fmla="*/ 0 h 1916193"/>
                  <a:gd name="connsiteX2" fmla="*/ 4872831 w 5029012"/>
                  <a:gd name="connsiteY2" fmla="*/ 6221 h 1916193"/>
                  <a:gd name="connsiteX3" fmla="*/ 5022178 w 5029012"/>
                  <a:gd name="connsiteY3" fmla="*/ 323519 h 1916193"/>
                  <a:gd name="connsiteX4" fmla="*/ 5022178 w 5029012"/>
                  <a:gd name="connsiteY4" fmla="*/ 1592674 h 1916193"/>
                  <a:gd name="connsiteX5" fmla="*/ 4897713 w 5029012"/>
                  <a:gd name="connsiteY5" fmla="*/ 1916192 h 1916193"/>
                  <a:gd name="connsiteX6" fmla="*/ 151656 w 5029012"/>
                  <a:gd name="connsiteY6" fmla="*/ 1916193 h 1916193"/>
                  <a:gd name="connsiteX7" fmla="*/ 2309 w 5029012"/>
                  <a:gd name="connsiteY7" fmla="*/ 1592674 h 1916193"/>
                  <a:gd name="connsiteX8" fmla="*/ 2309 w 5029012"/>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17556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192891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1347 w 5028783"/>
                  <a:gd name="connsiteY0" fmla="*/ 211552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211552 h 1916193"/>
                  <a:gd name="connsiteX0" fmla="*/ 1347 w 5028783"/>
                  <a:gd name="connsiteY0" fmla="*/ 186670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70522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26979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26089 w 5027436"/>
                  <a:gd name="connsiteY4" fmla="*/ 1692201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704641 h 1922413"/>
                  <a:gd name="connsiteX8" fmla="*/ 0 w 5027436"/>
                  <a:gd name="connsiteY8" fmla="*/ 186670 h 1922413"/>
                  <a:gd name="connsiteX0" fmla="*/ 0 w 5038708"/>
                  <a:gd name="connsiteY0" fmla="*/ 186670 h 1922413"/>
                  <a:gd name="connsiteX1" fmla="*/ 180449 w 5038708"/>
                  <a:gd name="connsiteY1" fmla="*/ 0 h 1922413"/>
                  <a:gd name="connsiteX2" fmla="*/ 4876742 w 5038708"/>
                  <a:gd name="connsiteY2" fmla="*/ 6221 h 1922413"/>
                  <a:gd name="connsiteX3" fmla="*/ 5026089 w 5038708"/>
                  <a:gd name="connsiteY3" fmla="*/ 192891 h 1922413"/>
                  <a:gd name="connsiteX4" fmla="*/ 5038529 w 5038708"/>
                  <a:gd name="connsiteY4" fmla="*/ 1747254 h 1922413"/>
                  <a:gd name="connsiteX5" fmla="*/ 4851860 w 5038708"/>
                  <a:gd name="connsiteY5" fmla="*/ 1922413 h 1922413"/>
                  <a:gd name="connsiteX6" fmla="*/ 155567 w 5038708"/>
                  <a:gd name="connsiteY6" fmla="*/ 1916193 h 1922413"/>
                  <a:gd name="connsiteX7" fmla="*/ 6220 w 5038708"/>
                  <a:gd name="connsiteY7" fmla="*/ 1704641 h 1922413"/>
                  <a:gd name="connsiteX8" fmla="*/ 0 w 5038708"/>
                  <a:gd name="connsiteY8" fmla="*/ 186670 h 1922413"/>
                  <a:gd name="connsiteX0" fmla="*/ 0 w 5038708"/>
                  <a:gd name="connsiteY0" fmla="*/ 186670 h 1922489"/>
                  <a:gd name="connsiteX1" fmla="*/ 180449 w 5038708"/>
                  <a:gd name="connsiteY1" fmla="*/ 0 h 1922489"/>
                  <a:gd name="connsiteX2" fmla="*/ 4876742 w 5038708"/>
                  <a:gd name="connsiteY2" fmla="*/ 6221 h 1922489"/>
                  <a:gd name="connsiteX3" fmla="*/ 5026089 w 5038708"/>
                  <a:gd name="connsiteY3" fmla="*/ 192891 h 1922489"/>
                  <a:gd name="connsiteX4" fmla="*/ 5038529 w 5038708"/>
                  <a:gd name="connsiteY4" fmla="*/ 1756120 h 1922489"/>
                  <a:gd name="connsiteX5" fmla="*/ 4851860 w 5038708"/>
                  <a:gd name="connsiteY5" fmla="*/ 1922413 h 1922489"/>
                  <a:gd name="connsiteX6" fmla="*/ 155567 w 5038708"/>
                  <a:gd name="connsiteY6" fmla="*/ 1916193 h 1922489"/>
                  <a:gd name="connsiteX7" fmla="*/ 6220 w 5038708"/>
                  <a:gd name="connsiteY7" fmla="*/ 1704641 h 1922489"/>
                  <a:gd name="connsiteX8" fmla="*/ 0 w 5038708"/>
                  <a:gd name="connsiteY8" fmla="*/ 186670 h 1922489"/>
                  <a:gd name="connsiteX0" fmla="*/ 0 w 5038708"/>
                  <a:gd name="connsiteY0" fmla="*/ 186670 h 1922423"/>
                  <a:gd name="connsiteX1" fmla="*/ 180449 w 5038708"/>
                  <a:gd name="connsiteY1" fmla="*/ 0 h 1922423"/>
                  <a:gd name="connsiteX2" fmla="*/ 4876742 w 5038708"/>
                  <a:gd name="connsiteY2" fmla="*/ 6221 h 1922423"/>
                  <a:gd name="connsiteX3" fmla="*/ 5026089 w 5038708"/>
                  <a:gd name="connsiteY3" fmla="*/ 192891 h 1922423"/>
                  <a:gd name="connsiteX4" fmla="*/ 5038529 w 5038708"/>
                  <a:gd name="connsiteY4" fmla="*/ 1751687 h 1922423"/>
                  <a:gd name="connsiteX5" fmla="*/ 4851860 w 5038708"/>
                  <a:gd name="connsiteY5" fmla="*/ 1922413 h 1922423"/>
                  <a:gd name="connsiteX6" fmla="*/ 155567 w 5038708"/>
                  <a:gd name="connsiteY6" fmla="*/ 1916193 h 1922423"/>
                  <a:gd name="connsiteX7" fmla="*/ 6220 w 5038708"/>
                  <a:gd name="connsiteY7" fmla="*/ 1704641 h 1922423"/>
                  <a:gd name="connsiteX8" fmla="*/ 0 w 5038708"/>
                  <a:gd name="connsiteY8" fmla="*/ 186670 h 1922423"/>
                  <a:gd name="connsiteX0" fmla="*/ 6496 w 5045204"/>
                  <a:gd name="connsiteY0" fmla="*/ 186670 h 1922423"/>
                  <a:gd name="connsiteX1" fmla="*/ 186945 w 5045204"/>
                  <a:gd name="connsiteY1" fmla="*/ 0 h 1922423"/>
                  <a:gd name="connsiteX2" fmla="*/ 4883238 w 5045204"/>
                  <a:gd name="connsiteY2" fmla="*/ 6221 h 1922423"/>
                  <a:gd name="connsiteX3" fmla="*/ 5032585 w 5045204"/>
                  <a:gd name="connsiteY3" fmla="*/ 192891 h 1922423"/>
                  <a:gd name="connsiteX4" fmla="*/ 5045025 w 5045204"/>
                  <a:gd name="connsiteY4" fmla="*/ 1751687 h 1922423"/>
                  <a:gd name="connsiteX5" fmla="*/ 4858356 w 5045204"/>
                  <a:gd name="connsiteY5" fmla="*/ 1922413 h 1922423"/>
                  <a:gd name="connsiteX6" fmla="*/ 162063 w 5045204"/>
                  <a:gd name="connsiteY6" fmla="*/ 1916193 h 1922423"/>
                  <a:gd name="connsiteX7" fmla="*/ 275 w 5045204"/>
                  <a:gd name="connsiteY7" fmla="*/ 1755619 h 1922423"/>
                  <a:gd name="connsiteX8" fmla="*/ 6496 w 5045204"/>
                  <a:gd name="connsiteY8" fmla="*/ 186670 h 19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204" h="1922423">
                    <a:moveTo>
                      <a:pt x="6496" y="186670"/>
                    </a:moveTo>
                    <a:cubicBezTo>
                      <a:pt x="6496" y="11431"/>
                      <a:pt x="11706" y="0"/>
                      <a:pt x="186945" y="0"/>
                    </a:cubicBezTo>
                    <a:lnTo>
                      <a:pt x="4883238" y="6221"/>
                    </a:lnTo>
                    <a:cubicBezTo>
                      <a:pt x="5058477" y="6221"/>
                      <a:pt x="5032585" y="17652"/>
                      <a:pt x="5032585" y="192891"/>
                    </a:cubicBezTo>
                    <a:cubicBezTo>
                      <a:pt x="5030511" y="705102"/>
                      <a:pt x="5047099" y="1239476"/>
                      <a:pt x="5045025" y="1751687"/>
                    </a:cubicBezTo>
                    <a:cubicBezTo>
                      <a:pt x="5045025" y="1926926"/>
                      <a:pt x="5033595" y="1922413"/>
                      <a:pt x="4858356" y="1922413"/>
                    </a:cubicBezTo>
                    <a:lnTo>
                      <a:pt x="162063" y="1916193"/>
                    </a:lnTo>
                    <a:cubicBezTo>
                      <a:pt x="-13176" y="1916193"/>
                      <a:pt x="275" y="1930858"/>
                      <a:pt x="275" y="1755619"/>
                    </a:cubicBezTo>
                    <a:cubicBezTo>
                      <a:pt x="-1798" y="1295245"/>
                      <a:pt x="8569" y="647044"/>
                      <a:pt x="6496" y="186670"/>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51" name="Oval 47">
              <a:extLst>
                <a:ext uri="{FF2B5EF4-FFF2-40B4-BE49-F238E27FC236}">
                  <a16:creationId xmlns:a16="http://schemas.microsoft.com/office/drawing/2014/main" id="{95B4DE45-3562-B941-8B22-73B6558CE0FB}"/>
                </a:ext>
              </a:extLst>
            </p:cNvPr>
            <p:cNvSpPr>
              <a:spLocks noChangeArrowheads="1"/>
            </p:cNvSpPr>
            <p:nvPr/>
          </p:nvSpPr>
          <p:spPr bwMode="auto">
            <a:xfrm>
              <a:off x="8839200" y="5334000"/>
              <a:ext cx="133350" cy="133350"/>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latin typeface="Calibri"/>
                <a:ea typeface="宋体"/>
              </a:endParaRPr>
            </a:p>
          </p:txBody>
        </p:sp>
      </p:grpSp>
      <p:sp>
        <p:nvSpPr>
          <p:cNvPr id="54" name="Rectangle 44">
            <a:extLst>
              <a:ext uri="{FF2B5EF4-FFF2-40B4-BE49-F238E27FC236}">
                <a16:creationId xmlns:a16="http://schemas.microsoft.com/office/drawing/2014/main" id="{05C065F4-1F6E-734E-B209-D51B03FFCAF7}"/>
              </a:ext>
            </a:extLst>
          </p:cNvPr>
          <p:cNvSpPr/>
          <p:nvPr/>
        </p:nvSpPr>
        <p:spPr>
          <a:xfrm>
            <a:off x="5429272" y="3931828"/>
            <a:ext cx="2150311" cy="376469"/>
          </a:xfrm>
          <a:prstGeom prst="rect">
            <a:avLst/>
          </a:prstGeom>
        </p:spPr>
        <p:txBody>
          <a:bodyPr wrap="square">
            <a:spAutoFit/>
          </a:bodyPr>
          <a:lstStyle/>
          <a:p>
            <a:r>
              <a:rPr lang="en-US" altLang="zh-CN" dirty="0">
                <a:latin typeface="Helvetica Neue" panose="02000503000000020004" pitchFamily="2" charset="0"/>
                <a:ea typeface="Helvetica Neue" panose="02000503000000020004" pitchFamily="2" charset="0"/>
                <a:cs typeface="Helvetica Neue" panose="02000503000000020004" pitchFamily="2" charset="0"/>
              </a:rPr>
              <a:t>Massachusetts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 name="Rectangle 45">
            <a:extLst>
              <a:ext uri="{FF2B5EF4-FFF2-40B4-BE49-F238E27FC236}">
                <a16:creationId xmlns:a16="http://schemas.microsoft.com/office/drawing/2014/main" id="{959BED7A-0A78-984D-AD1A-0AED7E97D9BA}"/>
              </a:ext>
            </a:extLst>
          </p:cNvPr>
          <p:cNvSpPr/>
          <p:nvPr/>
        </p:nvSpPr>
        <p:spPr>
          <a:xfrm>
            <a:off x="3414622" y="4785636"/>
            <a:ext cx="1532353" cy="376469"/>
          </a:xfrm>
          <a:prstGeom prst="rect">
            <a:avLst/>
          </a:prstGeom>
        </p:spPr>
        <p:txBody>
          <a:bodyPr wrap="square">
            <a:spAutoFit/>
          </a:bodyPr>
          <a:lstStyle/>
          <a:p>
            <a:r>
              <a:rPr lang="en-US" altLang="zh-CN" dirty="0">
                <a:latin typeface="Helvetica Neue" panose="02000503000000020004" pitchFamily="2" charset="0"/>
                <a:ea typeface="Helvetica Neue" panose="02000503000000020004" pitchFamily="2" charset="0"/>
                <a:cs typeface="Helvetica Neue" panose="02000503000000020004" pitchFamily="2" charset="0"/>
              </a:rPr>
              <a:t>California</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Rectangle 4">
            <a:extLst>
              <a:ext uri="{FF2B5EF4-FFF2-40B4-BE49-F238E27FC236}">
                <a16:creationId xmlns:a16="http://schemas.microsoft.com/office/drawing/2014/main" id="{316327A2-9F93-BE4B-A082-1E1F8137DFB2}"/>
              </a:ext>
            </a:extLst>
          </p:cNvPr>
          <p:cNvSpPr/>
          <p:nvPr/>
        </p:nvSpPr>
        <p:spPr>
          <a:xfrm>
            <a:off x="4099394" y="2226662"/>
            <a:ext cx="4108689" cy="523220"/>
          </a:xfrm>
          <a:prstGeom prst="rect">
            <a:avLst/>
          </a:prstGeom>
        </p:spPr>
        <p:txBody>
          <a:bodyPr wrap="none">
            <a:spAutoFit/>
          </a:bodyPr>
          <a:lstStyle/>
          <a:p>
            <a:pPr algn="ctr"/>
            <a:r>
              <a:rPr lang="en-US" altLang="zh-CN" sz="2800" dirty="0">
                <a:latin typeface="Calibri" panose="020F0502020204030204" pitchFamily="34" charset="0"/>
                <a:ea typeface="Helvetica Neue" panose="02000503000000020004" pitchFamily="2" charset="0"/>
                <a:cs typeface="Calibri" panose="020F0502020204030204" pitchFamily="34" charset="0"/>
              </a:rPr>
              <a:t>Credit</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ea typeface="Helvetica Neue" panose="02000503000000020004" pitchFamily="2" charset="0"/>
                <a:cs typeface="Calibri" panose="020F0502020204030204" pitchFamily="34" charset="0"/>
              </a:rPr>
              <a:t>card</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ea typeface="Helvetica Neue" panose="02000503000000020004" pitchFamily="2" charset="0"/>
                <a:cs typeface="Calibri" panose="020F0502020204030204" pitchFamily="34" charset="0"/>
              </a:rPr>
              <a:t>fraud</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ea typeface="Helvetica Neue" panose="02000503000000020004" pitchFamily="2" charset="0"/>
                <a:cs typeface="Calibri" panose="020F0502020204030204" pitchFamily="34" charset="0"/>
              </a:rPr>
              <a:t>detection</a:t>
            </a:r>
            <a:endParaRPr lang="en-US" sz="2800" dirty="0">
              <a:latin typeface="Calibri" panose="020F0502020204030204" pitchFamily="34" charset="0"/>
              <a:ea typeface="Helvetica Neue" panose="02000503000000020004" pitchFamily="2" charset="0"/>
              <a:cs typeface="Calibri" panose="020F0502020204030204" pitchFamily="34" charset="0"/>
            </a:endParaRPr>
          </a:p>
        </p:txBody>
      </p:sp>
      <p:sp>
        <p:nvSpPr>
          <p:cNvPr id="57" name="Oval 31">
            <a:extLst>
              <a:ext uri="{FF2B5EF4-FFF2-40B4-BE49-F238E27FC236}">
                <a16:creationId xmlns:a16="http://schemas.microsoft.com/office/drawing/2014/main" id="{15389013-8A01-3B41-9A99-F04E5494D19B}"/>
              </a:ext>
            </a:extLst>
          </p:cNvPr>
          <p:cNvSpPr>
            <a:spLocks noChangeArrowheads="1"/>
          </p:cNvSpPr>
          <p:nvPr/>
        </p:nvSpPr>
        <p:spPr bwMode="auto">
          <a:xfrm>
            <a:off x="8615177" y="3974707"/>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58" name="Oval 40">
            <a:extLst>
              <a:ext uri="{FF2B5EF4-FFF2-40B4-BE49-F238E27FC236}">
                <a16:creationId xmlns:a16="http://schemas.microsoft.com/office/drawing/2014/main" id="{5EEE3E83-9538-DF42-923A-85FD369951CA}"/>
              </a:ext>
            </a:extLst>
          </p:cNvPr>
          <p:cNvSpPr>
            <a:spLocks noChangeArrowheads="1"/>
          </p:cNvSpPr>
          <p:nvPr/>
        </p:nvSpPr>
        <p:spPr bwMode="auto">
          <a:xfrm>
            <a:off x="3770126" y="4549851"/>
            <a:ext cx="122413" cy="108741"/>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grpSp>
        <p:nvGrpSpPr>
          <p:cNvPr id="3" name="Group 2">
            <a:extLst>
              <a:ext uri="{FF2B5EF4-FFF2-40B4-BE49-F238E27FC236}">
                <a16:creationId xmlns:a16="http://schemas.microsoft.com/office/drawing/2014/main" id="{C1672DCF-7125-F44B-AF7D-17369C9FE7A1}"/>
              </a:ext>
            </a:extLst>
          </p:cNvPr>
          <p:cNvGrpSpPr/>
          <p:nvPr/>
        </p:nvGrpSpPr>
        <p:grpSpPr>
          <a:xfrm>
            <a:off x="1452580" y="3961510"/>
            <a:ext cx="2223874" cy="731211"/>
            <a:chOff x="1452580" y="3961510"/>
            <a:chExt cx="2223874" cy="731211"/>
          </a:xfrm>
        </p:grpSpPr>
        <p:cxnSp>
          <p:nvCxnSpPr>
            <p:cNvPr id="61" name="Straight Arrow Connector 72">
              <a:extLst>
                <a:ext uri="{FF2B5EF4-FFF2-40B4-BE49-F238E27FC236}">
                  <a16:creationId xmlns:a16="http://schemas.microsoft.com/office/drawing/2014/main" id="{9F1C4E38-52B0-8043-A24F-C88D52D3E8BC}"/>
                </a:ext>
              </a:extLst>
            </p:cNvPr>
            <p:cNvCxnSpPr>
              <a:cxnSpLocks/>
              <a:endCxn id="62" idx="3"/>
            </p:cNvCxnSpPr>
            <p:nvPr/>
          </p:nvCxnSpPr>
          <p:spPr bwMode="auto">
            <a:xfrm flipH="1" flipV="1">
              <a:off x="2887267" y="4327116"/>
              <a:ext cx="789187" cy="237666"/>
            </a:xfrm>
            <a:prstGeom prst="straightConnector1">
              <a:avLst/>
            </a:prstGeom>
            <a:solidFill>
              <a:schemeClr val="accent1"/>
            </a:solidFill>
            <a:ln w="34925" cap="flat" cmpd="sng" algn="ctr">
              <a:solidFill>
                <a:schemeClr val="tx1">
                  <a:lumMod val="50000"/>
                  <a:lumOff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2" name="Rectangle 205">
              <a:extLst>
                <a:ext uri="{FF2B5EF4-FFF2-40B4-BE49-F238E27FC236}">
                  <a16:creationId xmlns:a16="http://schemas.microsoft.com/office/drawing/2014/main" id="{CEA4625A-6DF9-554C-9F0C-B0B148DBD2AB}"/>
                </a:ext>
              </a:extLst>
            </p:cNvPr>
            <p:cNvSpPr/>
            <p:nvPr/>
          </p:nvSpPr>
          <p:spPr>
            <a:xfrm>
              <a:off x="1452580" y="3961510"/>
              <a:ext cx="1434687" cy="73121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000" b="1" kern="0" dirty="0">
                  <a:latin typeface="Calibri" panose="020F0502020204030204" pitchFamily="34" charset="0"/>
                  <a:ea typeface=""/>
                  <a:cs typeface=""/>
                </a:rPr>
                <a:t>Unusual Location</a:t>
              </a:r>
            </a:p>
          </p:txBody>
        </p:sp>
      </p:grpSp>
      <p:sp>
        <p:nvSpPr>
          <p:cNvPr id="4" name="灯片编号占位符 3">
            <a:extLst>
              <a:ext uri="{FF2B5EF4-FFF2-40B4-BE49-F238E27FC236}">
                <a16:creationId xmlns:a16="http://schemas.microsoft.com/office/drawing/2014/main" id="{A78668DA-D159-CE45-A97F-98677F1060E9}"/>
              </a:ext>
            </a:extLst>
          </p:cNvPr>
          <p:cNvSpPr>
            <a:spLocks noGrp="1"/>
          </p:cNvSpPr>
          <p:nvPr>
            <p:ph type="sldNum" idx="12"/>
          </p:nvPr>
        </p:nvSpPr>
        <p:spPr/>
        <p:txBody>
          <a:bodyPr/>
          <a:lstStyle/>
          <a:p>
            <a:fld id="{00000000-1234-1234-1234-123412341234}" type="slidenum">
              <a:rPr lang="en-US" altLang="zh-CN" smtClean="0"/>
              <a:pPr/>
              <a:t>3</a:t>
            </a:fld>
            <a:endParaRPr lang="zh-CN" altLang="en-US" dirty="0"/>
          </a:p>
        </p:txBody>
      </p:sp>
    </p:spTree>
    <p:extLst>
      <p:ext uri="{BB962C8B-B14F-4D97-AF65-F5344CB8AC3E}">
        <p14:creationId xmlns:p14="http://schemas.microsoft.com/office/powerpoint/2010/main" val="188740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E952D-2E84-CB46-9810-A94E1646295D}"/>
              </a:ext>
            </a:extLst>
          </p:cNvPr>
          <p:cNvSpPr>
            <a:spLocks noGrp="1"/>
          </p:cNvSpPr>
          <p:nvPr>
            <p:ph type="title"/>
          </p:nvPr>
        </p:nvSpPr>
        <p:spPr/>
        <p:txBody>
          <a:bodyPr/>
          <a:lstStyle/>
          <a:p>
            <a:r>
              <a:rPr kumimoji="1" lang="en-US" altLang="zh-CN" dirty="0"/>
              <a:t>What is Deep Anomaly Detection?</a:t>
            </a:r>
            <a:endParaRPr kumimoji="1" lang="zh-CN" altLang="en-US" dirty="0"/>
          </a:p>
        </p:txBody>
      </p:sp>
      <p:sp>
        <p:nvSpPr>
          <p:cNvPr id="4" name="文本框 3">
            <a:extLst>
              <a:ext uri="{FF2B5EF4-FFF2-40B4-BE49-F238E27FC236}">
                <a16:creationId xmlns:a16="http://schemas.microsoft.com/office/drawing/2014/main" id="{67F65AAC-08AE-D844-BB40-38B999ED7F53}"/>
              </a:ext>
            </a:extLst>
          </p:cNvPr>
          <p:cNvSpPr txBox="1"/>
          <p:nvPr/>
        </p:nvSpPr>
        <p:spPr>
          <a:xfrm>
            <a:off x="2318994" y="2149311"/>
            <a:ext cx="0" cy="0"/>
          </a:xfrm>
          <a:prstGeom prst="rect">
            <a:avLst/>
          </a:prstGeom>
          <a:noFill/>
        </p:spPr>
        <p:txBody>
          <a:bodyPr wrap="none" rtlCol="0">
            <a:noAutofit/>
          </a:bodyPr>
          <a:lstStyle/>
          <a:p>
            <a:pPr algn="ctr"/>
            <a:endParaRPr kumimoji="1" lang="zh-CN" altLang="en-US" sz="1600" dirty="0" err="1"/>
          </a:p>
        </p:txBody>
      </p:sp>
      <p:pic>
        <p:nvPicPr>
          <p:cNvPr id="9" name="图片 8">
            <a:extLst>
              <a:ext uri="{FF2B5EF4-FFF2-40B4-BE49-F238E27FC236}">
                <a16:creationId xmlns:a16="http://schemas.microsoft.com/office/drawing/2014/main" id="{FC7E698B-2F38-9643-978F-223BDE9E9590}"/>
              </a:ext>
            </a:extLst>
          </p:cNvPr>
          <p:cNvPicPr>
            <a:picLocks noChangeAspect="1"/>
          </p:cNvPicPr>
          <p:nvPr/>
        </p:nvPicPr>
        <p:blipFill>
          <a:blip r:embed="rId3"/>
          <a:stretch>
            <a:fillRect/>
          </a:stretch>
        </p:blipFill>
        <p:spPr>
          <a:xfrm>
            <a:off x="1142693" y="3338478"/>
            <a:ext cx="2411799" cy="2371714"/>
          </a:xfrm>
          <a:prstGeom prst="rect">
            <a:avLst/>
          </a:prstGeom>
        </p:spPr>
      </p:pic>
      <p:sp>
        <p:nvSpPr>
          <p:cNvPr id="15" name="文本框 14">
            <a:extLst>
              <a:ext uri="{FF2B5EF4-FFF2-40B4-BE49-F238E27FC236}">
                <a16:creationId xmlns:a16="http://schemas.microsoft.com/office/drawing/2014/main" id="{8BA71653-6CE4-4F41-90C5-1E5206ABA629}"/>
              </a:ext>
            </a:extLst>
          </p:cNvPr>
          <p:cNvSpPr txBox="1"/>
          <p:nvPr/>
        </p:nvSpPr>
        <p:spPr>
          <a:xfrm>
            <a:off x="1723624" y="5869854"/>
            <a:ext cx="1249935" cy="432486"/>
          </a:xfrm>
          <a:prstGeom prst="rect">
            <a:avLst/>
          </a:prstGeom>
          <a:noFill/>
        </p:spPr>
        <p:txBody>
          <a:bodyPr wrap="square" rtlCol="0">
            <a:noAutofit/>
          </a:bodyPr>
          <a:lstStyle/>
          <a:p>
            <a:pPr algn="ctr"/>
            <a:r>
              <a:rPr kumimoji="1" lang="en-US" altLang="zh-CN" dirty="0"/>
              <a:t>Images</a:t>
            </a:r>
            <a:endParaRPr kumimoji="1" lang="zh-CN" altLang="en-US" dirty="0" err="1"/>
          </a:p>
        </p:txBody>
      </p:sp>
      <p:sp>
        <p:nvSpPr>
          <p:cNvPr id="16" name="文本框 15">
            <a:extLst>
              <a:ext uri="{FF2B5EF4-FFF2-40B4-BE49-F238E27FC236}">
                <a16:creationId xmlns:a16="http://schemas.microsoft.com/office/drawing/2014/main" id="{28F65918-F8A9-C342-A581-503B7A721FF9}"/>
              </a:ext>
            </a:extLst>
          </p:cNvPr>
          <p:cNvSpPr txBox="1"/>
          <p:nvPr/>
        </p:nvSpPr>
        <p:spPr>
          <a:xfrm>
            <a:off x="5561474" y="5869854"/>
            <a:ext cx="1105348" cy="432486"/>
          </a:xfrm>
          <a:prstGeom prst="rect">
            <a:avLst/>
          </a:prstGeom>
          <a:noFill/>
        </p:spPr>
        <p:txBody>
          <a:bodyPr wrap="square" rtlCol="0">
            <a:noAutofit/>
          </a:bodyPr>
          <a:lstStyle/>
          <a:p>
            <a:pPr algn="ctr"/>
            <a:r>
              <a:rPr kumimoji="1" lang="en-US" altLang="zh-CN" dirty="0"/>
              <a:t>Text</a:t>
            </a:r>
            <a:endParaRPr kumimoji="1" lang="zh-CN" altLang="en-US" dirty="0" err="1"/>
          </a:p>
        </p:txBody>
      </p:sp>
      <p:pic>
        <p:nvPicPr>
          <p:cNvPr id="18" name="Picture 22">
            <a:extLst>
              <a:ext uri="{FF2B5EF4-FFF2-40B4-BE49-F238E27FC236}">
                <a16:creationId xmlns:a16="http://schemas.microsoft.com/office/drawing/2014/main" id="{19B96C7A-52D2-2C45-8F95-F5FA1154B1F6}"/>
              </a:ext>
            </a:extLst>
          </p:cNvPr>
          <p:cNvPicPr>
            <a:picLocks noChangeAspect="1"/>
          </p:cNvPicPr>
          <p:nvPr/>
        </p:nvPicPr>
        <p:blipFill>
          <a:blip r:embed="rId4"/>
          <a:stretch>
            <a:fillRect/>
          </a:stretch>
        </p:blipFill>
        <p:spPr>
          <a:xfrm>
            <a:off x="4510625" y="3343915"/>
            <a:ext cx="3207046" cy="2371714"/>
          </a:xfrm>
          <a:prstGeom prst="rect">
            <a:avLst/>
          </a:prstGeom>
        </p:spPr>
      </p:pic>
      <p:sp>
        <p:nvSpPr>
          <p:cNvPr id="19" name="文本框 18">
            <a:extLst>
              <a:ext uri="{FF2B5EF4-FFF2-40B4-BE49-F238E27FC236}">
                <a16:creationId xmlns:a16="http://schemas.microsoft.com/office/drawing/2014/main" id="{DA7497DC-2880-4241-ABD8-9CE06B525E75}"/>
              </a:ext>
            </a:extLst>
          </p:cNvPr>
          <p:cNvSpPr txBox="1"/>
          <p:nvPr/>
        </p:nvSpPr>
        <p:spPr>
          <a:xfrm>
            <a:off x="1142693" y="1889734"/>
            <a:ext cx="10633706" cy="524800"/>
          </a:xfrm>
          <a:prstGeom prst="rect">
            <a:avLst/>
          </a:prstGeom>
          <a:noFill/>
        </p:spPr>
        <p:txBody>
          <a:bodyPr wrap="square" rtlCol="0">
            <a:noAutofit/>
          </a:bodyPr>
          <a:lstStyle/>
          <a:p>
            <a:r>
              <a:rPr kumimoji="1" lang="en-US" altLang="zh-CN" sz="2800" dirty="0">
                <a:latin typeface="Calibri" panose="020F0502020204030204" pitchFamily="34" charset="0"/>
                <a:cs typeface="Calibri" panose="020F0502020204030204" pitchFamily="34" charset="0"/>
              </a:rPr>
              <a:t>Detect Anomalies with Deep Learning techniques (on complex datasets).</a:t>
            </a:r>
            <a:endParaRPr kumimoji="1" lang="zh-CN" altLang="en-US" sz="2800" dirty="0" err="1">
              <a:latin typeface="Calibri" panose="020F0502020204030204" pitchFamily="34" charset="0"/>
              <a:cs typeface="Calibri" panose="020F0502020204030204" pitchFamily="34" charset="0"/>
            </a:endParaRPr>
          </a:p>
        </p:txBody>
      </p:sp>
      <p:pic>
        <p:nvPicPr>
          <p:cNvPr id="28" name="图片 27">
            <a:extLst>
              <a:ext uri="{FF2B5EF4-FFF2-40B4-BE49-F238E27FC236}">
                <a16:creationId xmlns:a16="http://schemas.microsoft.com/office/drawing/2014/main" id="{E301DAEE-E798-F242-96DE-6890138CAE77}"/>
              </a:ext>
            </a:extLst>
          </p:cNvPr>
          <p:cNvPicPr>
            <a:picLocks noChangeAspect="1"/>
          </p:cNvPicPr>
          <p:nvPr/>
        </p:nvPicPr>
        <p:blipFill>
          <a:blip r:embed="rId5"/>
          <a:stretch>
            <a:fillRect/>
          </a:stretch>
        </p:blipFill>
        <p:spPr>
          <a:xfrm>
            <a:off x="8219440" y="3338479"/>
            <a:ext cx="3058160" cy="2665964"/>
          </a:xfrm>
          <a:prstGeom prst="rect">
            <a:avLst/>
          </a:prstGeom>
        </p:spPr>
      </p:pic>
      <p:sp>
        <p:nvSpPr>
          <p:cNvPr id="35" name="矩形 34">
            <a:extLst>
              <a:ext uri="{FF2B5EF4-FFF2-40B4-BE49-F238E27FC236}">
                <a16:creationId xmlns:a16="http://schemas.microsoft.com/office/drawing/2014/main" id="{ABA529E4-5960-5D46-AA17-445D7080FC57}"/>
              </a:ext>
            </a:extLst>
          </p:cNvPr>
          <p:cNvSpPr/>
          <p:nvPr/>
        </p:nvSpPr>
        <p:spPr bwMode="auto">
          <a:xfrm>
            <a:off x="8243208" y="5710192"/>
            <a:ext cx="3034392" cy="432487"/>
          </a:xfrm>
          <a:prstGeom prst="rect">
            <a:avLst/>
          </a:prstGeom>
          <a:solidFill>
            <a:schemeClr val="bg1"/>
          </a:solidFill>
          <a:ln w="12700" cap="sq" algn="ctr">
            <a:noFill/>
            <a:miter lim="800000"/>
            <a:headEnd/>
            <a:tailEnd/>
          </a:ln>
          <a:effectLst/>
        </p:spPr>
        <p:txBody>
          <a:bodyPr wrap="none" rtlCol="0" anchor="ctr"/>
          <a:lstStyle/>
          <a:p>
            <a:pPr algn="ctr"/>
            <a:endParaRPr kumimoji="1" lang="zh-CN" altLang="en-US" sz="1600" dirty="0">
              <a:solidFill>
                <a:schemeClr val="bg1"/>
              </a:solidFill>
              <a:latin typeface="+mn-lt"/>
            </a:endParaRPr>
          </a:p>
        </p:txBody>
      </p:sp>
      <p:sp>
        <p:nvSpPr>
          <p:cNvPr id="17" name="文本框 16">
            <a:extLst>
              <a:ext uri="{FF2B5EF4-FFF2-40B4-BE49-F238E27FC236}">
                <a16:creationId xmlns:a16="http://schemas.microsoft.com/office/drawing/2014/main" id="{423B2EB7-2E09-F448-AF5D-9C773955649F}"/>
              </a:ext>
            </a:extLst>
          </p:cNvPr>
          <p:cNvSpPr txBox="1"/>
          <p:nvPr/>
        </p:nvSpPr>
        <p:spPr>
          <a:xfrm>
            <a:off x="9254737" y="5869854"/>
            <a:ext cx="1725947" cy="432486"/>
          </a:xfrm>
          <a:prstGeom prst="rect">
            <a:avLst/>
          </a:prstGeom>
          <a:noFill/>
        </p:spPr>
        <p:txBody>
          <a:bodyPr wrap="square" rtlCol="0">
            <a:noAutofit/>
          </a:bodyPr>
          <a:lstStyle/>
          <a:p>
            <a:pPr algn="ctr"/>
            <a:r>
              <a:rPr kumimoji="1" lang="en-US" altLang="zh-CN" dirty="0"/>
              <a:t>Time Series</a:t>
            </a:r>
            <a:endParaRPr kumimoji="1" lang="zh-CN" altLang="en-US" dirty="0" err="1"/>
          </a:p>
        </p:txBody>
      </p:sp>
      <p:sp>
        <p:nvSpPr>
          <p:cNvPr id="3" name="灯片编号占位符 2">
            <a:extLst>
              <a:ext uri="{FF2B5EF4-FFF2-40B4-BE49-F238E27FC236}">
                <a16:creationId xmlns:a16="http://schemas.microsoft.com/office/drawing/2014/main" id="{200CC9CC-8A14-944C-BFE4-0A4A0BABBB09}"/>
              </a:ext>
            </a:extLst>
          </p:cNvPr>
          <p:cNvSpPr>
            <a:spLocks noGrp="1"/>
          </p:cNvSpPr>
          <p:nvPr>
            <p:ph type="sldNum" idx="12"/>
          </p:nvPr>
        </p:nvSpPr>
        <p:spPr/>
        <p:txBody>
          <a:bodyPr/>
          <a:lstStyle/>
          <a:p>
            <a:fld id="{00000000-1234-1234-1234-123412341234}" type="slidenum">
              <a:rPr lang="en-US" altLang="zh-CN" smtClean="0"/>
              <a:pPr/>
              <a:t>4</a:t>
            </a:fld>
            <a:endParaRPr lang="zh-CN" altLang="en-US" dirty="0"/>
          </a:p>
        </p:txBody>
      </p:sp>
    </p:spTree>
    <p:extLst>
      <p:ext uri="{BB962C8B-B14F-4D97-AF65-F5344CB8AC3E}">
        <p14:creationId xmlns:p14="http://schemas.microsoft.com/office/powerpoint/2010/main" val="206172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E90D3-923B-1445-890F-3CA30C6C0AEA}"/>
              </a:ext>
            </a:extLst>
          </p:cNvPr>
          <p:cNvSpPr>
            <a:spLocks noGrp="1"/>
          </p:cNvSpPr>
          <p:nvPr>
            <p:ph type="title"/>
          </p:nvPr>
        </p:nvSpPr>
        <p:spPr/>
        <p:txBody>
          <a:bodyPr/>
          <a:lstStyle/>
          <a:p>
            <a:r>
              <a:rPr kumimoji="1" lang="en-US" altLang="zh-CN" dirty="0"/>
              <a:t>How does Deep Anomaly Detection work?</a:t>
            </a:r>
            <a:endParaRPr kumimoji="1" lang="zh-CN" altLang="en-US" dirty="0"/>
          </a:p>
        </p:txBody>
      </p:sp>
      <p:sp>
        <p:nvSpPr>
          <p:cNvPr id="4" name="Oval 22">
            <a:extLst>
              <a:ext uri="{FF2B5EF4-FFF2-40B4-BE49-F238E27FC236}">
                <a16:creationId xmlns:a16="http://schemas.microsoft.com/office/drawing/2014/main" id="{927C9905-0567-704F-83E9-05E41519C909}"/>
              </a:ext>
            </a:extLst>
          </p:cNvPr>
          <p:cNvSpPr>
            <a:spLocks noChangeArrowheads="1"/>
          </p:cNvSpPr>
          <p:nvPr/>
        </p:nvSpPr>
        <p:spPr bwMode="auto">
          <a:xfrm>
            <a:off x="6401609" y="344427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5" name="Oval 23">
            <a:extLst>
              <a:ext uri="{FF2B5EF4-FFF2-40B4-BE49-F238E27FC236}">
                <a16:creationId xmlns:a16="http://schemas.microsoft.com/office/drawing/2014/main" id="{97CDB3E8-6BFC-574E-9931-C08405E6101E}"/>
              </a:ext>
            </a:extLst>
          </p:cNvPr>
          <p:cNvSpPr>
            <a:spLocks noChangeArrowheads="1"/>
          </p:cNvSpPr>
          <p:nvPr/>
        </p:nvSpPr>
        <p:spPr bwMode="auto">
          <a:xfrm>
            <a:off x="7586778" y="4161238"/>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6" name="Oval 24">
            <a:extLst>
              <a:ext uri="{FF2B5EF4-FFF2-40B4-BE49-F238E27FC236}">
                <a16:creationId xmlns:a16="http://schemas.microsoft.com/office/drawing/2014/main" id="{2CE49FAB-0DFF-344B-A467-1929E7433383}"/>
              </a:ext>
            </a:extLst>
          </p:cNvPr>
          <p:cNvSpPr>
            <a:spLocks noChangeArrowheads="1"/>
          </p:cNvSpPr>
          <p:nvPr/>
        </p:nvSpPr>
        <p:spPr bwMode="auto">
          <a:xfrm>
            <a:off x="6505920" y="389606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7" name="Oval 25">
            <a:extLst>
              <a:ext uri="{FF2B5EF4-FFF2-40B4-BE49-F238E27FC236}">
                <a16:creationId xmlns:a16="http://schemas.microsoft.com/office/drawing/2014/main" id="{BD3763D4-4FB3-A646-A0D3-17F789799E39}"/>
              </a:ext>
            </a:extLst>
          </p:cNvPr>
          <p:cNvSpPr>
            <a:spLocks noChangeArrowheads="1"/>
          </p:cNvSpPr>
          <p:nvPr/>
        </p:nvSpPr>
        <p:spPr bwMode="auto">
          <a:xfrm>
            <a:off x="6787789" y="367998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8" name="Oval 26">
            <a:extLst>
              <a:ext uri="{FF2B5EF4-FFF2-40B4-BE49-F238E27FC236}">
                <a16:creationId xmlns:a16="http://schemas.microsoft.com/office/drawing/2014/main" id="{5D567F08-A41E-B54A-8342-D2A2C39ADD5F}"/>
              </a:ext>
            </a:extLst>
          </p:cNvPr>
          <p:cNvSpPr>
            <a:spLocks noChangeArrowheads="1"/>
          </p:cNvSpPr>
          <p:nvPr/>
        </p:nvSpPr>
        <p:spPr bwMode="auto">
          <a:xfrm>
            <a:off x="7107385" y="374874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9" name="Oval 27">
            <a:extLst>
              <a:ext uri="{FF2B5EF4-FFF2-40B4-BE49-F238E27FC236}">
                <a16:creationId xmlns:a16="http://schemas.microsoft.com/office/drawing/2014/main" id="{DE13000C-E56D-FD49-97EA-ECDD79B0ED9E}"/>
              </a:ext>
            </a:extLst>
          </p:cNvPr>
          <p:cNvSpPr>
            <a:spLocks noChangeArrowheads="1"/>
          </p:cNvSpPr>
          <p:nvPr/>
        </p:nvSpPr>
        <p:spPr bwMode="auto">
          <a:xfrm>
            <a:off x="6947586" y="413177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0" name="Oval 28">
            <a:extLst>
              <a:ext uri="{FF2B5EF4-FFF2-40B4-BE49-F238E27FC236}">
                <a16:creationId xmlns:a16="http://schemas.microsoft.com/office/drawing/2014/main" id="{C5FB92AC-3795-3E4D-8A6F-5E9B291FB8C3}"/>
              </a:ext>
            </a:extLst>
          </p:cNvPr>
          <p:cNvSpPr>
            <a:spLocks noChangeArrowheads="1"/>
          </p:cNvSpPr>
          <p:nvPr/>
        </p:nvSpPr>
        <p:spPr bwMode="auto">
          <a:xfrm>
            <a:off x="7844229" y="407971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1" name="Oval 29">
            <a:extLst>
              <a:ext uri="{FF2B5EF4-FFF2-40B4-BE49-F238E27FC236}">
                <a16:creationId xmlns:a16="http://schemas.microsoft.com/office/drawing/2014/main" id="{A761B259-BB9F-D549-B004-A3CE050F5703}"/>
              </a:ext>
            </a:extLst>
          </p:cNvPr>
          <p:cNvSpPr>
            <a:spLocks noChangeArrowheads="1"/>
          </p:cNvSpPr>
          <p:nvPr/>
        </p:nvSpPr>
        <p:spPr bwMode="auto">
          <a:xfrm>
            <a:off x="7506880" y="381748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Arial" pitchFamily="34" charset="0"/>
              <a:ea typeface="宋体"/>
            </a:endParaRPr>
          </a:p>
        </p:txBody>
      </p:sp>
      <p:sp>
        <p:nvSpPr>
          <p:cNvPr id="12" name="Oval 30">
            <a:extLst>
              <a:ext uri="{FF2B5EF4-FFF2-40B4-BE49-F238E27FC236}">
                <a16:creationId xmlns:a16="http://schemas.microsoft.com/office/drawing/2014/main" id="{3FE7D4F5-9F8E-8B43-A2C4-42FCF2DC12B0}"/>
              </a:ext>
            </a:extLst>
          </p:cNvPr>
          <p:cNvSpPr>
            <a:spLocks noChangeArrowheads="1"/>
          </p:cNvSpPr>
          <p:nvPr/>
        </p:nvSpPr>
        <p:spPr bwMode="auto">
          <a:xfrm>
            <a:off x="7826476" y="452463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3" name="Oval 32">
            <a:extLst>
              <a:ext uri="{FF2B5EF4-FFF2-40B4-BE49-F238E27FC236}">
                <a16:creationId xmlns:a16="http://schemas.microsoft.com/office/drawing/2014/main" id="{2342C7F7-9CED-1C47-8FB6-FCEB12C1653C}"/>
              </a:ext>
            </a:extLst>
          </p:cNvPr>
          <p:cNvSpPr>
            <a:spLocks noChangeArrowheads="1"/>
          </p:cNvSpPr>
          <p:nvPr/>
        </p:nvSpPr>
        <p:spPr bwMode="auto">
          <a:xfrm>
            <a:off x="7666678" y="3758561"/>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4" name="Oval 33">
            <a:extLst>
              <a:ext uri="{FF2B5EF4-FFF2-40B4-BE49-F238E27FC236}">
                <a16:creationId xmlns:a16="http://schemas.microsoft.com/office/drawing/2014/main" id="{444D54AA-A580-F04D-A23E-81CF02632DB9}"/>
              </a:ext>
            </a:extLst>
          </p:cNvPr>
          <p:cNvSpPr>
            <a:spLocks noChangeArrowheads="1"/>
          </p:cNvSpPr>
          <p:nvPr/>
        </p:nvSpPr>
        <p:spPr bwMode="auto">
          <a:xfrm>
            <a:off x="7327107" y="444605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5" name="Oval 34">
            <a:extLst>
              <a:ext uri="{FF2B5EF4-FFF2-40B4-BE49-F238E27FC236}">
                <a16:creationId xmlns:a16="http://schemas.microsoft.com/office/drawing/2014/main" id="{AE64E282-64DC-0041-B747-691749B6750D}"/>
              </a:ext>
            </a:extLst>
          </p:cNvPr>
          <p:cNvSpPr>
            <a:spLocks noChangeArrowheads="1"/>
          </p:cNvSpPr>
          <p:nvPr/>
        </p:nvSpPr>
        <p:spPr bwMode="auto">
          <a:xfrm>
            <a:off x="7267182" y="3984453"/>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6" name="Oval 35">
            <a:extLst>
              <a:ext uri="{FF2B5EF4-FFF2-40B4-BE49-F238E27FC236}">
                <a16:creationId xmlns:a16="http://schemas.microsoft.com/office/drawing/2014/main" id="{6F70B26B-327D-3E44-B1AB-3BAE0A4DFC59}"/>
              </a:ext>
            </a:extLst>
          </p:cNvPr>
          <p:cNvSpPr>
            <a:spLocks noChangeArrowheads="1"/>
          </p:cNvSpPr>
          <p:nvPr/>
        </p:nvSpPr>
        <p:spPr bwMode="auto">
          <a:xfrm>
            <a:off x="7426981" y="347160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7" name="Oval 36">
            <a:extLst>
              <a:ext uri="{FF2B5EF4-FFF2-40B4-BE49-F238E27FC236}">
                <a16:creationId xmlns:a16="http://schemas.microsoft.com/office/drawing/2014/main" id="{08830505-4FCE-054C-A8D5-6E74AF4464B4}"/>
              </a:ext>
            </a:extLst>
          </p:cNvPr>
          <p:cNvSpPr>
            <a:spLocks noChangeArrowheads="1"/>
          </p:cNvSpPr>
          <p:nvPr/>
        </p:nvSpPr>
        <p:spPr bwMode="auto">
          <a:xfrm>
            <a:off x="6098659" y="3749765"/>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8" name="Oval 37">
            <a:extLst>
              <a:ext uri="{FF2B5EF4-FFF2-40B4-BE49-F238E27FC236}">
                <a16:creationId xmlns:a16="http://schemas.microsoft.com/office/drawing/2014/main" id="{1D488225-65D1-144F-BC2F-B4FA503CBD3D}"/>
              </a:ext>
            </a:extLst>
          </p:cNvPr>
          <p:cNvSpPr>
            <a:spLocks noChangeArrowheads="1"/>
          </p:cNvSpPr>
          <p:nvPr/>
        </p:nvSpPr>
        <p:spPr bwMode="auto">
          <a:xfrm>
            <a:off x="7027485" y="350320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9" name="Oval 38">
            <a:extLst>
              <a:ext uri="{FF2B5EF4-FFF2-40B4-BE49-F238E27FC236}">
                <a16:creationId xmlns:a16="http://schemas.microsoft.com/office/drawing/2014/main" id="{54334A9C-949E-1A46-8FA2-BE93E7946AA4}"/>
              </a:ext>
            </a:extLst>
          </p:cNvPr>
          <p:cNvSpPr>
            <a:spLocks noChangeArrowheads="1"/>
          </p:cNvSpPr>
          <p:nvPr/>
        </p:nvSpPr>
        <p:spPr bwMode="auto">
          <a:xfrm>
            <a:off x="8103900" y="352971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0" name="Oval 39">
            <a:extLst>
              <a:ext uri="{FF2B5EF4-FFF2-40B4-BE49-F238E27FC236}">
                <a16:creationId xmlns:a16="http://schemas.microsoft.com/office/drawing/2014/main" id="{56B289A3-7533-F242-ABAE-BC254447700D}"/>
              </a:ext>
            </a:extLst>
          </p:cNvPr>
          <p:cNvSpPr>
            <a:spLocks noChangeArrowheads="1"/>
          </p:cNvSpPr>
          <p:nvPr/>
        </p:nvSpPr>
        <p:spPr bwMode="auto">
          <a:xfrm>
            <a:off x="8263699" y="398149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1" name="Rectangle 41">
            <a:extLst>
              <a:ext uri="{FF2B5EF4-FFF2-40B4-BE49-F238E27FC236}">
                <a16:creationId xmlns:a16="http://schemas.microsoft.com/office/drawing/2014/main" id="{E3617C87-F0D9-874C-B87B-13D7C20C96AE}"/>
              </a:ext>
            </a:extLst>
          </p:cNvPr>
          <p:cNvSpPr/>
          <p:nvPr/>
        </p:nvSpPr>
        <p:spPr bwMode="auto">
          <a:xfrm>
            <a:off x="3293085" y="2794489"/>
            <a:ext cx="5850924" cy="3266727"/>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30" name="Oval 31">
            <a:extLst>
              <a:ext uri="{FF2B5EF4-FFF2-40B4-BE49-F238E27FC236}">
                <a16:creationId xmlns:a16="http://schemas.microsoft.com/office/drawing/2014/main" id="{9F2DC854-241C-6849-BDCF-96263B3A187B}"/>
              </a:ext>
            </a:extLst>
          </p:cNvPr>
          <p:cNvSpPr>
            <a:spLocks noChangeArrowheads="1"/>
          </p:cNvSpPr>
          <p:nvPr/>
        </p:nvSpPr>
        <p:spPr bwMode="auto">
          <a:xfrm>
            <a:off x="8167154" y="4272867"/>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grpSp>
        <p:nvGrpSpPr>
          <p:cNvPr id="36" name="组合 35">
            <a:extLst>
              <a:ext uri="{FF2B5EF4-FFF2-40B4-BE49-F238E27FC236}">
                <a16:creationId xmlns:a16="http://schemas.microsoft.com/office/drawing/2014/main" id="{A4969470-431C-744B-8F98-36DF84D03F7F}"/>
              </a:ext>
            </a:extLst>
          </p:cNvPr>
          <p:cNvGrpSpPr/>
          <p:nvPr/>
        </p:nvGrpSpPr>
        <p:grpSpPr>
          <a:xfrm>
            <a:off x="4003630" y="6210041"/>
            <a:ext cx="4778003" cy="387797"/>
            <a:chOff x="3831333" y="6210041"/>
            <a:chExt cx="4778003" cy="387797"/>
          </a:xfrm>
        </p:grpSpPr>
        <p:grpSp>
          <p:nvGrpSpPr>
            <p:cNvPr id="22" name="Group 42">
              <a:extLst>
                <a:ext uri="{FF2B5EF4-FFF2-40B4-BE49-F238E27FC236}">
                  <a16:creationId xmlns:a16="http://schemas.microsoft.com/office/drawing/2014/main" id="{085898EA-3C24-CB40-B65F-FEF960A25826}"/>
                </a:ext>
              </a:extLst>
            </p:cNvPr>
            <p:cNvGrpSpPr/>
            <p:nvPr/>
          </p:nvGrpSpPr>
          <p:grpSpPr>
            <a:xfrm>
              <a:off x="3831333" y="6210041"/>
              <a:ext cx="4600745" cy="387797"/>
              <a:chOff x="8583454" y="5149041"/>
              <a:chExt cx="5011779" cy="475557"/>
            </a:xfrm>
          </p:grpSpPr>
          <p:grpSp>
            <p:nvGrpSpPr>
              <p:cNvPr id="23" name="Group 46">
                <a:extLst>
                  <a:ext uri="{FF2B5EF4-FFF2-40B4-BE49-F238E27FC236}">
                    <a16:creationId xmlns:a16="http://schemas.microsoft.com/office/drawing/2014/main" id="{83C8D15B-515C-E344-ABA5-F36285C6BAEA}"/>
                  </a:ext>
                </a:extLst>
              </p:cNvPr>
              <p:cNvGrpSpPr/>
              <p:nvPr/>
            </p:nvGrpSpPr>
            <p:grpSpPr>
              <a:xfrm>
                <a:off x="8583454" y="5149041"/>
                <a:ext cx="5011779" cy="475557"/>
                <a:chOff x="8473731" y="5177445"/>
                <a:chExt cx="4038482" cy="475557"/>
              </a:xfrm>
            </p:grpSpPr>
            <p:sp>
              <p:nvSpPr>
                <p:cNvPr id="25" name="Rectangle 48">
                  <a:extLst>
                    <a:ext uri="{FF2B5EF4-FFF2-40B4-BE49-F238E27FC236}">
                      <a16:creationId xmlns:a16="http://schemas.microsoft.com/office/drawing/2014/main" id="{079DD8E5-C9E7-2246-9422-9B9F9DCAD024}"/>
                    </a:ext>
                  </a:extLst>
                </p:cNvPr>
                <p:cNvSpPr/>
                <p:nvPr/>
              </p:nvSpPr>
              <p:spPr>
                <a:xfrm>
                  <a:off x="8856848" y="5177445"/>
                  <a:ext cx="1604783" cy="461665"/>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Normal Sample</a:t>
                  </a:r>
                  <a:endParaRPr lang="en-US" dirty="0">
                    <a:latin typeface="Calibri" panose="020F0502020204030204" pitchFamily="34" charset="0"/>
                    <a:ea typeface="Helvetica Neue" charset="0"/>
                    <a:cs typeface="Calibri" panose="020F0502020204030204" pitchFamily="34" charset="0"/>
                  </a:endParaRPr>
                </a:p>
              </p:txBody>
            </p:sp>
            <p:sp>
              <p:nvSpPr>
                <p:cNvPr id="26" name="Rectangle: Rounded Corners 5">
                  <a:extLst>
                    <a:ext uri="{FF2B5EF4-FFF2-40B4-BE49-F238E27FC236}">
                      <a16:creationId xmlns:a16="http://schemas.microsoft.com/office/drawing/2014/main" id="{D8A0F641-47F5-5444-8738-3FEC6AED2A3A}"/>
                    </a:ext>
                  </a:extLst>
                </p:cNvPr>
                <p:cNvSpPr/>
                <p:nvPr/>
              </p:nvSpPr>
              <p:spPr>
                <a:xfrm>
                  <a:off x="8473731" y="5181812"/>
                  <a:ext cx="4038482" cy="471190"/>
                </a:xfrm>
                <a:custGeom>
                  <a:avLst/>
                  <a:gdLst>
                    <a:gd name="connsiteX0" fmla="*/ 0 w 5019869"/>
                    <a:gd name="connsiteY0" fmla="*/ 317298 h 1903751"/>
                    <a:gd name="connsiteX1" fmla="*/ 317298 w 5019869"/>
                    <a:gd name="connsiteY1" fmla="*/ 0 h 1903751"/>
                    <a:gd name="connsiteX2" fmla="*/ 4702571 w 5019869"/>
                    <a:gd name="connsiteY2" fmla="*/ 0 h 1903751"/>
                    <a:gd name="connsiteX3" fmla="*/ 5019869 w 5019869"/>
                    <a:gd name="connsiteY3" fmla="*/ 317298 h 1903751"/>
                    <a:gd name="connsiteX4" fmla="*/ 5019869 w 5019869"/>
                    <a:gd name="connsiteY4" fmla="*/ 1586453 h 1903751"/>
                    <a:gd name="connsiteX5" fmla="*/ 4702571 w 5019869"/>
                    <a:gd name="connsiteY5" fmla="*/ 1903751 h 1903751"/>
                    <a:gd name="connsiteX6" fmla="*/ 317298 w 5019869"/>
                    <a:gd name="connsiteY6" fmla="*/ 1903751 h 1903751"/>
                    <a:gd name="connsiteX7" fmla="*/ 0 w 5019869"/>
                    <a:gd name="connsiteY7" fmla="*/ 1586453 h 1903751"/>
                    <a:gd name="connsiteX8" fmla="*/ 0 w 5019869"/>
                    <a:gd name="connsiteY8" fmla="*/ 317298 h 1903751"/>
                    <a:gd name="connsiteX0" fmla="*/ 2309 w 5022178"/>
                    <a:gd name="connsiteY0" fmla="*/ 323519 h 1909972"/>
                    <a:gd name="connsiteX1" fmla="*/ 145436 w 5022178"/>
                    <a:gd name="connsiteY1" fmla="*/ 0 h 1909972"/>
                    <a:gd name="connsiteX2" fmla="*/ 4704880 w 5022178"/>
                    <a:gd name="connsiteY2" fmla="*/ 6221 h 1909972"/>
                    <a:gd name="connsiteX3" fmla="*/ 5022178 w 5022178"/>
                    <a:gd name="connsiteY3" fmla="*/ 323519 h 1909972"/>
                    <a:gd name="connsiteX4" fmla="*/ 5022178 w 5022178"/>
                    <a:gd name="connsiteY4" fmla="*/ 1592674 h 1909972"/>
                    <a:gd name="connsiteX5" fmla="*/ 4704880 w 5022178"/>
                    <a:gd name="connsiteY5" fmla="*/ 1909972 h 1909972"/>
                    <a:gd name="connsiteX6" fmla="*/ 319607 w 5022178"/>
                    <a:gd name="connsiteY6" fmla="*/ 1909972 h 1909972"/>
                    <a:gd name="connsiteX7" fmla="*/ 2309 w 5022178"/>
                    <a:gd name="connsiteY7" fmla="*/ 1592674 h 1909972"/>
                    <a:gd name="connsiteX8" fmla="*/ 2309 w 5022178"/>
                    <a:gd name="connsiteY8" fmla="*/ 323519 h 1909972"/>
                    <a:gd name="connsiteX0" fmla="*/ 2309 w 5022178"/>
                    <a:gd name="connsiteY0" fmla="*/ 323519 h 1916193"/>
                    <a:gd name="connsiteX1" fmla="*/ 145436 w 5022178"/>
                    <a:gd name="connsiteY1" fmla="*/ 0 h 1916193"/>
                    <a:gd name="connsiteX2" fmla="*/ 4704880 w 5022178"/>
                    <a:gd name="connsiteY2" fmla="*/ 6221 h 1916193"/>
                    <a:gd name="connsiteX3" fmla="*/ 5022178 w 5022178"/>
                    <a:gd name="connsiteY3" fmla="*/ 323519 h 1916193"/>
                    <a:gd name="connsiteX4" fmla="*/ 5022178 w 5022178"/>
                    <a:gd name="connsiteY4" fmla="*/ 1592674 h 1916193"/>
                    <a:gd name="connsiteX5" fmla="*/ 4704880 w 5022178"/>
                    <a:gd name="connsiteY5" fmla="*/ 1909972 h 1916193"/>
                    <a:gd name="connsiteX6" fmla="*/ 151656 w 5022178"/>
                    <a:gd name="connsiteY6" fmla="*/ 1916193 h 1916193"/>
                    <a:gd name="connsiteX7" fmla="*/ 2309 w 5022178"/>
                    <a:gd name="connsiteY7" fmla="*/ 1592674 h 1916193"/>
                    <a:gd name="connsiteX8" fmla="*/ 2309 w 5022178"/>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704880 w 5023525"/>
                    <a:gd name="connsiteY5" fmla="*/ 190997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9012"/>
                    <a:gd name="connsiteY0" fmla="*/ 323519 h 1916193"/>
                    <a:gd name="connsiteX1" fmla="*/ 145436 w 5029012"/>
                    <a:gd name="connsiteY1" fmla="*/ 0 h 1916193"/>
                    <a:gd name="connsiteX2" fmla="*/ 4872831 w 5029012"/>
                    <a:gd name="connsiteY2" fmla="*/ 6221 h 1916193"/>
                    <a:gd name="connsiteX3" fmla="*/ 5022178 w 5029012"/>
                    <a:gd name="connsiteY3" fmla="*/ 323519 h 1916193"/>
                    <a:gd name="connsiteX4" fmla="*/ 5022178 w 5029012"/>
                    <a:gd name="connsiteY4" fmla="*/ 1592674 h 1916193"/>
                    <a:gd name="connsiteX5" fmla="*/ 4897713 w 5029012"/>
                    <a:gd name="connsiteY5" fmla="*/ 1916192 h 1916193"/>
                    <a:gd name="connsiteX6" fmla="*/ 151656 w 5029012"/>
                    <a:gd name="connsiteY6" fmla="*/ 1916193 h 1916193"/>
                    <a:gd name="connsiteX7" fmla="*/ 2309 w 5029012"/>
                    <a:gd name="connsiteY7" fmla="*/ 1592674 h 1916193"/>
                    <a:gd name="connsiteX8" fmla="*/ 2309 w 5029012"/>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17556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192891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1347 w 5028783"/>
                    <a:gd name="connsiteY0" fmla="*/ 211552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211552 h 1916193"/>
                    <a:gd name="connsiteX0" fmla="*/ 1347 w 5028783"/>
                    <a:gd name="connsiteY0" fmla="*/ 186670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70522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26979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26089 w 5027436"/>
                    <a:gd name="connsiteY4" fmla="*/ 1692201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704641 h 1922413"/>
                    <a:gd name="connsiteX8" fmla="*/ 0 w 5027436"/>
                    <a:gd name="connsiteY8" fmla="*/ 186670 h 1922413"/>
                    <a:gd name="connsiteX0" fmla="*/ 0 w 5038708"/>
                    <a:gd name="connsiteY0" fmla="*/ 186670 h 1922413"/>
                    <a:gd name="connsiteX1" fmla="*/ 180449 w 5038708"/>
                    <a:gd name="connsiteY1" fmla="*/ 0 h 1922413"/>
                    <a:gd name="connsiteX2" fmla="*/ 4876742 w 5038708"/>
                    <a:gd name="connsiteY2" fmla="*/ 6221 h 1922413"/>
                    <a:gd name="connsiteX3" fmla="*/ 5026089 w 5038708"/>
                    <a:gd name="connsiteY3" fmla="*/ 192891 h 1922413"/>
                    <a:gd name="connsiteX4" fmla="*/ 5038529 w 5038708"/>
                    <a:gd name="connsiteY4" fmla="*/ 1747254 h 1922413"/>
                    <a:gd name="connsiteX5" fmla="*/ 4851860 w 5038708"/>
                    <a:gd name="connsiteY5" fmla="*/ 1922413 h 1922413"/>
                    <a:gd name="connsiteX6" fmla="*/ 155567 w 5038708"/>
                    <a:gd name="connsiteY6" fmla="*/ 1916193 h 1922413"/>
                    <a:gd name="connsiteX7" fmla="*/ 6220 w 5038708"/>
                    <a:gd name="connsiteY7" fmla="*/ 1704641 h 1922413"/>
                    <a:gd name="connsiteX8" fmla="*/ 0 w 5038708"/>
                    <a:gd name="connsiteY8" fmla="*/ 186670 h 1922413"/>
                    <a:gd name="connsiteX0" fmla="*/ 0 w 5038708"/>
                    <a:gd name="connsiteY0" fmla="*/ 186670 h 1922489"/>
                    <a:gd name="connsiteX1" fmla="*/ 180449 w 5038708"/>
                    <a:gd name="connsiteY1" fmla="*/ 0 h 1922489"/>
                    <a:gd name="connsiteX2" fmla="*/ 4876742 w 5038708"/>
                    <a:gd name="connsiteY2" fmla="*/ 6221 h 1922489"/>
                    <a:gd name="connsiteX3" fmla="*/ 5026089 w 5038708"/>
                    <a:gd name="connsiteY3" fmla="*/ 192891 h 1922489"/>
                    <a:gd name="connsiteX4" fmla="*/ 5038529 w 5038708"/>
                    <a:gd name="connsiteY4" fmla="*/ 1756120 h 1922489"/>
                    <a:gd name="connsiteX5" fmla="*/ 4851860 w 5038708"/>
                    <a:gd name="connsiteY5" fmla="*/ 1922413 h 1922489"/>
                    <a:gd name="connsiteX6" fmla="*/ 155567 w 5038708"/>
                    <a:gd name="connsiteY6" fmla="*/ 1916193 h 1922489"/>
                    <a:gd name="connsiteX7" fmla="*/ 6220 w 5038708"/>
                    <a:gd name="connsiteY7" fmla="*/ 1704641 h 1922489"/>
                    <a:gd name="connsiteX8" fmla="*/ 0 w 5038708"/>
                    <a:gd name="connsiteY8" fmla="*/ 186670 h 1922489"/>
                    <a:gd name="connsiteX0" fmla="*/ 0 w 5038708"/>
                    <a:gd name="connsiteY0" fmla="*/ 186670 h 1922423"/>
                    <a:gd name="connsiteX1" fmla="*/ 180449 w 5038708"/>
                    <a:gd name="connsiteY1" fmla="*/ 0 h 1922423"/>
                    <a:gd name="connsiteX2" fmla="*/ 4876742 w 5038708"/>
                    <a:gd name="connsiteY2" fmla="*/ 6221 h 1922423"/>
                    <a:gd name="connsiteX3" fmla="*/ 5026089 w 5038708"/>
                    <a:gd name="connsiteY3" fmla="*/ 192891 h 1922423"/>
                    <a:gd name="connsiteX4" fmla="*/ 5038529 w 5038708"/>
                    <a:gd name="connsiteY4" fmla="*/ 1751687 h 1922423"/>
                    <a:gd name="connsiteX5" fmla="*/ 4851860 w 5038708"/>
                    <a:gd name="connsiteY5" fmla="*/ 1922413 h 1922423"/>
                    <a:gd name="connsiteX6" fmla="*/ 155567 w 5038708"/>
                    <a:gd name="connsiteY6" fmla="*/ 1916193 h 1922423"/>
                    <a:gd name="connsiteX7" fmla="*/ 6220 w 5038708"/>
                    <a:gd name="connsiteY7" fmla="*/ 1704641 h 1922423"/>
                    <a:gd name="connsiteX8" fmla="*/ 0 w 5038708"/>
                    <a:gd name="connsiteY8" fmla="*/ 186670 h 1922423"/>
                    <a:gd name="connsiteX0" fmla="*/ 6496 w 5045204"/>
                    <a:gd name="connsiteY0" fmla="*/ 186670 h 1922423"/>
                    <a:gd name="connsiteX1" fmla="*/ 186945 w 5045204"/>
                    <a:gd name="connsiteY1" fmla="*/ 0 h 1922423"/>
                    <a:gd name="connsiteX2" fmla="*/ 4883238 w 5045204"/>
                    <a:gd name="connsiteY2" fmla="*/ 6221 h 1922423"/>
                    <a:gd name="connsiteX3" fmla="*/ 5032585 w 5045204"/>
                    <a:gd name="connsiteY3" fmla="*/ 192891 h 1922423"/>
                    <a:gd name="connsiteX4" fmla="*/ 5045025 w 5045204"/>
                    <a:gd name="connsiteY4" fmla="*/ 1751687 h 1922423"/>
                    <a:gd name="connsiteX5" fmla="*/ 4858356 w 5045204"/>
                    <a:gd name="connsiteY5" fmla="*/ 1922413 h 1922423"/>
                    <a:gd name="connsiteX6" fmla="*/ 162063 w 5045204"/>
                    <a:gd name="connsiteY6" fmla="*/ 1916193 h 1922423"/>
                    <a:gd name="connsiteX7" fmla="*/ 275 w 5045204"/>
                    <a:gd name="connsiteY7" fmla="*/ 1755619 h 1922423"/>
                    <a:gd name="connsiteX8" fmla="*/ 6496 w 5045204"/>
                    <a:gd name="connsiteY8" fmla="*/ 186670 h 19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204" h="1922423">
                      <a:moveTo>
                        <a:pt x="6496" y="186670"/>
                      </a:moveTo>
                      <a:cubicBezTo>
                        <a:pt x="6496" y="11431"/>
                        <a:pt x="11706" y="0"/>
                        <a:pt x="186945" y="0"/>
                      </a:cubicBezTo>
                      <a:lnTo>
                        <a:pt x="4883238" y="6221"/>
                      </a:lnTo>
                      <a:cubicBezTo>
                        <a:pt x="5058477" y="6221"/>
                        <a:pt x="5032585" y="17652"/>
                        <a:pt x="5032585" y="192891"/>
                      </a:cubicBezTo>
                      <a:cubicBezTo>
                        <a:pt x="5030511" y="705102"/>
                        <a:pt x="5047099" y="1239476"/>
                        <a:pt x="5045025" y="1751687"/>
                      </a:cubicBezTo>
                      <a:cubicBezTo>
                        <a:pt x="5045025" y="1926926"/>
                        <a:pt x="5033595" y="1922413"/>
                        <a:pt x="4858356" y="1922413"/>
                      </a:cubicBezTo>
                      <a:lnTo>
                        <a:pt x="162063" y="1916193"/>
                      </a:lnTo>
                      <a:cubicBezTo>
                        <a:pt x="-13176" y="1916193"/>
                        <a:pt x="275" y="1930858"/>
                        <a:pt x="275" y="1755619"/>
                      </a:cubicBezTo>
                      <a:cubicBezTo>
                        <a:pt x="-1798" y="1295245"/>
                        <a:pt x="8569" y="647044"/>
                        <a:pt x="6496" y="186670"/>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24" name="Oval 47">
                <a:extLst>
                  <a:ext uri="{FF2B5EF4-FFF2-40B4-BE49-F238E27FC236}">
                    <a16:creationId xmlns:a16="http://schemas.microsoft.com/office/drawing/2014/main" id="{A8BCA464-6C2C-4248-BE14-6A676577FE32}"/>
                  </a:ext>
                </a:extLst>
              </p:cNvPr>
              <p:cNvSpPr>
                <a:spLocks noChangeArrowheads="1"/>
              </p:cNvSpPr>
              <p:nvPr/>
            </p:nvSpPr>
            <p:spPr bwMode="auto">
              <a:xfrm>
                <a:off x="8786758" y="5291813"/>
                <a:ext cx="200196" cy="192524"/>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grpSp>
        <p:sp>
          <p:nvSpPr>
            <p:cNvPr id="34" name="Oval 47">
              <a:extLst>
                <a:ext uri="{FF2B5EF4-FFF2-40B4-BE49-F238E27FC236}">
                  <a16:creationId xmlns:a16="http://schemas.microsoft.com/office/drawing/2014/main" id="{06AB3E3E-9CE6-754F-A23C-43E1CC6D6504}"/>
                </a:ext>
              </a:extLst>
            </p:cNvPr>
            <p:cNvSpPr>
              <a:spLocks noChangeArrowheads="1"/>
            </p:cNvSpPr>
            <p:nvPr/>
          </p:nvSpPr>
          <p:spPr bwMode="auto">
            <a:xfrm>
              <a:off x="6630118" y="6326467"/>
              <a:ext cx="164532" cy="156995"/>
            </a:xfrm>
            <a:prstGeom prst="rect">
              <a:avLst/>
            </a:prstGeom>
            <a:solidFill>
              <a:srgbClr val="990033"/>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5" name="Rectangle 48">
              <a:extLst>
                <a:ext uri="{FF2B5EF4-FFF2-40B4-BE49-F238E27FC236}">
                  <a16:creationId xmlns:a16="http://schemas.microsoft.com/office/drawing/2014/main" id="{57ED2BF5-82D9-2B43-BD93-6356D591F2D0}"/>
                </a:ext>
              </a:extLst>
            </p:cNvPr>
            <p:cNvSpPr/>
            <p:nvPr/>
          </p:nvSpPr>
          <p:spPr>
            <a:xfrm>
              <a:off x="6781125" y="6221369"/>
              <a:ext cx="1828211" cy="376469"/>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Anomaly</a:t>
              </a:r>
              <a:endParaRPr lang="en-US" dirty="0">
                <a:latin typeface="Calibri" panose="020F0502020204030204" pitchFamily="34" charset="0"/>
                <a:ea typeface="Helvetica Neue" charset="0"/>
                <a:cs typeface="Calibri" panose="020F0502020204030204" pitchFamily="34" charset="0"/>
              </a:endParaRPr>
            </a:p>
          </p:txBody>
        </p:sp>
      </p:grpSp>
      <p:sp>
        <p:nvSpPr>
          <p:cNvPr id="37" name="Oval 47">
            <a:extLst>
              <a:ext uri="{FF2B5EF4-FFF2-40B4-BE49-F238E27FC236}">
                <a16:creationId xmlns:a16="http://schemas.microsoft.com/office/drawing/2014/main" id="{B98DC33C-00B1-F34D-B615-6597095F03AB}"/>
              </a:ext>
            </a:extLst>
          </p:cNvPr>
          <p:cNvSpPr>
            <a:spLocks noChangeArrowheads="1"/>
          </p:cNvSpPr>
          <p:nvPr/>
        </p:nvSpPr>
        <p:spPr bwMode="auto">
          <a:xfrm>
            <a:off x="3911988" y="4497667"/>
            <a:ext cx="164532" cy="156995"/>
          </a:xfrm>
          <a:prstGeom prst="rect">
            <a:avLst/>
          </a:prstGeom>
          <a:solidFill>
            <a:srgbClr val="990033"/>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9" name="椭圆 38">
            <a:extLst>
              <a:ext uri="{FF2B5EF4-FFF2-40B4-BE49-F238E27FC236}">
                <a16:creationId xmlns:a16="http://schemas.microsoft.com/office/drawing/2014/main" id="{4CE738A5-BE2F-AC4A-8661-2F28E328AECA}"/>
              </a:ext>
            </a:extLst>
          </p:cNvPr>
          <p:cNvSpPr/>
          <p:nvPr/>
        </p:nvSpPr>
        <p:spPr bwMode="auto">
          <a:xfrm>
            <a:off x="6012004" y="3135628"/>
            <a:ext cx="2592371" cy="1696825"/>
          </a:xfrm>
          <a:prstGeom prst="ellipse">
            <a:avLst/>
          </a:prstGeom>
          <a:noFill/>
          <a:ln w="38100" cap="sq" algn="ctr">
            <a:solidFill>
              <a:schemeClr val="tx1">
                <a:lumMod val="65000"/>
                <a:lumOff val="35000"/>
              </a:schemeClr>
            </a:solidFill>
            <a:prstDash val="dash"/>
            <a:miter lim="800000"/>
            <a:headEnd/>
            <a:tailEnd/>
          </a:ln>
          <a:effectLst/>
        </p:spPr>
        <p:txBody>
          <a:bodyPr wrap="none" rtlCol="0" anchor="ctr"/>
          <a:lstStyle/>
          <a:p>
            <a:pPr algn="ctr"/>
            <a:endParaRPr kumimoji="1" lang="zh-CN" altLang="en-US" sz="1600" dirty="0">
              <a:solidFill>
                <a:schemeClr val="bg1"/>
              </a:solidFill>
              <a:latin typeface="+mn-lt"/>
            </a:endParaRPr>
          </a:p>
        </p:txBody>
      </p:sp>
      <p:sp>
        <p:nvSpPr>
          <p:cNvPr id="41" name="Rectangle 205">
            <a:extLst>
              <a:ext uri="{FF2B5EF4-FFF2-40B4-BE49-F238E27FC236}">
                <a16:creationId xmlns:a16="http://schemas.microsoft.com/office/drawing/2014/main" id="{D8EC7E41-90BF-DA4B-8DBD-E42F4E5A096B}"/>
              </a:ext>
            </a:extLst>
          </p:cNvPr>
          <p:cNvSpPr/>
          <p:nvPr/>
        </p:nvSpPr>
        <p:spPr>
          <a:xfrm>
            <a:off x="546816" y="1469591"/>
            <a:ext cx="10522880" cy="472602"/>
          </a:xfrm>
          <a:prstGeom prst="rect">
            <a:avLst/>
          </a:prstGeom>
          <a:noFill/>
          <a:ln w="12700" cap="flat" cmpd="sng" algn="ctr">
            <a:noFill/>
            <a:prstDash val="solid"/>
            <a:miter lim="800000"/>
          </a:ln>
          <a:effectLst/>
        </p:spPr>
        <p:txBody>
          <a:bodyPr rtlCol="0" anchor="ctr"/>
          <a:lstStyle/>
          <a:p>
            <a:pPr marL="342900" indent="-342900">
              <a:buFont typeface="Arial" panose="020B0604020202020204" pitchFamily="34" charset="0"/>
              <a:buChar char="•"/>
              <a:defRPr/>
            </a:pPr>
            <a:r>
              <a:rPr kumimoji="1" lang="en-US" altLang="zh-CN" sz="2800" dirty="0">
                <a:latin typeface="Calibri" panose="020F0502020204030204" pitchFamily="34" charset="0"/>
                <a:cs typeface="Calibri" panose="020F0502020204030204" pitchFamily="34" charset="0"/>
              </a:rPr>
              <a:t>Learns the distribution of normal samples.</a:t>
            </a:r>
          </a:p>
        </p:txBody>
      </p:sp>
      <p:grpSp>
        <p:nvGrpSpPr>
          <p:cNvPr id="3" name="Group 2">
            <a:extLst>
              <a:ext uri="{FF2B5EF4-FFF2-40B4-BE49-F238E27FC236}">
                <a16:creationId xmlns:a16="http://schemas.microsoft.com/office/drawing/2014/main" id="{FADC5B56-F829-414A-9F8B-CFB66B56C533}"/>
              </a:ext>
            </a:extLst>
          </p:cNvPr>
          <p:cNvGrpSpPr/>
          <p:nvPr/>
        </p:nvGrpSpPr>
        <p:grpSpPr>
          <a:xfrm>
            <a:off x="-176036" y="3339647"/>
            <a:ext cx="3980392" cy="1106412"/>
            <a:chOff x="471340" y="3402085"/>
            <a:chExt cx="3200549" cy="1106412"/>
          </a:xfrm>
        </p:grpSpPr>
        <p:sp>
          <p:nvSpPr>
            <p:cNvPr id="33" name="Rectangle 205">
              <a:extLst>
                <a:ext uri="{FF2B5EF4-FFF2-40B4-BE49-F238E27FC236}">
                  <a16:creationId xmlns:a16="http://schemas.microsoft.com/office/drawing/2014/main" id="{69F3C7D0-2C54-FE4B-9964-E10C706F3F3A}"/>
                </a:ext>
              </a:extLst>
            </p:cNvPr>
            <p:cNvSpPr/>
            <p:nvPr/>
          </p:nvSpPr>
          <p:spPr>
            <a:xfrm>
              <a:off x="471340" y="3402085"/>
              <a:ext cx="2902532" cy="89167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400" kern="0" dirty="0">
                  <a:latin typeface="Calibri" panose="020F0502020204030204" pitchFamily="34" charset="0"/>
                  <a:ea typeface=""/>
                  <a:cs typeface=""/>
                </a:rPr>
                <a:t>Any “out-of-distribution” samples are rejected</a:t>
              </a:r>
            </a:p>
          </p:txBody>
        </p:sp>
        <p:cxnSp>
          <p:nvCxnSpPr>
            <p:cNvPr id="43" name="Straight Arrow Connector 72">
              <a:extLst>
                <a:ext uri="{FF2B5EF4-FFF2-40B4-BE49-F238E27FC236}">
                  <a16:creationId xmlns:a16="http://schemas.microsoft.com/office/drawing/2014/main" id="{0EA0A92A-667C-3842-998B-E1053C32B86C}"/>
                </a:ext>
              </a:extLst>
            </p:cNvPr>
            <p:cNvCxnSpPr>
              <a:cxnSpLocks/>
            </p:cNvCxnSpPr>
            <p:nvPr/>
          </p:nvCxnSpPr>
          <p:spPr bwMode="auto">
            <a:xfrm flipH="1" flipV="1">
              <a:off x="2898491" y="4270831"/>
              <a:ext cx="773398" cy="237666"/>
            </a:xfrm>
            <a:prstGeom prst="straightConnector1">
              <a:avLst/>
            </a:prstGeom>
            <a:solidFill>
              <a:schemeClr val="accent1"/>
            </a:solidFill>
            <a:ln w="34925" cap="flat" cmpd="sng" algn="ctr">
              <a:solidFill>
                <a:schemeClr val="tx1">
                  <a:lumMod val="50000"/>
                  <a:lumOff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46" name="文本框 45">
            <a:extLst>
              <a:ext uri="{FF2B5EF4-FFF2-40B4-BE49-F238E27FC236}">
                <a16:creationId xmlns:a16="http://schemas.microsoft.com/office/drawing/2014/main" id="{3429AF4E-82C7-D54B-A580-4886DF59B6CA}"/>
              </a:ext>
            </a:extLst>
          </p:cNvPr>
          <p:cNvSpPr txBox="1"/>
          <p:nvPr/>
        </p:nvSpPr>
        <p:spPr>
          <a:xfrm>
            <a:off x="5486400" y="3167406"/>
            <a:ext cx="0" cy="0"/>
          </a:xfrm>
          <a:prstGeom prst="rect">
            <a:avLst/>
          </a:prstGeom>
          <a:noFill/>
        </p:spPr>
        <p:txBody>
          <a:bodyPr wrap="none" rtlCol="0">
            <a:noAutofit/>
          </a:bodyPr>
          <a:lstStyle/>
          <a:p>
            <a:pPr algn="ctr"/>
            <a:endParaRPr kumimoji="1" lang="zh-CN" altLang="en-US" sz="1600" dirty="0" err="1"/>
          </a:p>
        </p:txBody>
      </p:sp>
      <p:sp>
        <p:nvSpPr>
          <p:cNvPr id="27" name="灯片编号占位符 26">
            <a:extLst>
              <a:ext uri="{FF2B5EF4-FFF2-40B4-BE49-F238E27FC236}">
                <a16:creationId xmlns:a16="http://schemas.microsoft.com/office/drawing/2014/main" id="{E28760F5-1309-CA45-89CD-2A383D1A171F}"/>
              </a:ext>
            </a:extLst>
          </p:cNvPr>
          <p:cNvSpPr>
            <a:spLocks noGrp="1"/>
          </p:cNvSpPr>
          <p:nvPr>
            <p:ph type="sldNum" idx="12"/>
          </p:nvPr>
        </p:nvSpPr>
        <p:spPr/>
        <p:txBody>
          <a:bodyPr/>
          <a:lstStyle/>
          <a:p>
            <a:fld id="{00000000-1234-1234-1234-123412341234}" type="slidenum">
              <a:rPr lang="en-US" altLang="zh-CN" smtClean="0"/>
              <a:pPr/>
              <a:t>5</a:t>
            </a:fld>
            <a:endParaRPr lang="zh-CN" altLang="en-US" dirty="0"/>
          </a:p>
        </p:txBody>
      </p:sp>
      <p:sp>
        <p:nvSpPr>
          <p:cNvPr id="28" name="矩形 27">
            <a:extLst>
              <a:ext uri="{FF2B5EF4-FFF2-40B4-BE49-F238E27FC236}">
                <a16:creationId xmlns:a16="http://schemas.microsoft.com/office/drawing/2014/main" id="{82FFB264-ACFE-9840-9DB2-C401816A87DB}"/>
              </a:ext>
            </a:extLst>
          </p:cNvPr>
          <p:cNvSpPr/>
          <p:nvPr/>
        </p:nvSpPr>
        <p:spPr>
          <a:xfrm>
            <a:off x="540439" y="1891627"/>
            <a:ext cx="9089476" cy="523220"/>
          </a:xfrm>
          <a:prstGeom prst="rect">
            <a:avLst/>
          </a:prstGeom>
        </p:spPr>
        <p:txBody>
          <a:bodyPr wrap="none">
            <a:spAutoFit/>
          </a:bodyPr>
          <a:lstStyle/>
          <a:p>
            <a:pPr marL="342900" indent="-342900">
              <a:buFont typeface="Arial" panose="020B0604020202020204" pitchFamily="34" charset="0"/>
              <a:buChar char="•"/>
              <a:defRPr/>
            </a:pPr>
            <a:r>
              <a:rPr kumimoji="1" lang="en-US" altLang="zh-CN" sz="2800" dirty="0">
                <a:latin typeface="Calibri" panose="020F0502020204030204" pitchFamily="34" charset="0"/>
                <a:cs typeface="Calibri" panose="020F0502020204030204" pitchFamily="34" charset="0"/>
              </a:rPr>
              <a:t>Commonly </a:t>
            </a:r>
            <a:r>
              <a:rPr kumimoji="1" lang="en-US" altLang="zh-CN" sz="2800" b="1" dirty="0">
                <a:latin typeface="Calibri" panose="020F0502020204030204" pitchFamily="34" charset="0"/>
                <a:cs typeface="Calibri" panose="020F0502020204030204" pitchFamily="34" charset="0"/>
              </a:rPr>
              <a:t>unsupervised</a:t>
            </a:r>
            <a:r>
              <a:rPr kumimoji="1" lang="en-US" altLang="zh-CN" sz="2800" dirty="0">
                <a:latin typeface="Calibri" panose="020F0502020204030204" pitchFamily="34" charset="0"/>
                <a:cs typeface="Calibri" panose="020F0502020204030204" pitchFamily="34" charset="0"/>
              </a:rPr>
              <a:t> since </a:t>
            </a:r>
            <a:r>
              <a:rPr kumimoji="1" lang="en-US" altLang="zh-CN" sz="2800" b="1" dirty="0">
                <a:latin typeface="Calibri" panose="020F0502020204030204" pitchFamily="34" charset="0"/>
                <a:cs typeface="Calibri" panose="020F0502020204030204" pitchFamily="34" charset="0"/>
              </a:rPr>
              <a:t>labeled anomalies are rare</a:t>
            </a:r>
            <a:r>
              <a:rPr kumimoji="1" lang="en-US" altLang="zh-CN"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03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E90D3-923B-1445-890F-3CA30C6C0AEA}"/>
              </a:ext>
            </a:extLst>
          </p:cNvPr>
          <p:cNvSpPr>
            <a:spLocks noGrp="1"/>
          </p:cNvSpPr>
          <p:nvPr>
            <p:ph type="title"/>
          </p:nvPr>
        </p:nvSpPr>
        <p:spPr/>
        <p:txBody>
          <a:bodyPr/>
          <a:lstStyle/>
          <a:p>
            <a:r>
              <a:rPr kumimoji="1" lang="en-US" altLang="zh-CN" dirty="0"/>
              <a:t>Unsupervised Deep Anomaly Detection</a:t>
            </a:r>
            <a:endParaRPr kumimoji="1" lang="zh-CN" altLang="en-US" dirty="0"/>
          </a:p>
        </p:txBody>
      </p:sp>
      <p:grpSp>
        <p:nvGrpSpPr>
          <p:cNvPr id="101" name="Group 84">
            <a:extLst>
              <a:ext uri="{FF2B5EF4-FFF2-40B4-BE49-F238E27FC236}">
                <a16:creationId xmlns:a16="http://schemas.microsoft.com/office/drawing/2014/main" id="{5FCAC2B5-5C1D-464E-A105-B24262B56BB8}"/>
              </a:ext>
            </a:extLst>
          </p:cNvPr>
          <p:cNvGrpSpPr/>
          <p:nvPr/>
        </p:nvGrpSpPr>
        <p:grpSpPr>
          <a:xfrm>
            <a:off x="7168964" y="3612166"/>
            <a:ext cx="2648753" cy="1555571"/>
            <a:chOff x="3962400" y="4621126"/>
            <a:chExt cx="1658333" cy="893246"/>
          </a:xfrm>
        </p:grpSpPr>
        <p:sp>
          <p:nvSpPr>
            <p:cNvPr id="102" name="Oval 111">
              <a:extLst>
                <a:ext uri="{FF2B5EF4-FFF2-40B4-BE49-F238E27FC236}">
                  <a16:creationId xmlns:a16="http://schemas.microsoft.com/office/drawing/2014/main" id="{1D002300-A36C-A649-B65D-DECEA62171C7}"/>
                </a:ext>
              </a:extLst>
            </p:cNvPr>
            <p:cNvSpPr>
              <a:spLocks noChangeArrowheads="1"/>
            </p:cNvSpPr>
            <p:nvPr/>
          </p:nvSpPr>
          <p:spPr bwMode="auto">
            <a:xfrm>
              <a:off x="3962400" y="4773526"/>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sp>
          <p:nvSpPr>
            <p:cNvPr id="103" name="Oval 111">
              <a:extLst>
                <a:ext uri="{FF2B5EF4-FFF2-40B4-BE49-F238E27FC236}">
                  <a16:creationId xmlns:a16="http://schemas.microsoft.com/office/drawing/2014/main" id="{C91210D8-F40B-CB4A-BCA1-36555D4E2B0F}"/>
                </a:ext>
              </a:extLst>
            </p:cNvPr>
            <p:cNvSpPr>
              <a:spLocks noChangeArrowheads="1"/>
            </p:cNvSpPr>
            <p:nvPr/>
          </p:nvSpPr>
          <p:spPr bwMode="auto">
            <a:xfrm>
              <a:off x="4739423" y="4621126"/>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sp>
          <p:nvSpPr>
            <p:cNvPr id="104" name="Oval 111">
              <a:extLst>
                <a:ext uri="{FF2B5EF4-FFF2-40B4-BE49-F238E27FC236}">
                  <a16:creationId xmlns:a16="http://schemas.microsoft.com/office/drawing/2014/main" id="{3A95E6F3-EDE6-9B42-9417-38787548BF7F}"/>
                </a:ext>
              </a:extLst>
            </p:cNvPr>
            <p:cNvSpPr>
              <a:spLocks noChangeArrowheads="1"/>
            </p:cNvSpPr>
            <p:nvPr/>
          </p:nvSpPr>
          <p:spPr bwMode="auto">
            <a:xfrm>
              <a:off x="4739423" y="4876800"/>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cxnSp>
          <p:nvCxnSpPr>
            <p:cNvPr id="105" name="Straight Connector 88">
              <a:extLst>
                <a:ext uri="{FF2B5EF4-FFF2-40B4-BE49-F238E27FC236}">
                  <a16:creationId xmlns:a16="http://schemas.microsoft.com/office/drawing/2014/main" id="{3AD79F4C-C271-F843-84BB-0326939AFAD1}"/>
                </a:ext>
              </a:extLst>
            </p:cNvPr>
            <p:cNvCxnSpPr/>
            <p:nvPr/>
          </p:nvCxnSpPr>
          <p:spPr bwMode="auto">
            <a:xfrm flipV="1">
              <a:off x="4099777" y="4692038"/>
              <a:ext cx="63964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06" name="Straight Connector 89">
              <a:extLst>
                <a:ext uri="{FF2B5EF4-FFF2-40B4-BE49-F238E27FC236}">
                  <a16:creationId xmlns:a16="http://schemas.microsoft.com/office/drawing/2014/main" id="{6C21B0D0-DA7A-DC4B-B539-1B8E06006FB9}"/>
                </a:ext>
              </a:extLst>
            </p:cNvPr>
            <p:cNvCxnSpPr/>
            <p:nvPr/>
          </p:nvCxnSpPr>
          <p:spPr bwMode="auto">
            <a:xfrm>
              <a:off x="4099777" y="4844438"/>
              <a:ext cx="639646" cy="103274"/>
            </a:xfrm>
            <a:prstGeom prst="line">
              <a:avLst/>
            </a:prstGeom>
            <a:solidFill>
              <a:schemeClr val="accent1"/>
            </a:solidFill>
            <a:ln w="25400" cap="flat" cmpd="sng" algn="ctr">
              <a:solidFill>
                <a:schemeClr val="tx1"/>
              </a:solidFill>
              <a:prstDash val="solid"/>
              <a:round/>
              <a:headEnd type="none" w="med" len="med"/>
              <a:tailEnd type="arrow" w="sm" len="sm"/>
            </a:ln>
            <a:effectLst/>
          </p:spPr>
        </p:cxnSp>
        <p:sp>
          <p:nvSpPr>
            <p:cNvPr id="107" name="Oval 111">
              <a:extLst>
                <a:ext uri="{FF2B5EF4-FFF2-40B4-BE49-F238E27FC236}">
                  <a16:creationId xmlns:a16="http://schemas.microsoft.com/office/drawing/2014/main" id="{69D48A00-BFFE-AE4C-BCC8-D6A6F5531218}"/>
                </a:ext>
              </a:extLst>
            </p:cNvPr>
            <p:cNvSpPr>
              <a:spLocks noChangeArrowheads="1"/>
            </p:cNvSpPr>
            <p:nvPr/>
          </p:nvSpPr>
          <p:spPr bwMode="auto">
            <a:xfrm>
              <a:off x="3962400" y="52201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sp>
          <p:nvSpPr>
            <p:cNvPr id="108" name="Oval 111">
              <a:extLst>
                <a:ext uri="{FF2B5EF4-FFF2-40B4-BE49-F238E27FC236}">
                  <a16:creationId xmlns:a16="http://schemas.microsoft.com/office/drawing/2014/main" id="{60E79E40-7BB1-BD48-AA8B-54F517650972}"/>
                </a:ext>
              </a:extLst>
            </p:cNvPr>
            <p:cNvSpPr>
              <a:spLocks noChangeArrowheads="1"/>
            </p:cNvSpPr>
            <p:nvPr/>
          </p:nvSpPr>
          <p:spPr bwMode="auto">
            <a:xfrm>
              <a:off x="4739423" y="51439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sp>
          <p:nvSpPr>
            <p:cNvPr id="109" name="Oval 111">
              <a:extLst>
                <a:ext uri="{FF2B5EF4-FFF2-40B4-BE49-F238E27FC236}">
                  <a16:creationId xmlns:a16="http://schemas.microsoft.com/office/drawing/2014/main" id="{C02C93A2-FCFB-184D-BBDB-8F73AC66DB55}"/>
                </a:ext>
              </a:extLst>
            </p:cNvPr>
            <p:cNvSpPr>
              <a:spLocks noChangeArrowheads="1"/>
            </p:cNvSpPr>
            <p:nvPr/>
          </p:nvSpPr>
          <p:spPr bwMode="auto">
            <a:xfrm>
              <a:off x="4739423" y="53725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cxnSp>
          <p:nvCxnSpPr>
            <p:cNvPr id="110" name="Straight Connector 103">
              <a:extLst>
                <a:ext uri="{FF2B5EF4-FFF2-40B4-BE49-F238E27FC236}">
                  <a16:creationId xmlns:a16="http://schemas.microsoft.com/office/drawing/2014/main" id="{BFC28445-8D4B-2B46-84BD-7BF51F99CAE9}"/>
                </a:ext>
              </a:extLst>
            </p:cNvPr>
            <p:cNvCxnSpPr/>
            <p:nvPr/>
          </p:nvCxnSpPr>
          <p:spPr bwMode="auto">
            <a:xfrm flipV="1">
              <a:off x="4099777" y="5214861"/>
              <a:ext cx="639646" cy="762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11" name="Straight Connector 104">
              <a:extLst>
                <a:ext uri="{FF2B5EF4-FFF2-40B4-BE49-F238E27FC236}">
                  <a16:creationId xmlns:a16="http://schemas.microsoft.com/office/drawing/2014/main" id="{6B20066F-47ED-7E42-A966-86FB6E39EE97}"/>
                </a:ext>
              </a:extLst>
            </p:cNvPr>
            <p:cNvCxnSpPr/>
            <p:nvPr/>
          </p:nvCxnSpPr>
          <p:spPr bwMode="auto">
            <a:xfrm>
              <a:off x="4099777" y="5291061"/>
              <a:ext cx="63964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12" name="Straight Connector 105">
              <a:extLst>
                <a:ext uri="{FF2B5EF4-FFF2-40B4-BE49-F238E27FC236}">
                  <a16:creationId xmlns:a16="http://schemas.microsoft.com/office/drawing/2014/main" id="{100E1D8E-17F1-6B42-8421-014FFD1B85D8}"/>
                </a:ext>
              </a:extLst>
            </p:cNvPr>
            <p:cNvCxnSpPr/>
            <p:nvPr/>
          </p:nvCxnSpPr>
          <p:spPr bwMode="auto">
            <a:xfrm>
              <a:off x="4099777" y="4844438"/>
              <a:ext cx="659764" cy="32028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13" name="Straight Connector 106">
              <a:extLst>
                <a:ext uri="{FF2B5EF4-FFF2-40B4-BE49-F238E27FC236}">
                  <a16:creationId xmlns:a16="http://schemas.microsoft.com/office/drawing/2014/main" id="{0AA51CB8-131B-C04C-B826-52CBE72A5A95}"/>
                </a:ext>
              </a:extLst>
            </p:cNvPr>
            <p:cNvCxnSpPr/>
            <p:nvPr/>
          </p:nvCxnSpPr>
          <p:spPr bwMode="auto">
            <a:xfrm flipV="1">
              <a:off x="4099777" y="4997854"/>
              <a:ext cx="659764" cy="293207"/>
            </a:xfrm>
            <a:prstGeom prst="line">
              <a:avLst/>
            </a:prstGeom>
            <a:solidFill>
              <a:schemeClr val="accent1"/>
            </a:solidFill>
            <a:ln w="25400" cap="flat" cmpd="sng" algn="ctr">
              <a:solidFill>
                <a:schemeClr val="tx1"/>
              </a:solidFill>
              <a:prstDash val="solid"/>
              <a:round/>
              <a:headEnd type="none" w="med" len="med"/>
              <a:tailEnd type="arrow" w="sm" len="sm"/>
            </a:ln>
            <a:effectLst/>
          </p:spPr>
        </p:cxnSp>
        <p:sp>
          <p:nvSpPr>
            <p:cNvPr id="114" name="Oval 111">
              <a:extLst>
                <a:ext uri="{FF2B5EF4-FFF2-40B4-BE49-F238E27FC236}">
                  <a16:creationId xmlns:a16="http://schemas.microsoft.com/office/drawing/2014/main" id="{5241268D-CD72-8D46-95D0-624B8D288C1B}"/>
                </a:ext>
              </a:extLst>
            </p:cNvPr>
            <p:cNvSpPr>
              <a:spLocks noChangeArrowheads="1"/>
            </p:cNvSpPr>
            <p:nvPr/>
          </p:nvSpPr>
          <p:spPr bwMode="auto">
            <a:xfrm>
              <a:off x="5483356" y="5029200"/>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cxnSp>
          <p:nvCxnSpPr>
            <p:cNvPr id="115" name="Straight Connector 108">
              <a:extLst>
                <a:ext uri="{FF2B5EF4-FFF2-40B4-BE49-F238E27FC236}">
                  <a16:creationId xmlns:a16="http://schemas.microsoft.com/office/drawing/2014/main" id="{61B68E08-1172-1D42-92DA-07BE8558AB93}"/>
                </a:ext>
              </a:extLst>
            </p:cNvPr>
            <p:cNvCxnSpPr/>
            <p:nvPr/>
          </p:nvCxnSpPr>
          <p:spPr bwMode="auto">
            <a:xfrm>
              <a:off x="4856682" y="4742180"/>
              <a:ext cx="626674" cy="357932"/>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16" name="Straight Connector 109">
              <a:extLst>
                <a:ext uri="{FF2B5EF4-FFF2-40B4-BE49-F238E27FC236}">
                  <a16:creationId xmlns:a16="http://schemas.microsoft.com/office/drawing/2014/main" id="{FD412A44-9D6F-AD4C-93AD-92BC45035128}"/>
                </a:ext>
              </a:extLst>
            </p:cNvPr>
            <p:cNvCxnSpPr/>
            <p:nvPr/>
          </p:nvCxnSpPr>
          <p:spPr bwMode="auto">
            <a:xfrm>
              <a:off x="4876800" y="4947712"/>
              <a:ext cx="60655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17" name="Straight Connector 110">
              <a:extLst>
                <a:ext uri="{FF2B5EF4-FFF2-40B4-BE49-F238E27FC236}">
                  <a16:creationId xmlns:a16="http://schemas.microsoft.com/office/drawing/2014/main" id="{75CAB04A-537E-CE40-9E92-8215C7D4A3B4}"/>
                </a:ext>
              </a:extLst>
            </p:cNvPr>
            <p:cNvCxnSpPr/>
            <p:nvPr/>
          </p:nvCxnSpPr>
          <p:spPr bwMode="auto">
            <a:xfrm flipV="1">
              <a:off x="4876800" y="5100112"/>
              <a:ext cx="606556" cy="114749"/>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118" name="Straight Connector 112">
              <a:extLst>
                <a:ext uri="{FF2B5EF4-FFF2-40B4-BE49-F238E27FC236}">
                  <a16:creationId xmlns:a16="http://schemas.microsoft.com/office/drawing/2014/main" id="{CA2C8E31-6E14-3E4B-A071-9D79436072C2}"/>
                </a:ext>
              </a:extLst>
            </p:cNvPr>
            <p:cNvCxnSpPr/>
            <p:nvPr/>
          </p:nvCxnSpPr>
          <p:spPr bwMode="auto">
            <a:xfrm flipV="1">
              <a:off x="4876800" y="5100112"/>
              <a:ext cx="606556" cy="343349"/>
            </a:xfrm>
            <a:prstGeom prst="line">
              <a:avLst/>
            </a:prstGeom>
            <a:solidFill>
              <a:schemeClr val="accent1"/>
            </a:solidFill>
            <a:ln w="25400" cap="flat" cmpd="sng" algn="ctr">
              <a:solidFill>
                <a:schemeClr val="tx1"/>
              </a:solidFill>
              <a:prstDash val="solid"/>
              <a:round/>
              <a:headEnd type="none" w="med" len="med"/>
              <a:tailEnd type="arrow" w="sm" len="sm"/>
            </a:ln>
            <a:effectLst/>
          </p:spPr>
        </p:cxnSp>
      </p:grpSp>
      <p:sp>
        <p:nvSpPr>
          <p:cNvPr id="119" name="Rectangle 113">
            <a:extLst>
              <a:ext uri="{FF2B5EF4-FFF2-40B4-BE49-F238E27FC236}">
                <a16:creationId xmlns:a16="http://schemas.microsoft.com/office/drawing/2014/main" id="{D01045BD-F791-5243-BAEE-411336F2A698}"/>
              </a:ext>
            </a:extLst>
          </p:cNvPr>
          <p:cNvSpPr/>
          <p:nvPr/>
        </p:nvSpPr>
        <p:spPr bwMode="auto">
          <a:xfrm>
            <a:off x="7045273" y="3476394"/>
            <a:ext cx="2849191" cy="186431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sp>
        <p:nvSpPr>
          <p:cNvPr id="120" name="Up Arrow 34">
            <a:extLst>
              <a:ext uri="{FF2B5EF4-FFF2-40B4-BE49-F238E27FC236}">
                <a16:creationId xmlns:a16="http://schemas.microsoft.com/office/drawing/2014/main" id="{2A94F275-56C0-804D-95EE-D67677EDD964}"/>
              </a:ext>
            </a:extLst>
          </p:cNvPr>
          <p:cNvSpPr/>
          <p:nvPr/>
        </p:nvSpPr>
        <p:spPr bwMode="auto">
          <a:xfrm rot="5400000">
            <a:off x="5728325" y="3724612"/>
            <a:ext cx="600590" cy="1510376"/>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133" name="TextBox 189">
            <a:extLst>
              <a:ext uri="{FF2B5EF4-FFF2-40B4-BE49-F238E27FC236}">
                <a16:creationId xmlns:a16="http://schemas.microsoft.com/office/drawing/2014/main" id="{2AA5BC27-7A79-BF46-A272-ABE7028502B2}"/>
              </a:ext>
            </a:extLst>
          </p:cNvPr>
          <p:cNvSpPr txBox="1"/>
          <p:nvPr/>
        </p:nvSpPr>
        <p:spPr>
          <a:xfrm>
            <a:off x="7705346" y="2919150"/>
            <a:ext cx="1628841" cy="531452"/>
          </a:xfrm>
          <a:prstGeom prst="rect">
            <a:avLst/>
          </a:prstGeom>
          <a:noFill/>
        </p:spPr>
        <p:txBody>
          <a:bodyPr wrap="square" rtlCol="0">
            <a:noAutofit/>
          </a:bodyPr>
          <a:lstStyle/>
          <a:p>
            <a:pPr algn="ctr"/>
            <a:r>
              <a:rPr lang="en-US" altLang="zh-CN" sz="2800" dirty="0">
                <a:latin typeface="Calibri" panose="020F0502020204030204" pitchFamily="34" charset="0"/>
              </a:rPr>
              <a:t>Model</a:t>
            </a:r>
            <a:endParaRPr lang="en-US" sz="2800" dirty="0">
              <a:latin typeface="Calibri" panose="020F0502020204030204" pitchFamily="34" charset="0"/>
            </a:endParaRPr>
          </a:p>
        </p:txBody>
      </p:sp>
      <p:sp>
        <p:nvSpPr>
          <p:cNvPr id="223" name="矩形 222">
            <a:extLst>
              <a:ext uri="{FF2B5EF4-FFF2-40B4-BE49-F238E27FC236}">
                <a16:creationId xmlns:a16="http://schemas.microsoft.com/office/drawing/2014/main" id="{57B59C12-9E88-C34D-9D1A-71FF7897A1C8}"/>
              </a:ext>
            </a:extLst>
          </p:cNvPr>
          <p:cNvSpPr/>
          <p:nvPr/>
        </p:nvSpPr>
        <p:spPr>
          <a:xfrm>
            <a:off x="5564167" y="3722663"/>
            <a:ext cx="870972" cy="456842"/>
          </a:xfrm>
          <a:prstGeom prst="rect">
            <a:avLst/>
          </a:prstGeom>
        </p:spPr>
        <p:txBody>
          <a:bodyPr wrap="none">
            <a:spAutoFit/>
          </a:bodyPr>
          <a:lstStyle/>
          <a:p>
            <a:r>
              <a:rPr lang="en-US" altLang="zh-CN" sz="2800" dirty="0">
                <a:latin typeface="Calibri" panose="020F0502020204030204" pitchFamily="34" charset="0"/>
              </a:rPr>
              <a:t>Train</a:t>
            </a:r>
            <a:endParaRPr lang="zh-CN" altLang="en-US" sz="2800" dirty="0"/>
          </a:p>
        </p:txBody>
      </p:sp>
      <p:sp>
        <p:nvSpPr>
          <p:cNvPr id="290" name="文本框 289">
            <a:extLst>
              <a:ext uri="{FF2B5EF4-FFF2-40B4-BE49-F238E27FC236}">
                <a16:creationId xmlns:a16="http://schemas.microsoft.com/office/drawing/2014/main" id="{C73AC903-B078-654A-8FB0-955DDCEF31C9}"/>
              </a:ext>
            </a:extLst>
          </p:cNvPr>
          <p:cNvSpPr txBox="1"/>
          <p:nvPr/>
        </p:nvSpPr>
        <p:spPr>
          <a:xfrm>
            <a:off x="566429" y="1446666"/>
            <a:ext cx="8827363" cy="497758"/>
          </a:xfrm>
          <a:prstGeom prst="rect">
            <a:avLst/>
          </a:prstGeom>
          <a:noFill/>
        </p:spPr>
        <p:txBody>
          <a:bodyPr wrap="square" rtlCol="0">
            <a:noAutofit/>
          </a:bodyPr>
          <a:lstStyle/>
          <a:p>
            <a:pPr marL="457200" indent="-457200">
              <a:buFont typeface="Arial" panose="020B0604020202020204" pitchFamily="34" charset="0"/>
              <a:buChar char="•"/>
            </a:pPr>
            <a:r>
              <a:rPr kumimoji="1" lang="en-US" altLang="zh-CN" sz="2800" b="1" dirty="0">
                <a:latin typeface="Calibri" panose="020F0502020204030204" pitchFamily="34" charset="0"/>
                <a:cs typeface="Calibri" panose="020F0502020204030204" pitchFamily="34" charset="0"/>
              </a:rPr>
              <a:t>Assumption: </a:t>
            </a:r>
            <a:r>
              <a:rPr kumimoji="1" lang="en-US" altLang="zh-CN" sz="2800" dirty="0">
                <a:latin typeface="Calibri" panose="020F0502020204030204" pitchFamily="34" charset="0"/>
                <a:cs typeface="Calibri" panose="020F0502020204030204" pitchFamily="34" charset="0"/>
              </a:rPr>
              <a:t>All training data are normal samples</a:t>
            </a:r>
            <a:r>
              <a:rPr kumimoji="1" lang="en-US" altLang="zh-CN" sz="2800" dirty="0">
                <a:solidFill>
                  <a:srgbClr val="990033"/>
                </a:solidFill>
                <a:latin typeface="Calibri" panose="020F0502020204030204" pitchFamily="34" charset="0"/>
                <a:cs typeface="Calibri" panose="020F0502020204030204" pitchFamily="34" charset="0"/>
              </a:rPr>
              <a:t>.</a:t>
            </a:r>
          </a:p>
        </p:txBody>
      </p:sp>
      <p:sp>
        <p:nvSpPr>
          <p:cNvPr id="4" name="灯片编号占位符 3">
            <a:extLst>
              <a:ext uri="{FF2B5EF4-FFF2-40B4-BE49-F238E27FC236}">
                <a16:creationId xmlns:a16="http://schemas.microsoft.com/office/drawing/2014/main" id="{EDF8D0E2-5070-764D-94F2-BC6D879000B4}"/>
              </a:ext>
            </a:extLst>
          </p:cNvPr>
          <p:cNvSpPr>
            <a:spLocks noGrp="1"/>
          </p:cNvSpPr>
          <p:nvPr>
            <p:ph type="sldNum" idx="12"/>
          </p:nvPr>
        </p:nvSpPr>
        <p:spPr/>
        <p:txBody>
          <a:bodyPr/>
          <a:lstStyle/>
          <a:p>
            <a:fld id="{00000000-1234-1234-1234-123412341234}" type="slidenum">
              <a:rPr lang="en-US" altLang="zh-CN" smtClean="0"/>
              <a:pPr/>
              <a:t>6</a:t>
            </a:fld>
            <a:endParaRPr lang="zh-CN" altLang="en-US" dirty="0"/>
          </a:p>
        </p:txBody>
      </p:sp>
      <p:sp>
        <p:nvSpPr>
          <p:cNvPr id="3" name="矩形 2">
            <a:extLst>
              <a:ext uri="{FF2B5EF4-FFF2-40B4-BE49-F238E27FC236}">
                <a16:creationId xmlns:a16="http://schemas.microsoft.com/office/drawing/2014/main" id="{B99E73DE-E3C7-BC43-8C57-5D2BE68E9D29}"/>
              </a:ext>
            </a:extLst>
          </p:cNvPr>
          <p:cNvSpPr/>
          <p:nvPr/>
        </p:nvSpPr>
        <p:spPr>
          <a:xfrm>
            <a:off x="566429" y="1952188"/>
            <a:ext cx="10502078" cy="523220"/>
          </a:xfrm>
          <a:prstGeom prst="rect">
            <a:avLst/>
          </a:prstGeom>
        </p:spPr>
        <p:txBody>
          <a:bodyPr wrap="square">
            <a:spAutoFit/>
          </a:bodyPr>
          <a:lstStyle/>
          <a:p>
            <a:pPr marL="457200" indent="-457200">
              <a:buFont typeface="Arial" panose="020B0604020202020204" pitchFamily="34" charset="0"/>
              <a:buChar char="•"/>
            </a:pPr>
            <a:r>
              <a:rPr kumimoji="1" lang="en-US" altLang="zh-CN" sz="2800" b="1" dirty="0">
                <a:latin typeface="Calibri" panose="020F0502020204030204" pitchFamily="34" charset="0"/>
                <a:cs typeface="Calibri" panose="020F0502020204030204" pitchFamily="34" charset="0"/>
              </a:rPr>
              <a:t>Training Objective: </a:t>
            </a:r>
            <a:r>
              <a:rPr kumimoji="1" lang="en-US" altLang="zh-CN" sz="2800" dirty="0">
                <a:latin typeface="Calibri" panose="020F0502020204030204" pitchFamily="34" charset="0"/>
                <a:cs typeface="Calibri" panose="020F0502020204030204" pitchFamily="34" charset="0"/>
              </a:rPr>
              <a:t>Minimize anomalous score on all training data.</a:t>
            </a:r>
            <a:endParaRPr kumimoji="1" lang="zh-CN" altLang="en-US" sz="2800" dirty="0">
              <a:latin typeface="Calibri" panose="020F0502020204030204" pitchFamily="34" charset="0"/>
              <a:cs typeface="Calibri" panose="020F0502020204030204" pitchFamily="34" charset="0"/>
            </a:endParaRPr>
          </a:p>
        </p:txBody>
      </p:sp>
      <p:grpSp>
        <p:nvGrpSpPr>
          <p:cNvPr id="6" name="组合 5">
            <a:extLst>
              <a:ext uri="{FF2B5EF4-FFF2-40B4-BE49-F238E27FC236}">
                <a16:creationId xmlns:a16="http://schemas.microsoft.com/office/drawing/2014/main" id="{077D0C6E-074D-C445-A3EF-087B48980743}"/>
              </a:ext>
            </a:extLst>
          </p:cNvPr>
          <p:cNvGrpSpPr/>
          <p:nvPr/>
        </p:nvGrpSpPr>
        <p:grpSpPr>
          <a:xfrm>
            <a:off x="1736690" y="2796384"/>
            <a:ext cx="3193627" cy="3268417"/>
            <a:chOff x="1548528" y="2892649"/>
            <a:chExt cx="3391253" cy="3466403"/>
          </a:xfrm>
        </p:grpSpPr>
        <p:sp>
          <p:nvSpPr>
            <p:cNvPr id="132" name="Oval 168">
              <a:extLst>
                <a:ext uri="{FF2B5EF4-FFF2-40B4-BE49-F238E27FC236}">
                  <a16:creationId xmlns:a16="http://schemas.microsoft.com/office/drawing/2014/main" id="{3BFFC7AF-4B92-4042-AE34-3C7C75D3AB78}"/>
                </a:ext>
              </a:extLst>
            </p:cNvPr>
            <p:cNvSpPr/>
            <p:nvPr/>
          </p:nvSpPr>
          <p:spPr bwMode="auto">
            <a:xfrm>
              <a:off x="1548528" y="3517389"/>
              <a:ext cx="3391253" cy="2267483"/>
            </a:xfrm>
            <a:prstGeom prst="ellipse">
              <a:avLst/>
            </a:prstGeom>
            <a:noFill/>
            <a:ln w="19050" cap="sq" algn="ctr">
              <a:solidFill>
                <a:schemeClr val="accent3">
                  <a:lumMod val="75000"/>
                </a:schemeClr>
              </a:solidFill>
              <a:prstDash val="dash"/>
              <a:miter lim="800000"/>
              <a:headEnd/>
              <a:tailEnd/>
            </a:ln>
            <a:effectLst/>
          </p:spPr>
          <p:txBody>
            <a:bodyPr wrap="none" rtlCol="0" anchor="ctr"/>
            <a:lstStyle/>
            <a:p>
              <a:pPr algn="ctr"/>
              <a:endParaRPr lang="en-US" sz="1600" dirty="0">
                <a:solidFill>
                  <a:schemeClr val="bg1"/>
                </a:solidFill>
                <a:latin typeface="Calibri" panose="020F0502020204030204" pitchFamily="34" charset="0"/>
              </a:endParaRPr>
            </a:p>
          </p:txBody>
        </p:sp>
        <p:sp>
          <p:nvSpPr>
            <p:cNvPr id="150" name="TextBox 14">
              <a:extLst>
                <a:ext uri="{FF2B5EF4-FFF2-40B4-BE49-F238E27FC236}">
                  <a16:creationId xmlns:a16="http://schemas.microsoft.com/office/drawing/2014/main" id="{1C5A4C65-719F-DE42-9BE7-D5C4F18F34B6}"/>
                </a:ext>
              </a:extLst>
            </p:cNvPr>
            <p:cNvSpPr txBox="1"/>
            <p:nvPr/>
          </p:nvSpPr>
          <p:spPr>
            <a:xfrm>
              <a:off x="1904617" y="2892649"/>
              <a:ext cx="2679074" cy="497758"/>
            </a:xfrm>
            <a:prstGeom prst="rect">
              <a:avLst/>
            </a:prstGeom>
            <a:noFill/>
          </p:spPr>
          <p:txBody>
            <a:bodyPr wrap="square" rtlCol="0">
              <a:noAutofit/>
            </a:bodyPr>
            <a:lstStyle/>
            <a:p>
              <a:pPr algn="ctr"/>
              <a:r>
                <a:rPr lang="en-US" sz="2800" dirty="0">
                  <a:latin typeface="Calibri" panose="020F0502020204030204" pitchFamily="34" charset="0"/>
                </a:rPr>
                <a:t>Unlabeled Set</a:t>
              </a:r>
            </a:p>
          </p:txBody>
        </p:sp>
        <p:sp>
          <p:nvSpPr>
            <p:cNvPr id="45" name="矩形 44">
              <a:extLst>
                <a:ext uri="{FF2B5EF4-FFF2-40B4-BE49-F238E27FC236}">
                  <a16:creationId xmlns:a16="http://schemas.microsoft.com/office/drawing/2014/main" id="{EDD7035F-DB14-9A45-8703-5E61193A66E6}"/>
                </a:ext>
              </a:extLst>
            </p:cNvPr>
            <p:cNvSpPr/>
            <p:nvPr/>
          </p:nvSpPr>
          <p:spPr>
            <a:xfrm>
              <a:off x="2594319" y="5835832"/>
              <a:ext cx="1428953" cy="523220"/>
            </a:xfrm>
            <a:prstGeom prst="rect">
              <a:avLst/>
            </a:prstGeom>
          </p:spPr>
          <p:txBody>
            <a:bodyPr wrap="square">
              <a:spAutoFit/>
            </a:bodyPr>
            <a:lstStyle/>
            <a:p>
              <a:pPr algn="ctr"/>
              <a:r>
                <a:rPr kumimoji="1" lang="en-US" altLang="zh-CN" sz="2800" b="1" dirty="0">
                  <a:solidFill>
                    <a:srgbClr val="3CA600"/>
                  </a:solidFill>
                  <a:latin typeface="Calibri" panose="020F0502020204030204" pitchFamily="34" charset="0"/>
                  <a:cs typeface="Calibri" panose="020F0502020204030204" pitchFamily="34" charset="0"/>
                </a:rPr>
                <a:t>Normal</a:t>
              </a:r>
              <a:endParaRPr lang="zh-CN" altLang="en-US" sz="2800" b="1" dirty="0">
                <a:solidFill>
                  <a:srgbClr val="3CA600"/>
                </a:solidFill>
              </a:endParaRPr>
            </a:p>
          </p:txBody>
        </p:sp>
        <p:grpSp>
          <p:nvGrpSpPr>
            <p:cNvPr id="5" name="组合 4">
              <a:extLst>
                <a:ext uri="{FF2B5EF4-FFF2-40B4-BE49-F238E27FC236}">
                  <a16:creationId xmlns:a16="http://schemas.microsoft.com/office/drawing/2014/main" id="{203A558A-F2B8-0146-90B9-5473AD9BA67D}"/>
                </a:ext>
              </a:extLst>
            </p:cNvPr>
            <p:cNvGrpSpPr/>
            <p:nvPr/>
          </p:nvGrpSpPr>
          <p:grpSpPr>
            <a:xfrm>
              <a:off x="1620396" y="3665048"/>
              <a:ext cx="3215032" cy="1994639"/>
              <a:chOff x="2246897" y="3665048"/>
              <a:chExt cx="3215032" cy="1994639"/>
            </a:xfrm>
          </p:grpSpPr>
          <p:pic>
            <p:nvPicPr>
              <p:cNvPr id="126" name="Google Shape;289;p36" descr="Google Shape;289;p36">
                <a:extLst>
                  <a:ext uri="{FF2B5EF4-FFF2-40B4-BE49-F238E27FC236}">
                    <a16:creationId xmlns:a16="http://schemas.microsoft.com/office/drawing/2014/main" id="{A35F6BCC-44AB-9243-A9A3-BCD39691B96B}"/>
                  </a:ext>
                </a:extLst>
              </p:cNvPr>
              <p:cNvPicPr>
                <a:picLocks noChangeAspect="1"/>
              </p:cNvPicPr>
              <p:nvPr/>
            </p:nvPicPr>
            <p:blipFill rotWithShape="1">
              <a:blip r:embed="rId3"/>
              <a:srcRect l="976" t="15333" r="-976" b="21353"/>
              <a:stretch/>
            </p:blipFill>
            <p:spPr>
              <a:xfrm>
                <a:off x="3012830" y="3665048"/>
                <a:ext cx="810122" cy="724974"/>
              </a:xfrm>
              <a:prstGeom prst="rect">
                <a:avLst/>
              </a:prstGeom>
              <a:ln w="12700" cap="flat">
                <a:noFill/>
                <a:miter lim="400000"/>
              </a:ln>
              <a:effectLst/>
            </p:spPr>
          </p:pic>
          <p:pic>
            <p:nvPicPr>
              <p:cNvPr id="127" name="Google Shape;291;p36" descr="Google Shape;291;p36">
                <a:extLst>
                  <a:ext uri="{FF2B5EF4-FFF2-40B4-BE49-F238E27FC236}">
                    <a16:creationId xmlns:a16="http://schemas.microsoft.com/office/drawing/2014/main" id="{832417F6-9296-F241-B335-75B5025982FF}"/>
                  </a:ext>
                </a:extLst>
              </p:cNvPr>
              <p:cNvPicPr>
                <a:picLocks noChangeAspect="1"/>
              </p:cNvPicPr>
              <p:nvPr/>
            </p:nvPicPr>
            <p:blipFill rotWithShape="1">
              <a:blip r:embed="rId4"/>
              <a:srcRect t="-955" r="30090" b="42250"/>
              <a:stretch/>
            </p:blipFill>
            <p:spPr>
              <a:xfrm>
                <a:off x="2246897" y="4263559"/>
                <a:ext cx="843498" cy="756011"/>
              </a:xfrm>
              <a:prstGeom prst="rect">
                <a:avLst/>
              </a:prstGeom>
              <a:ln w="12700" cap="flat">
                <a:noFill/>
                <a:miter lim="400000"/>
              </a:ln>
              <a:effectLst/>
            </p:spPr>
          </p:pic>
          <p:pic>
            <p:nvPicPr>
              <p:cNvPr id="128" name="Google Shape;292;p36" descr="Google Shape;292;p36">
                <a:extLst>
                  <a:ext uri="{FF2B5EF4-FFF2-40B4-BE49-F238E27FC236}">
                    <a16:creationId xmlns:a16="http://schemas.microsoft.com/office/drawing/2014/main" id="{61DE49DE-151B-4A42-AA32-8540DC33BDFD}"/>
                  </a:ext>
                </a:extLst>
              </p:cNvPr>
              <p:cNvPicPr>
                <a:picLocks noChangeAspect="1"/>
              </p:cNvPicPr>
              <p:nvPr/>
            </p:nvPicPr>
            <p:blipFill rotWithShape="1">
              <a:blip r:embed="rId5"/>
              <a:srcRect l="8066" r="20367" b="4391"/>
              <a:stretch/>
            </p:blipFill>
            <p:spPr>
              <a:xfrm>
                <a:off x="3772673" y="4889138"/>
                <a:ext cx="824577" cy="770549"/>
              </a:xfrm>
              <a:prstGeom prst="rect">
                <a:avLst/>
              </a:prstGeom>
              <a:ln w="12700" cap="flat">
                <a:noFill/>
                <a:miter lim="400000"/>
              </a:ln>
              <a:effectLst/>
            </p:spPr>
          </p:pic>
          <p:pic>
            <p:nvPicPr>
              <p:cNvPr id="129" name="Picture 8" descr="Dog | National Geographic">
                <a:extLst>
                  <a:ext uri="{FF2B5EF4-FFF2-40B4-BE49-F238E27FC236}">
                    <a16:creationId xmlns:a16="http://schemas.microsoft.com/office/drawing/2014/main" id="{4A2938AF-1528-7949-A565-6A13A1A4DB3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 r="11771"/>
              <a:stretch/>
            </p:blipFill>
            <p:spPr bwMode="auto">
              <a:xfrm>
                <a:off x="2862899" y="4904885"/>
                <a:ext cx="824576" cy="73905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0" descr="Guide and Service Dogs from Southeastern Guide Dogs">
                <a:extLst>
                  <a:ext uri="{FF2B5EF4-FFF2-40B4-BE49-F238E27FC236}">
                    <a16:creationId xmlns:a16="http://schemas.microsoft.com/office/drawing/2014/main" id="{0EED0E63-D94B-2F4D-95F1-E6F7462E7AB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618"/>
              <a:stretch/>
            </p:blipFill>
            <p:spPr bwMode="auto">
              <a:xfrm>
                <a:off x="3817181" y="3684003"/>
                <a:ext cx="816716" cy="73273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 descr="How dogs contribute to your health and happiness">
                <a:extLst>
                  <a:ext uri="{FF2B5EF4-FFF2-40B4-BE49-F238E27FC236}">
                    <a16:creationId xmlns:a16="http://schemas.microsoft.com/office/drawing/2014/main" id="{02A22F47-76C9-5B4F-8071-1B519B74FD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6701" y="4271196"/>
                <a:ext cx="818031" cy="732738"/>
              </a:xfrm>
              <a:prstGeom prst="rect">
                <a:avLst/>
              </a:prstGeom>
              <a:noFill/>
              <a:extLst>
                <a:ext uri="{909E8E84-426E-40DD-AFC4-6F175D3DCCD1}">
                  <a14:hiddenFill xmlns:a14="http://schemas.microsoft.com/office/drawing/2010/main">
                    <a:solidFill>
                      <a:srgbClr val="FFFFFF"/>
                    </a:solidFill>
                  </a14:hiddenFill>
                </a:ext>
              </a:extLst>
            </p:spPr>
          </p:pic>
          <p:pic>
            <p:nvPicPr>
              <p:cNvPr id="125" name="Google Shape;288;p36" descr="Google Shape;288;p36">
                <a:extLst>
                  <a:ext uri="{FF2B5EF4-FFF2-40B4-BE49-F238E27FC236}">
                    <a16:creationId xmlns:a16="http://schemas.microsoft.com/office/drawing/2014/main" id="{29D5E636-E5F1-5A4F-B6F6-DE1260924038}"/>
                  </a:ext>
                </a:extLst>
              </p:cNvPr>
              <p:cNvPicPr>
                <a:picLocks noChangeAspect="1"/>
              </p:cNvPicPr>
              <p:nvPr/>
            </p:nvPicPr>
            <p:blipFill rotWithShape="1">
              <a:blip r:embed="rId9"/>
              <a:srcRect l="459" t="-1283" r="53696" b="1283"/>
              <a:stretch/>
            </p:blipFill>
            <p:spPr>
              <a:xfrm>
                <a:off x="4590470" y="4264882"/>
                <a:ext cx="871459" cy="739052"/>
              </a:xfrm>
              <a:prstGeom prst="rect">
                <a:avLst/>
              </a:prstGeom>
              <a:ln w="12700" cap="flat">
                <a:noFill/>
                <a:miter lim="400000"/>
              </a:ln>
              <a:effectLst/>
            </p:spPr>
          </p:pic>
          <p:pic>
            <p:nvPicPr>
              <p:cNvPr id="124" name="Picture 4" descr="The 25 Cutest Dog Breeds - Most Adorable Dogs and Puppies">
                <a:extLst>
                  <a:ext uri="{FF2B5EF4-FFF2-40B4-BE49-F238E27FC236}">
                    <a16:creationId xmlns:a16="http://schemas.microsoft.com/office/drawing/2014/main" id="{7244A910-09D4-A348-AA50-76D6686F9B5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562" t="2033" r="25162" b="2008"/>
              <a:stretch/>
            </p:blipFill>
            <p:spPr bwMode="auto">
              <a:xfrm>
                <a:off x="3831742" y="4243838"/>
                <a:ext cx="818031" cy="73273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2" name="Rectangle 205">
            <a:extLst>
              <a:ext uri="{FF2B5EF4-FFF2-40B4-BE49-F238E27FC236}">
                <a16:creationId xmlns:a16="http://schemas.microsoft.com/office/drawing/2014/main" id="{F8167EEB-4E2F-B549-9818-B910EEE61007}"/>
              </a:ext>
            </a:extLst>
          </p:cNvPr>
          <p:cNvSpPr/>
          <p:nvPr/>
        </p:nvSpPr>
        <p:spPr>
          <a:xfrm>
            <a:off x="6195302" y="5592199"/>
            <a:ext cx="4804085" cy="472602"/>
          </a:xfrm>
          <a:prstGeom prst="rect">
            <a:avLst/>
          </a:prstGeom>
          <a:noFill/>
          <a:ln w="12700" cap="flat" cmpd="sng" algn="ctr">
            <a:noFill/>
            <a:prstDash val="solid"/>
            <a:miter lim="800000"/>
          </a:ln>
          <a:effectLst/>
        </p:spPr>
        <p:txBody>
          <a:bodyPr rtlCol="0" anchor="ctr"/>
          <a:lstStyle/>
          <a:p>
            <a:pPr algn="ctr">
              <a:defRPr/>
            </a:pPr>
            <a:r>
              <a:rPr kumimoji="1" lang="en-US" altLang="zh-CN" sz="2800" dirty="0">
                <a:latin typeface="Calibri" panose="020F0502020204030204" pitchFamily="34" charset="0"/>
                <a:cs typeface="Calibri" panose="020F0502020204030204" pitchFamily="34" charset="0"/>
              </a:rPr>
              <a:t>Learns the distribution of training samples.</a:t>
            </a:r>
          </a:p>
        </p:txBody>
      </p:sp>
    </p:spTree>
    <p:extLst>
      <p:ext uri="{BB962C8B-B14F-4D97-AF65-F5344CB8AC3E}">
        <p14:creationId xmlns:p14="http://schemas.microsoft.com/office/powerpoint/2010/main" val="37183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E90D3-923B-1445-890F-3CA30C6C0AEA}"/>
              </a:ext>
            </a:extLst>
          </p:cNvPr>
          <p:cNvSpPr>
            <a:spLocks noGrp="1"/>
          </p:cNvSpPr>
          <p:nvPr>
            <p:ph type="title"/>
          </p:nvPr>
        </p:nvSpPr>
        <p:spPr/>
        <p:txBody>
          <a:bodyPr/>
          <a:lstStyle/>
          <a:p>
            <a:r>
              <a:rPr kumimoji="1" lang="en-US" altLang="zh-CN" dirty="0"/>
              <a:t>Semi-supervised Deep Anomaly Detection</a:t>
            </a:r>
            <a:endParaRPr kumimoji="1" lang="zh-CN" altLang="en-US" dirty="0"/>
          </a:p>
        </p:txBody>
      </p:sp>
      <p:sp>
        <p:nvSpPr>
          <p:cNvPr id="43" name="TextBox 14">
            <a:extLst>
              <a:ext uri="{FF2B5EF4-FFF2-40B4-BE49-F238E27FC236}">
                <a16:creationId xmlns:a16="http://schemas.microsoft.com/office/drawing/2014/main" id="{F040C78E-055C-0B47-AD7A-A735EC4951EA}"/>
              </a:ext>
            </a:extLst>
          </p:cNvPr>
          <p:cNvSpPr txBox="1"/>
          <p:nvPr/>
        </p:nvSpPr>
        <p:spPr>
          <a:xfrm>
            <a:off x="7683112" y="3713674"/>
            <a:ext cx="946148" cy="401654"/>
          </a:xfrm>
          <a:prstGeom prst="rect">
            <a:avLst/>
          </a:prstGeom>
          <a:noFill/>
        </p:spPr>
        <p:txBody>
          <a:bodyPr wrap="square" rtlCol="0">
            <a:noAutofit/>
          </a:bodyPr>
          <a:lstStyle/>
          <a:p>
            <a:r>
              <a:rPr lang="en-US" altLang="zh-CN" sz="2800" dirty="0">
                <a:latin typeface="Calibri" panose="020F0502020204030204" pitchFamily="34" charset="0"/>
              </a:rPr>
              <a:t>Train</a:t>
            </a:r>
            <a:endParaRPr lang="en-US" sz="2800" dirty="0">
              <a:latin typeface="Calibri" panose="020F0502020204030204" pitchFamily="34" charset="0"/>
            </a:endParaRPr>
          </a:p>
        </p:txBody>
      </p:sp>
      <p:sp>
        <p:nvSpPr>
          <p:cNvPr id="64" name="Up Arrow 34">
            <a:extLst>
              <a:ext uri="{FF2B5EF4-FFF2-40B4-BE49-F238E27FC236}">
                <a16:creationId xmlns:a16="http://schemas.microsoft.com/office/drawing/2014/main" id="{370843AE-FF91-5747-A044-DE6F2843C132}"/>
              </a:ext>
            </a:extLst>
          </p:cNvPr>
          <p:cNvSpPr/>
          <p:nvPr/>
        </p:nvSpPr>
        <p:spPr bwMode="auto">
          <a:xfrm rot="5400000">
            <a:off x="7902275" y="3871744"/>
            <a:ext cx="484632" cy="1071290"/>
          </a:xfrm>
          <a:prstGeom prst="upArrow">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grpSp>
        <p:nvGrpSpPr>
          <p:cNvPr id="7" name="组合 6">
            <a:extLst>
              <a:ext uri="{FF2B5EF4-FFF2-40B4-BE49-F238E27FC236}">
                <a16:creationId xmlns:a16="http://schemas.microsoft.com/office/drawing/2014/main" id="{A49DFB45-C0EE-AF41-AB57-1E3421C6991D}"/>
              </a:ext>
            </a:extLst>
          </p:cNvPr>
          <p:cNvGrpSpPr/>
          <p:nvPr/>
        </p:nvGrpSpPr>
        <p:grpSpPr>
          <a:xfrm>
            <a:off x="8896263" y="2899382"/>
            <a:ext cx="2752737" cy="2324450"/>
            <a:chOff x="9275474" y="3383452"/>
            <a:chExt cx="2353429" cy="2012672"/>
          </a:xfrm>
        </p:grpSpPr>
        <p:grpSp>
          <p:nvGrpSpPr>
            <p:cNvPr id="45" name="Group 84">
              <a:extLst>
                <a:ext uri="{FF2B5EF4-FFF2-40B4-BE49-F238E27FC236}">
                  <a16:creationId xmlns:a16="http://schemas.microsoft.com/office/drawing/2014/main" id="{2A7CA823-DDFE-AC42-B843-1A25B399E981}"/>
                </a:ext>
              </a:extLst>
            </p:cNvPr>
            <p:cNvGrpSpPr/>
            <p:nvPr/>
          </p:nvGrpSpPr>
          <p:grpSpPr>
            <a:xfrm>
              <a:off x="9295536" y="3997426"/>
              <a:ext cx="2314328" cy="1281611"/>
              <a:chOff x="3962400" y="4621126"/>
              <a:chExt cx="1658333" cy="893246"/>
            </a:xfrm>
          </p:grpSpPr>
          <p:sp>
            <p:nvSpPr>
              <p:cNvPr id="46" name="Oval 111">
                <a:extLst>
                  <a:ext uri="{FF2B5EF4-FFF2-40B4-BE49-F238E27FC236}">
                    <a16:creationId xmlns:a16="http://schemas.microsoft.com/office/drawing/2014/main" id="{6409B11E-24C3-5D4B-9FB2-2CF7F1EDC275}"/>
                  </a:ext>
                </a:extLst>
              </p:cNvPr>
              <p:cNvSpPr>
                <a:spLocks noChangeArrowheads="1"/>
              </p:cNvSpPr>
              <p:nvPr/>
            </p:nvSpPr>
            <p:spPr bwMode="auto">
              <a:xfrm>
                <a:off x="3962400" y="4773526"/>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47" name="Oval 111">
                <a:extLst>
                  <a:ext uri="{FF2B5EF4-FFF2-40B4-BE49-F238E27FC236}">
                    <a16:creationId xmlns:a16="http://schemas.microsoft.com/office/drawing/2014/main" id="{1AD07E11-BE2C-1D4F-B611-07432E8E34B8}"/>
                  </a:ext>
                </a:extLst>
              </p:cNvPr>
              <p:cNvSpPr>
                <a:spLocks noChangeArrowheads="1"/>
              </p:cNvSpPr>
              <p:nvPr/>
            </p:nvSpPr>
            <p:spPr bwMode="auto">
              <a:xfrm>
                <a:off x="4739423" y="4621126"/>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48" name="Oval 111">
                <a:extLst>
                  <a:ext uri="{FF2B5EF4-FFF2-40B4-BE49-F238E27FC236}">
                    <a16:creationId xmlns:a16="http://schemas.microsoft.com/office/drawing/2014/main" id="{CEF25FA2-37A0-4748-BB1F-80A49385A0A8}"/>
                  </a:ext>
                </a:extLst>
              </p:cNvPr>
              <p:cNvSpPr>
                <a:spLocks noChangeArrowheads="1"/>
              </p:cNvSpPr>
              <p:nvPr/>
            </p:nvSpPr>
            <p:spPr bwMode="auto">
              <a:xfrm>
                <a:off x="4739423" y="4876800"/>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cxnSp>
            <p:nvCxnSpPr>
              <p:cNvPr id="49" name="Straight Connector 88">
                <a:extLst>
                  <a:ext uri="{FF2B5EF4-FFF2-40B4-BE49-F238E27FC236}">
                    <a16:creationId xmlns:a16="http://schemas.microsoft.com/office/drawing/2014/main" id="{8958F798-83DE-4E46-8D13-4A8D7CF188EE}"/>
                  </a:ext>
                </a:extLst>
              </p:cNvPr>
              <p:cNvCxnSpPr/>
              <p:nvPr/>
            </p:nvCxnSpPr>
            <p:spPr bwMode="auto">
              <a:xfrm flipV="1">
                <a:off x="4099777" y="4692038"/>
                <a:ext cx="63964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50" name="Straight Connector 89">
                <a:extLst>
                  <a:ext uri="{FF2B5EF4-FFF2-40B4-BE49-F238E27FC236}">
                    <a16:creationId xmlns:a16="http://schemas.microsoft.com/office/drawing/2014/main" id="{F878FB29-1635-A44E-90C6-B92EB0A90D03}"/>
                  </a:ext>
                </a:extLst>
              </p:cNvPr>
              <p:cNvCxnSpPr/>
              <p:nvPr/>
            </p:nvCxnSpPr>
            <p:spPr bwMode="auto">
              <a:xfrm>
                <a:off x="4099777" y="4844438"/>
                <a:ext cx="639646" cy="103274"/>
              </a:xfrm>
              <a:prstGeom prst="line">
                <a:avLst/>
              </a:prstGeom>
              <a:solidFill>
                <a:schemeClr val="accent1"/>
              </a:solidFill>
              <a:ln w="25400" cap="flat" cmpd="sng" algn="ctr">
                <a:solidFill>
                  <a:schemeClr val="tx1"/>
                </a:solidFill>
                <a:prstDash val="solid"/>
                <a:round/>
                <a:headEnd type="none" w="med" len="med"/>
                <a:tailEnd type="arrow" w="sm" len="sm"/>
              </a:ln>
              <a:effectLst/>
            </p:spPr>
          </p:cxnSp>
          <p:sp>
            <p:nvSpPr>
              <p:cNvPr id="51" name="Oval 111">
                <a:extLst>
                  <a:ext uri="{FF2B5EF4-FFF2-40B4-BE49-F238E27FC236}">
                    <a16:creationId xmlns:a16="http://schemas.microsoft.com/office/drawing/2014/main" id="{65B99EF2-6B99-DC46-93D2-59FB728C6BA0}"/>
                  </a:ext>
                </a:extLst>
              </p:cNvPr>
              <p:cNvSpPr>
                <a:spLocks noChangeArrowheads="1"/>
              </p:cNvSpPr>
              <p:nvPr/>
            </p:nvSpPr>
            <p:spPr bwMode="auto">
              <a:xfrm>
                <a:off x="3962400" y="52201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52" name="Oval 111">
                <a:extLst>
                  <a:ext uri="{FF2B5EF4-FFF2-40B4-BE49-F238E27FC236}">
                    <a16:creationId xmlns:a16="http://schemas.microsoft.com/office/drawing/2014/main" id="{2ED438BD-BDA5-6648-A893-4EE4BAAF77D3}"/>
                  </a:ext>
                </a:extLst>
              </p:cNvPr>
              <p:cNvSpPr>
                <a:spLocks noChangeArrowheads="1"/>
              </p:cNvSpPr>
              <p:nvPr/>
            </p:nvSpPr>
            <p:spPr bwMode="auto">
              <a:xfrm>
                <a:off x="4739423" y="51439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sp>
            <p:nvSpPr>
              <p:cNvPr id="53" name="Oval 111">
                <a:extLst>
                  <a:ext uri="{FF2B5EF4-FFF2-40B4-BE49-F238E27FC236}">
                    <a16:creationId xmlns:a16="http://schemas.microsoft.com/office/drawing/2014/main" id="{AC1646EA-9B56-C644-BDB9-7794C2924A0C}"/>
                  </a:ext>
                </a:extLst>
              </p:cNvPr>
              <p:cNvSpPr>
                <a:spLocks noChangeArrowheads="1"/>
              </p:cNvSpPr>
              <p:nvPr/>
            </p:nvSpPr>
            <p:spPr bwMode="auto">
              <a:xfrm>
                <a:off x="4739423" y="5372549"/>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cxnSp>
            <p:nvCxnSpPr>
              <p:cNvPr id="54" name="Straight Connector 103">
                <a:extLst>
                  <a:ext uri="{FF2B5EF4-FFF2-40B4-BE49-F238E27FC236}">
                    <a16:creationId xmlns:a16="http://schemas.microsoft.com/office/drawing/2014/main" id="{BD0F9B52-AE5A-FA44-B0D8-62018D9445A0}"/>
                  </a:ext>
                </a:extLst>
              </p:cNvPr>
              <p:cNvCxnSpPr/>
              <p:nvPr/>
            </p:nvCxnSpPr>
            <p:spPr bwMode="auto">
              <a:xfrm flipV="1">
                <a:off x="4099777" y="5214861"/>
                <a:ext cx="639646" cy="762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55" name="Straight Connector 104">
                <a:extLst>
                  <a:ext uri="{FF2B5EF4-FFF2-40B4-BE49-F238E27FC236}">
                    <a16:creationId xmlns:a16="http://schemas.microsoft.com/office/drawing/2014/main" id="{E09514A7-6144-A841-96E6-9A36A59368B8}"/>
                  </a:ext>
                </a:extLst>
              </p:cNvPr>
              <p:cNvCxnSpPr/>
              <p:nvPr/>
            </p:nvCxnSpPr>
            <p:spPr bwMode="auto">
              <a:xfrm>
                <a:off x="4099777" y="5291061"/>
                <a:ext cx="63964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56" name="Straight Connector 105">
                <a:extLst>
                  <a:ext uri="{FF2B5EF4-FFF2-40B4-BE49-F238E27FC236}">
                    <a16:creationId xmlns:a16="http://schemas.microsoft.com/office/drawing/2014/main" id="{958798C2-CED5-4147-8771-449E5CD4D7C1}"/>
                  </a:ext>
                </a:extLst>
              </p:cNvPr>
              <p:cNvCxnSpPr/>
              <p:nvPr/>
            </p:nvCxnSpPr>
            <p:spPr bwMode="auto">
              <a:xfrm>
                <a:off x="4099777" y="4844438"/>
                <a:ext cx="659764" cy="32028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57" name="Straight Connector 106">
                <a:extLst>
                  <a:ext uri="{FF2B5EF4-FFF2-40B4-BE49-F238E27FC236}">
                    <a16:creationId xmlns:a16="http://schemas.microsoft.com/office/drawing/2014/main" id="{D73F98C5-C895-C94B-B428-4F5578D79903}"/>
                  </a:ext>
                </a:extLst>
              </p:cNvPr>
              <p:cNvCxnSpPr/>
              <p:nvPr/>
            </p:nvCxnSpPr>
            <p:spPr bwMode="auto">
              <a:xfrm flipV="1">
                <a:off x="4099777" y="4997854"/>
                <a:ext cx="659764" cy="293207"/>
              </a:xfrm>
              <a:prstGeom prst="line">
                <a:avLst/>
              </a:prstGeom>
              <a:solidFill>
                <a:schemeClr val="accent1"/>
              </a:solidFill>
              <a:ln w="25400" cap="flat" cmpd="sng" algn="ctr">
                <a:solidFill>
                  <a:schemeClr val="tx1"/>
                </a:solidFill>
                <a:prstDash val="solid"/>
                <a:round/>
                <a:headEnd type="none" w="med" len="med"/>
                <a:tailEnd type="arrow" w="sm" len="sm"/>
              </a:ln>
              <a:effectLst/>
            </p:spPr>
          </p:cxnSp>
          <p:sp>
            <p:nvSpPr>
              <p:cNvPr id="58" name="Oval 111">
                <a:extLst>
                  <a:ext uri="{FF2B5EF4-FFF2-40B4-BE49-F238E27FC236}">
                    <a16:creationId xmlns:a16="http://schemas.microsoft.com/office/drawing/2014/main" id="{972A23ED-D2E8-2A47-A530-43509AF4FEA2}"/>
                  </a:ext>
                </a:extLst>
              </p:cNvPr>
              <p:cNvSpPr>
                <a:spLocks noChangeArrowheads="1"/>
              </p:cNvSpPr>
              <p:nvPr/>
            </p:nvSpPr>
            <p:spPr bwMode="auto">
              <a:xfrm>
                <a:off x="5483356" y="5029200"/>
                <a:ext cx="137377" cy="141823"/>
              </a:xfrm>
              <a:prstGeom prst="ellipse">
                <a:avLst/>
              </a:prstGeom>
              <a:solidFill>
                <a:schemeClr val="tx1">
                  <a:lumMod val="85000"/>
                  <a:lumOff val="15000"/>
                </a:schemeClr>
              </a:solidFill>
              <a:ln w="41275" cap="sq">
                <a:noFill/>
                <a:round/>
                <a:headEnd type="none" w="sm" len="sm"/>
                <a:tailEnd type="none" w="sm" len="sm"/>
              </a:ln>
            </p:spPr>
            <p:txBody>
              <a:bodyPr/>
              <a:lstStyle>
                <a:lvl1pPr>
                  <a:spcBef>
                    <a:spcPct val="20000"/>
                  </a:spcBef>
                  <a:buClr>
                    <a:schemeClr val="folHlink"/>
                  </a:buClr>
                  <a:buSzPct val="60000"/>
                  <a:buFont typeface="Wingdings" charset="2"/>
                  <a:buChar char="n"/>
                  <a:defRPr sz="3200">
                    <a:solidFill>
                      <a:schemeClr val="tx1"/>
                    </a:solidFill>
                    <a:latin typeface="Tahoma" charset="0"/>
                    <a:ea typeface="Arial" charset="0"/>
                    <a:cs typeface="Arial"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Arial" charset="0"/>
                    <a:cs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Arial" charset="0"/>
                    <a:cs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Arial" charset="0"/>
                    <a:cs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Helvetica Neue" charset="0"/>
                  <a:cs typeface="Calibri" panose="020F0502020204030204" pitchFamily="34" charset="0"/>
                </a:endParaRPr>
              </a:p>
            </p:txBody>
          </p:sp>
          <p:cxnSp>
            <p:nvCxnSpPr>
              <p:cNvPr id="59" name="Straight Connector 108">
                <a:extLst>
                  <a:ext uri="{FF2B5EF4-FFF2-40B4-BE49-F238E27FC236}">
                    <a16:creationId xmlns:a16="http://schemas.microsoft.com/office/drawing/2014/main" id="{00EDD843-27D9-CE44-8BE6-EF7B9FDC4012}"/>
                  </a:ext>
                </a:extLst>
              </p:cNvPr>
              <p:cNvCxnSpPr/>
              <p:nvPr/>
            </p:nvCxnSpPr>
            <p:spPr bwMode="auto">
              <a:xfrm>
                <a:off x="4856682" y="4742180"/>
                <a:ext cx="626674" cy="357932"/>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60" name="Straight Connector 109">
                <a:extLst>
                  <a:ext uri="{FF2B5EF4-FFF2-40B4-BE49-F238E27FC236}">
                    <a16:creationId xmlns:a16="http://schemas.microsoft.com/office/drawing/2014/main" id="{423B1233-140C-894D-9BBC-04C95516A64F}"/>
                  </a:ext>
                </a:extLst>
              </p:cNvPr>
              <p:cNvCxnSpPr/>
              <p:nvPr/>
            </p:nvCxnSpPr>
            <p:spPr bwMode="auto">
              <a:xfrm>
                <a:off x="4876800" y="4947712"/>
                <a:ext cx="606556" cy="152400"/>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61" name="Straight Connector 110">
                <a:extLst>
                  <a:ext uri="{FF2B5EF4-FFF2-40B4-BE49-F238E27FC236}">
                    <a16:creationId xmlns:a16="http://schemas.microsoft.com/office/drawing/2014/main" id="{6213CFE9-EC7C-6F4B-BC5A-209674CECDD3}"/>
                  </a:ext>
                </a:extLst>
              </p:cNvPr>
              <p:cNvCxnSpPr/>
              <p:nvPr/>
            </p:nvCxnSpPr>
            <p:spPr bwMode="auto">
              <a:xfrm flipV="1">
                <a:off x="4876800" y="5100112"/>
                <a:ext cx="606556" cy="114749"/>
              </a:xfrm>
              <a:prstGeom prst="line">
                <a:avLst/>
              </a:prstGeom>
              <a:solidFill>
                <a:schemeClr val="accent1"/>
              </a:solidFill>
              <a:ln w="25400" cap="flat" cmpd="sng" algn="ctr">
                <a:solidFill>
                  <a:schemeClr val="tx1"/>
                </a:solidFill>
                <a:prstDash val="solid"/>
                <a:round/>
                <a:headEnd type="none" w="med" len="med"/>
                <a:tailEnd type="arrow" w="sm" len="sm"/>
              </a:ln>
              <a:effectLst/>
            </p:spPr>
          </p:cxnSp>
          <p:cxnSp>
            <p:nvCxnSpPr>
              <p:cNvPr id="62" name="Straight Connector 112">
                <a:extLst>
                  <a:ext uri="{FF2B5EF4-FFF2-40B4-BE49-F238E27FC236}">
                    <a16:creationId xmlns:a16="http://schemas.microsoft.com/office/drawing/2014/main" id="{64A1DCCB-1FB0-8E4A-A925-6DB12D334A50}"/>
                  </a:ext>
                </a:extLst>
              </p:cNvPr>
              <p:cNvCxnSpPr/>
              <p:nvPr/>
            </p:nvCxnSpPr>
            <p:spPr bwMode="auto">
              <a:xfrm flipV="1">
                <a:off x="4876800" y="5100112"/>
                <a:ext cx="606556" cy="343349"/>
              </a:xfrm>
              <a:prstGeom prst="line">
                <a:avLst/>
              </a:prstGeom>
              <a:solidFill>
                <a:schemeClr val="accent1"/>
              </a:solidFill>
              <a:ln w="25400" cap="flat" cmpd="sng" algn="ctr">
                <a:solidFill>
                  <a:schemeClr val="tx1"/>
                </a:solidFill>
                <a:prstDash val="solid"/>
                <a:round/>
                <a:headEnd type="none" w="med" len="med"/>
                <a:tailEnd type="arrow" w="sm" len="sm"/>
              </a:ln>
              <a:effectLst/>
            </p:spPr>
          </p:cxnSp>
        </p:grpSp>
        <p:sp>
          <p:nvSpPr>
            <p:cNvPr id="63" name="Rectangle 113">
              <a:extLst>
                <a:ext uri="{FF2B5EF4-FFF2-40B4-BE49-F238E27FC236}">
                  <a16:creationId xmlns:a16="http://schemas.microsoft.com/office/drawing/2014/main" id="{12C78556-9289-CB44-A8BE-ED650178F8A8}"/>
                </a:ext>
              </a:extLst>
            </p:cNvPr>
            <p:cNvSpPr/>
            <p:nvPr/>
          </p:nvSpPr>
          <p:spPr bwMode="auto">
            <a:xfrm>
              <a:off x="9275474" y="3917256"/>
              <a:ext cx="2353429" cy="147886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u="none" strike="noStrike" kern="1200" cap="none" spc="0" normalizeH="0" baseline="0" noProof="0" dirty="0">
                <a:ln>
                  <a:noFill/>
                </a:ln>
                <a:solidFill>
                  <a:srgbClr val="000000"/>
                </a:solidFill>
                <a:effectLst/>
                <a:uLnTx/>
                <a:uFillTx/>
                <a:latin typeface="Calibri" panose="020F0502020204030204" pitchFamily="34" charset="0"/>
                <a:ea typeface="Helvetica Neue" charset="0"/>
                <a:cs typeface="Calibri" panose="020F0502020204030204" pitchFamily="34" charset="0"/>
              </a:endParaRPr>
            </a:p>
          </p:txBody>
        </p:sp>
        <p:sp>
          <p:nvSpPr>
            <p:cNvPr id="73" name="TextBox 206">
              <a:extLst>
                <a:ext uri="{FF2B5EF4-FFF2-40B4-BE49-F238E27FC236}">
                  <a16:creationId xmlns:a16="http://schemas.microsoft.com/office/drawing/2014/main" id="{7ABF6751-6F10-6446-823B-6E82EAE3A101}"/>
                </a:ext>
              </a:extLst>
            </p:cNvPr>
            <p:cNvSpPr txBox="1"/>
            <p:nvPr/>
          </p:nvSpPr>
          <p:spPr>
            <a:xfrm>
              <a:off x="9959636" y="3383452"/>
              <a:ext cx="1207205" cy="478330"/>
            </a:xfrm>
            <a:prstGeom prst="rect">
              <a:avLst/>
            </a:prstGeom>
            <a:noFill/>
          </p:spPr>
          <p:txBody>
            <a:bodyPr wrap="square" rtlCol="0">
              <a:noAutofit/>
            </a:bodyPr>
            <a:lstStyle/>
            <a:p>
              <a:r>
                <a:rPr lang="en-US" altLang="zh-CN" sz="2800" dirty="0">
                  <a:latin typeface="Calibri" panose="020F0502020204030204" pitchFamily="34" charset="0"/>
                </a:rPr>
                <a:t>Model</a:t>
              </a:r>
              <a:endParaRPr lang="en-US" sz="2800" dirty="0">
                <a:latin typeface="Calibri" panose="020F0502020204030204" pitchFamily="34" charset="0"/>
              </a:endParaRPr>
            </a:p>
          </p:txBody>
        </p:sp>
      </p:grpSp>
      <p:sp>
        <p:nvSpPr>
          <p:cNvPr id="81" name="Plus Sign 50">
            <a:extLst>
              <a:ext uri="{FF2B5EF4-FFF2-40B4-BE49-F238E27FC236}">
                <a16:creationId xmlns:a16="http://schemas.microsoft.com/office/drawing/2014/main" id="{E5520FBA-3305-A247-B503-F55EFB3D075C}"/>
              </a:ext>
            </a:extLst>
          </p:cNvPr>
          <p:cNvSpPr/>
          <p:nvPr/>
        </p:nvSpPr>
        <p:spPr bwMode="auto">
          <a:xfrm>
            <a:off x="3544481" y="4036387"/>
            <a:ext cx="744712" cy="763600"/>
          </a:xfrm>
          <a:prstGeom prst="mathPlus">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charset="0"/>
            </a:endParaRPr>
          </a:p>
        </p:txBody>
      </p:sp>
      <p:sp>
        <p:nvSpPr>
          <p:cNvPr id="83" name="矩形 82">
            <a:extLst>
              <a:ext uri="{FF2B5EF4-FFF2-40B4-BE49-F238E27FC236}">
                <a16:creationId xmlns:a16="http://schemas.microsoft.com/office/drawing/2014/main" id="{8735B4B8-4CBE-CB44-970A-332F4637D7F7}"/>
              </a:ext>
            </a:extLst>
          </p:cNvPr>
          <p:cNvSpPr/>
          <p:nvPr/>
        </p:nvSpPr>
        <p:spPr>
          <a:xfrm>
            <a:off x="566429" y="1390469"/>
            <a:ext cx="11248408" cy="523220"/>
          </a:xfrm>
          <a:prstGeom prst="rect">
            <a:avLst/>
          </a:prstGeom>
        </p:spPr>
        <p:txBody>
          <a:bodyPr wrap="square">
            <a:spAutoFit/>
          </a:bodyPr>
          <a:lstStyle/>
          <a:p>
            <a:pPr marL="457200" indent="-457200">
              <a:buFont typeface="Arial" panose="020B0604020202020204" pitchFamily="34" charset="0"/>
              <a:buChar char="•"/>
              <a:defRPr/>
            </a:pPr>
            <a:r>
              <a:rPr lang="en-US" altLang="zh-CN" sz="2800" kern="0" dirty="0">
                <a:latin typeface="Calibri" panose="020F0502020204030204" pitchFamily="34" charset="0"/>
                <a:ea typeface=""/>
                <a:cs typeface=""/>
              </a:rPr>
              <a:t>Improve unsupervised models with </a:t>
            </a:r>
            <a:r>
              <a:rPr lang="en-US" altLang="zh-CN" sz="2800" b="1" kern="0" dirty="0">
                <a:latin typeface="Calibri" panose="020F0502020204030204" pitchFamily="34" charset="0"/>
                <a:ea typeface=""/>
                <a:cs typeface=""/>
              </a:rPr>
              <a:t>labeled anomalies</a:t>
            </a:r>
            <a:r>
              <a:rPr lang="en-US" altLang="zh-CN" sz="2800" kern="0" dirty="0">
                <a:latin typeface="Calibri" panose="020F0502020204030204" pitchFamily="34" charset="0"/>
                <a:ea typeface=""/>
                <a:cs typeface=""/>
              </a:rPr>
              <a:t>.</a:t>
            </a:r>
          </a:p>
        </p:txBody>
      </p:sp>
      <p:sp>
        <p:nvSpPr>
          <p:cNvPr id="5" name="灯片编号占位符 4">
            <a:extLst>
              <a:ext uri="{FF2B5EF4-FFF2-40B4-BE49-F238E27FC236}">
                <a16:creationId xmlns:a16="http://schemas.microsoft.com/office/drawing/2014/main" id="{08D91935-A36C-0949-9E6F-E0EE63202B84}"/>
              </a:ext>
            </a:extLst>
          </p:cNvPr>
          <p:cNvSpPr>
            <a:spLocks noGrp="1"/>
          </p:cNvSpPr>
          <p:nvPr>
            <p:ph type="sldNum" idx="12"/>
          </p:nvPr>
        </p:nvSpPr>
        <p:spPr/>
        <p:txBody>
          <a:bodyPr/>
          <a:lstStyle/>
          <a:p>
            <a:fld id="{00000000-1234-1234-1234-123412341234}" type="slidenum">
              <a:rPr lang="en-US" altLang="zh-CN" smtClean="0"/>
              <a:pPr/>
              <a:t>7</a:t>
            </a:fld>
            <a:endParaRPr lang="zh-CN" altLang="en-US" dirty="0"/>
          </a:p>
        </p:txBody>
      </p:sp>
      <p:sp>
        <p:nvSpPr>
          <p:cNvPr id="4" name="矩形 3">
            <a:extLst>
              <a:ext uri="{FF2B5EF4-FFF2-40B4-BE49-F238E27FC236}">
                <a16:creationId xmlns:a16="http://schemas.microsoft.com/office/drawing/2014/main" id="{F6F03361-D9FC-6E4F-9910-474F334C91BC}"/>
              </a:ext>
            </a:extLst>
          </p:cNvPr>
          <p:cNvSpPr/>
          <p:nvPr/>
        </p:nvSpPr>
        <p:spPr>
          <a:xfrm>
            <a:off x="550863" y="1847711"/>
            <a:ext cx="10161859" cy="523220"/>
          </a:xfrm>
          <a:prstGeom prst="rect">
            <a:avLst/>
          </a:prstGeom>
        </p:spPr>
        <p:txBody>
          <a:bodyPr wrap="square">
            <a:spAutoFit/>
          </a:bodyPr>
          <a:lstStyle/>
          <a:p>
            <a:pPr marL="457200" lvl="0" indent="-457200">
              <a:buFont typeface="Arial" panose="020B0604020202020204" pitchFamily="34" charset="0"/>
              <a:buChar char="•"/>
              <a:defRPr/>
            </a:pPr>
            <a:r>
              <a:rPr lang="en-US" altLang="zh-CN" sz="2800" kern="0" dirty="0">
                <a:latin typeface="Calibri" panose="020F0502020204030204" pitchFamily="34" charset="0"/>
                <a:ea typeface=""/>
                <a:cs typeface=""/>
              </a:rPr>
              <a:t>Penalize small anomalous score on </a:t>
            </a:r>
            <a:r>
              <a:rPr lang="en-US" altLang="zh-CN" sz="2800" b="1" kern="0" dirty="0">
                <a:latin typeface="Calibri" panose="020F0502020204030204" pitchFamily="34" charset="0"/>
                <a:ea typeface=""/>
                <a:cs typeface=""/>
              </a:rPr>
              <a:t>labeled anomalies</a:t>
            </a:r>
            <a:r>
              <a:rPr lang="en-US" altLang="zh-CN" sz="2800" kern="0" dirty="0">
                <a:latin typeface="Calibri" panose="020F0502020204030204" pitchFamily="34" charset="0"/>
                <a:ea typeface=""/>
                <a:cs typeface=""/>
              </a:rPr>
              <a:t>.</a:t>
            </a:r>
          </a:p>
        </p:txBody>
      </p:sp>
      <p:grpSp>
        <p:nvGrpSpPr>
          <p:cNvPr id="70" name="组合 69">
            <a:extLst>
              <a:ext uri="{FF2B5EF4-FFF2-40B4-BE49-F238E27FC236}">
                <a16:creationId xmlns:a16="http://schemas.microsoft.com/office/drawing/2014/main" id="{6EF0EC21-4980-CE47-8635-39080A850BA2}"/>
              </a:ext>
            </a:extLst>
          </p:cNvPr>
          <p:cNvGrpSpPr/>
          <p:nvPr/>
        </p:nvGrpSpPr>
        <p:grpSpPr>
          <a:xfrm>
            <a:off x="380389" y="2764735"/>
            <a:ext cx="3007168" cy="3361416"/>
            <a:chOff x="1548528" y="2892649"/>
            <a:chExt cx="3391253" cy="3648578"/>
          </a:xfrm>
        </p:grpSpPr>
        <p:sp>
          <p:nvSpPr>
            <p:cNvPr id="71" name="Oval 168">
              <a:extLst>
                <a:ext uri="{FF2B5EF4-FFF2-40B4-BE49-F238E27FC236}">
                  <a16:creationId xmlns:a16="http://schemas.microsoft.com/office/drawing/2014/main" id="{8D04769E-EC31-5D40-BEB5-AD30DFB3A448}"/>
                </a:ext>
              </a:extLst>
            </p:cNvPr>
            <p:cNvSpPr/>
            <p:nvPr/>
          </p:nvSpPr>
          <p:spPr bwMode="auto">
            <a:xfrm>
              <a:off x="1548528" y="3517389"/>
              <a:ext cx="3391253" cy="2267483"/>
            </a:xfrm>
            <a:prstGeom prst="ellipse">
              <a:avLst/>
            </a:prstGeom>
            <a:noFill/>
            <a:ln w="19050" cap="sq" algn="ctr">
              <a:solidFill>
                <a:schemeClr val="accent3">
                  <a:lumMod val="75000"/>
                </a:schemeClr>
              </a:solidFill>
              <a:prstDash val="dash"/>
              <a:miter lim="800000"/>
              <a:headEnd/>
              <a:tailEnd/>
            </a:ln>
            <a:effectLst/>
          </p:spPr>
          <p:txBody>
            <a:bodyPr wrap="none" rtlCol="0" anchor="ctr"/>
            <a:lstStyle/>
            <a:p>
              <a:pPr algn="ctr"/>
              <a:endParaRPr lang="en-US" sz="1600" dirty="0">
                <a:solidFill>
                  <a:schemeClr val="bg1"/>
                </a:solidFill>
                <a:latin typeface="Calibri" panose="020F0502020204030204" pitchFamily="34" charset="0"/>
              </a:endParaRPr>
            </a:p>
          </p:txBody>
        </p:sp>
        <p:sp>
          <p:nvSpPr>
            <p:cNvPr id="72" name="TextBox 14">
              <a:extLst>
                <a:ext uri="{FF2B5EF4-FFF2-40B4-BE49-F238E27FC236}">
                  <a16:creationId xmlns:a16="http://schemas.microsoft.com/office/drawing/2014/main" id="{5E91DE2D-3484-D24F-9CE1-7BBB773270B7}"/>
                </a:ext>
              </a:extLst>
            </p:cNvPr>
            <p:cNvSpPr txBox="1"/>
            <p:nvPr/>
          </p:nvSpPr>
          <p:spPr>
            <a:xfrm>
              <a:off x="1904617" y="2892649"/>
              <a:ext cx="2679074" cy="497758"/>
            </a:xfrm>
            <a:prstGeom prst="rect">
              <a:avLst/>
            </a:prstGeom>
            <a:noFill/>
          </p:spPr>
          <p:txBody>
            <a:bodyPr wrap="square" rtlCol="0">
              <a:noAutofit/>
            </a:bodyPr>
            <a:lstStyle/>
            <a:p>
              <a:pPr algn="ctr"/>
              <a:r>
                <a:rPr lang="en-US" sz="2800" dirty="0">
                  <a:latin typeface="Calibri" panose="020F0502020204030204" pitchFamily="34" charset="0"/>
                </a:rPr>
                <a:t>Unlabeled Set</a:t>
              </a:r>
            </a:p>
          </p:txBody>
        </p:sp>
        <p:sp>
          <p:nvSpPr>
            <p:cNvPr id="76" name="矩形 75">
              <a:extLst>
                <a:ext uri="{FF2B5EF4-FFF2-40B4-BE49-F238E27FC236}">
                  <a16:creationId xmlns:a16="http://schemas.microsoft.com/office/drawing/2014/main" id="{FE370592-274E-0B4C-9A1E-3E566AF20F50}"/>
                </a:ext>
              </a:extLst>
            </p:cNvPr>
            <p:cNvSpPr/>
            <p:nvPr/>
          </p:nvSpPr>
          <p:spPr>
            <a:xfrm>
              <a:off x="2464464" y="5973309"/>
              <a:ext cx="1559378" cy="567918"/>
            </a:xfrm>
            <a:prstGeom prst="rect">
              <a:avLst/>
            </a:prstGeom>
          </p:spPr>
          <p:txBody>
            <a:bodyPr wrap="square">
              <a:spAutoFit/>
            </a:bodyPr>
            <a:lstStyle/>
            <a:p>
              <a:pPr algn="ctr"/>
              <a:r>
                <a:rPr kumimoji="1" lang="en-US" altLang="zh-CN" sz="2800" b="1" dirty="0">
                  <a:solidFill>
                    <a:srgbClr val="3CA600"/>
                  </a:solidFill>
                  <a:latin typeface="Calibri" panose="020F0502020204030204" pitchFamily="34" charset="0"/>
                  <a:cs typeface="Calibri" panose="020F0502020204030204" pitchFamily="34" charset="0"/>
                </a:rPr>
                <a:t>Normal</a:t>
              </a:r>
              <a:endParaRPr lang="zh-CN" altLang="en-US" sz="2800" b="1" dirty="0">
                <a:solidFill>
                  <a:srgbClr val="3CA600"/>
                </a:solidFill>
              </a:endParaRPr>
            </a:p>
          </p:txBody>
        </p:sp>
        <p:grpSp>
          <p:nvGrpSpPr>
            <p:cNvPr id="79" name="组合 78">
              <a:extLst>
                <a:ext uri="{FF2B5EF4-FFF2-40B4-BE49-F238E27FC236}">
                  <a16:creationId xmlns:a16="http://schemas.microsoft.com/office/drawing/2014/main" id="{2C6C17DD-833F-4A40-88F7-1F73ACAF95BD}"/>
                </a:ext>
              </a:extLst>
            </p:cNvPr>
            <p:cNvGrpSpPr/>
            <p:nvPr/>
          </p:nvGrpSpPr>
          <p:grpSpPr>
            <a:xfrm>
              <a:off x="1620396" y="3665048"/>
              <a:ext cx="3215032" cy="1994639"/>
              <a:chOff x="2246897" y="3665048"/>
              <a:chExt cx="3215032" cy="1994639"/>
            </a:xfrm>
          </p:grpSpPr>
          <p:pic>
            <p:nvPicPr>
              <p:cNvPr id="84" name="Google Shape;289;p36" descr="Google Shape;289;p36">
                <a:extLst>
                  <a:ext uri="{FF2B5EF4-FFF2-40B4-BE49-F238E27FC236}">
                    <a16:creationId xmlns:a16="http://schemas.microsoft.com/office/drawing/2014/main" id="{6F40A56C-49AC-0741-BF9F-B1BBBC746AD8}"/>
                  </a:ext>
                </a:extLst>
              </p:cNvPr>
              <p:cNvPicPr>
                <a:picLocks noChangeAspect="1"/>
              </p:cNvPicPr>
              <p:nvPr/>
            </p:nvPicPr>
            <p:blipFill rotWithShape="1">
              <a:blip r:embed="rId3"/>
              <a:srcRect l="976" t="15333" r="-976" b="21353"/>
              <a:stretch/>
            </p:blipFill>
            <p:spPr>
              <a:xfrm>
                <a:off x="3012830" y="3665048"/>
                <a:ext cx="810122" cy="724974"/>
              </a:xfrm>
              <a:prstGeom prst="rect">
                <a:avLst/>
              </a:prstGeom>
              <a:ln w="12700" cap="flat">
                <a:noFill/>
                <a:miter lim="400000"/>
              </a:ln>
              <a:effectLst/>
            </p:spPr>
          </p:pic>
          <p:pic>
            <p:nvPicPr>
              <p:cNvPr id="85" name="Google Shape;291;p36" descr="Google Shape;291;p36">
                <a:extLst>
                  <a:ext uri="{FF2B5EF4-FFF2-40B4-BE49-F238E27FC236}">
                    <a16:creationId xmlns:a16="http://schemas.microsoft.com/office/drawing/2014/main" id="{AE86D76D-3A40-B14D-A6F0-BD800B7E00CD}"/>
                  </a:ext>
                </a:extLst>
              </p:cNvPr>
              <p:cNvPicPr>
                <a:picLocks noChangeAspect="1"/>
              </p:cNvPicPr>
              <p:nvPr/>
            </p:nvPicPr>
            <p:blipFill rotWithShape="1">
              <a:blip r:embed="rId4"/>
              <a:srcRect t="-955" r="30090" b="42250"/>
              <a:stretch/>
            </p:blipFill>
            <p:spPr>
              <a:xfrm>
                <a:off x="2246897" y="4263559"/>
                <a:ext cx="843498" cy="756011"/>
              </a:xfrm>
              <a:prstGeom prst="rect">
                <a:avLst/>
              </a:prstGeom>
              <a:ln w="12700" cap="flat">
                <a:noFill/>
                <a:miter lim="400000"/>
              </a:ln>
              <a:effectLst/>
            </p:spPr>
          </p:pic>
          <p:pic>
            <p:nvPicPr>
              <p:cNvPr id="86" name="Google Shape;292;p36" descr="Google Shape;292;p36">
                <a:extLst>
                  <a:ext uri="{FF2B5EF4-FFF2-40B4-BE49-F238E27FC236}">
                    <a16:creationId xmlns:a16="http://schemas.microsoft.com/office/drawing/2014/main" id="{849F18EA-1B25-514E-93CF-E859DB8660B9}"/>
                  </a:ext>
                </a:extLst>
              </p:cNvPr>
              <p:cNvPicPr>
                <a:picLocks noChangeAspect="1"/>
              </p:cNvPicPr>
              <p:nvPr/>
            </p:nvPicPr>
            <p:blipFill rotWithShape="1">
              <a:blip r:embed="rId5"/>
              <a:srcRect l="8066" r="20367" b="4391"/>
              <a:stretch/>
            </p:blipFill>
            <p:spPr>
              <a:xfrm>
                <a:off x="3772673" y="4889138"/>
                <a:ext cx="824577" cy="770549"/>
              </a:xfrm>
              <a:prstGeom prst="rect">
                <a:avLst/>
              </a:prstGeom>
              <a:ln w="12700" cap="flat">
                <a:noFill/>
                <a:miter lim="400000"/>
              </a:ln>
              <a:effectLst/>
            </p:spPr>
          </p:pic>
          <p:pic>
            <p:nvPicPr>
              <p:cNvPr id="87" name="Picture 8" descr="Dog | National Geographic">
                <a:extLst>
                  <a:ext uri="{FF2B5EF4-FFF2-40B4-BE49-F238E27FC236}">
                    <a16:creationId xmlns:a16="http://schemas.microsoft.com/office/drawing/2014/main" id="{18DC0AFC-85A9-114C-A3B3-427D2F2DDF5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 r="11771"/>
              <a:stretch/>
            </p:blipFill>
            <p:spPr bwMode="auto">
              <a:xfrm>
                <a:off x="2862899" y="4904885"/>
                <a:ext cx="824576" cy="73905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0" descr="Guide and Service Dogs from Southeastern Guide Dogs">
                <a:extLst>
                  <a:ext uri="{FF2B5EF4-FFF2-40B4-BE49-F238E27FC236}">
                    <a16:creationId xmlns:a16="http://schemas.microsoft.com/office/drawing/2014/main" id="{763B1205-64C2-024C-9F55-EB4367A3160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618"/>
              <a:stretch/>
            </p:blipFill>
            <p:spPr bwMode="auto">
              <a:xfrm>
                <a:off x="3817181" y="3684003"/>
                <a:ext cx="816716" cy="73273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How dogs contribute to your health and happiness">
                <a:extLst>
                  <a:ext uri="{FF2B5EF4-FFF2-40B4-BE49-F238E27FC236}">
                    <a16:creationId xmlns:a16="http://schemas.microsoft.com/office/drawing/2014/main" id="{B430D160-C977-EF46-A169-4A0DA28DD8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6701" y="4271196"/>
                <a:ext cx="818031" cy="732738"/>
              </a:xfrm>
              <a:prstGeom prst="rect">
                <a:avLst/>
              </a:prstGeom>
              <a:noFill/>
              <a:extLst>
                <a:ext uri="{909E8E84-426E-40DD-AFC4-6F175D3DCCD1}">
                  <a14:hiddenFill xmlns:a14="http://schemas.microsoft.com/office/drawing/2010/main">
                    <a:solidFill>
                      <a:srgbClr val="FFFFFF"/>
                    </a:solidFill>
                  </a14:hiddenFill>
                </a:ext>
              </a:extLst>
            </p:spPr>
          </p:pic>
          <p:pic>
            <p:nvPicPr>
              <p:cNvPr id="90" name="Google Shape;288;p36" descr="Google Shape;288;p36">
                <a:extLst>
                  <a:ext uri="{FF2B5EF4-FFF2-40B4-BE49-F238E27FC236}">
                    <a16:creationId xmlns:a16="http://schemas.microsoft.com/office/drawing/2014/main" id="{D408B5CE-6A49-0646-B965-57D70F0E3DD7}"/>
                  </a:ext>
                </a:extLst>
              </p:cNvPr>
              <p:cNvPicPr>
                <a:picLocks noChangeAspect="1"/>
              </p:cNvPicPr>
              <p:nvPr/>
            </p:nvPicPr>
            <p:blipFill rotWithShape="1">
              <a:blip r:embed="rId9"/>
              <a:srcRect l="459" t="-1283" r="53696" b="1283"/>
              <a:stretch/>
            </p:blipFill>
            <p:spPr>
              <a:xfrm>
                <a:off x="4590470" y="4264882"/>
                <a:ext cx="871459" cy="739052"/>
              </a:xfrm>
              <a:prstGeom prst="rect">
                <a:avLst/>
              </a:prstGeom>
              <a:ln w="12700" cap="flat">
                <a:noFill/>
                <a:miter lim="400000"/>
              </a:ln>
              <a:effectLst/>
            </p:spPr>
          </p:pic>
          <p:pic>
            <p:nvPicPr>
              <p:cNvPr id="91" name="Picture 4" descr="The 25 Cutest Dog Breeds - Most Adorable Dogs and Puppies">
                <a:extLst>
                  <a:ext uri="{FF2B5EF4-FFF2-40B4-BE49-F238E27FC236}">
                    <a16:creationId xmlns:a16="http://schemas.microsoft.com/office/drawing/2014/main" id="{502A53A4-C2B5-DB46-A13E-185181A23D1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562" t="2033" r="25162" b="2008"/>
              <a:stretch/>
            </p:blipFill>
            <p:spPr bwMode="auto">
              <a:xfrm>
                <a:off x="3802542" y="4263559"/>
                <a:ext cx="818031" cy="73273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组合 12">
            <a:extLst>
              <a:ext uri="{FF2B5EF4-FFF2-40B4-BE49-F238E27FC236}">
                <a16:creationId xmlns:a16="http://schemas.microsoft.com/office/drawing/2014/main" id="{1A7EEF7E-5315-9C41-96D4-E953B6999479}"/>
              </a:ext>
            </a:extLst>
          </p:cNvPr>
          <p:cNvGrpSpPr/>
          <p:nvPr/>
        </p:nvGrpSpPr>
        <p:grpSpPr>
          <a:xfrm>
            <a:off x="3961026" y="2809606"/>
            <a:ext cx="3843175" cy="3332614"/>
            <a:chOff x="3961026" y="2809606"/>
            <a:chExt cx="3843175" cy="3332614"/>
          </a:xfrm>
        </p:grpSpPr>
        <p:sp>
          <p:nvSpPr>
            <p:cNvPr id="80" name="TextBox 161">
              <a:extLst>
                <a:ext uri="{FF2B5EF4-FFF2-40B4-BE49-F238E27FC236}">
                  <a16:creationId xmlns:a16="http://schemas.microsoft.com/office/drawing/2014/main" id="{299F1BB1-FFDA-264F-AEA6-6B18D6968242}"/>
                </a:ext>
              </a:extLst>
            </p:cNvPr>
            <p:cNvSpPr txBox="1"/>
            <p:nvPr/>
          </p:nvSpPr>
          <p:spPr>
            <a:xfrm>
              <a:off x="3961026" y="2809606"/>
              <a:ext cx="3797406" cy="432245"/>
            </a:xfrm>
            <a:prstGeom prst="roundRect">
              <a:avLst/>
            </a:prstGeom>
            <a:noFill/>
            <a:ln>
              <a:noFill/>
            </a:ln>
          </p:spPr>
          <p:txBody>
            <a:bodyPr wrap="square" rtlCol="0">
              <a:noAutofit/>
            </a:bodyPr>
            <a:lstStyle/>
            <a:p>
              <a:pPr algn="ctr"/>
              <a:r>
                <a:rPr lang="en-US" sz="2800" dirty="0">
                  <a:latin typeface="Calibri" panose="020F0502020204030204" pitchFamily="34" charset="0"/>
                </a:rPr>
                <a:t>(Small) Labeled Set</a:t>
              </a:r>
              <a:endParaRPr lang="en-US" sz="2800" dirty="0">
                <a:solidFill>
                  <a:srgbClr val="990033"/>
                </a:solidFill>
                <a:latin typeface="Calibri" panose="020F0502020204030204" pitchFamily="34" charset="0"/>
              </a:endParaRPr>
            </a:p>
          </p:txBody>
        </p:sp>
        <p:sp>
          <p:nvSpPr>
            <p:cNvPr id="82" name="文本框 81">
              <a:extLst>
                <a:ext uri="{FF2B5EF4-FFF2-40B4-BE49-F238E27FC236}">
                  <a16:creationId xmlns:a16="http://schemas.microsoft.com/office/drawing/2014/main" id="{04A34901-C2EE-7C47-8CB7-B3CAAB48733D}"/>
                </a:ext>
              </a:extLst>
            </p:cNvPr>
            <p:cNvSpPr txBox="1"/>
            <p:nvPr/>
          </p:nvSpPr>
          <p:spPr>
            <a:xfrm>
              <a:off x="6177350" y="5847697"/>
              <a:ext cx="0" cy="0"/>
            </a:xfrm>
            <a:prstGeom prst="rect">
              <a:avLst/>
            </a:prstGeom>
            <a:noFill/>
          </p:spPr>
          <p:txBody>
            <a:bodyPr wrap="none" rtlCol="0">
              <a:noAutofit/>
            </a:bodyPr>
            <a:lstStyle/>
            <a:p>
              <a:pPr algn="ctr"/>
              <a:endParaRPr kumimoji="1" lang="zh-CN" altLang="en-US" sz="1600" dirty="0" err="1"/>
            </a:p>
          </p:txBody>
        </p:sp>
        <p:sp>
          <p:nvSpPr>
            <p:cNvPr id="74" name="Oval 102">
              <a:extLst>
                <a:ext uri="{FF2B5EF4-FFF2-40B4-BE49-F238E27FC236}">
                  <a16:creationId xmlns:a16="http://schemas.microsoft.com/office/drawing/2014/main" id="{029E5F90-A5FE-5A49-9B19-5F656DBD9938}"/>
                </a:ext>
              </a:extLst>
            </p:cNvPr>
            <p:cNvSpPr/>
            <p:nvPr/>
          </p:nvSpPr>
          <p:spPr bwMode="auto">
            <a:xfrm>
              <a:off x="4390707" y="3391979"/>
              <a:ext cx="2895397" cy="2073774"/>
            </a:xfrm>
            <a:prstGeom prst="ellipse">
              <a:avLst/>
            </a:prstGeom>
            <a:noFill/>
            <a:ln w="19050" cap="sq" algn="ctr">
              <a:solidFill>
                <a:schemeClr val="accent3">
                  <a:lumMod val="75000"/>
                </a:schemeClr>
              </a:solidFill>
              <a:prstDash val="dash"/>
              <a:miter lim="800000"/>
              <a:headEnd/>
              <a:tailEnd/>
            </a:ln>
            <a:effectLst/>
          </p:spPr>
          <p:txBody>
            <a:bodyPr wrap="none" rtlCol="0" anchor="ctr"/>
            <a:lstStyle/>
            <a:p>
              <a:pPr algn="ctr"/>
              <a:endParaRPr lang="en-US" sz="1600" dirty="0">
                <a:solidFill>
                  <a:schemeClr val="bg1"/>
                </a:solidFill>
                <a:latin typeface="Calibri" panose="020F0502020204030204" pitchFamily="34" charset="0"/>
              </a:endParaRPr>
            </a:p>
          </p:txBody>
        </p:sp>
        <p:sp>
          <p:nvSpPr>
            <p:cNvPr id="66" name="矩形 65">
              <a:extLst>
                <a:ext uri="{FF2B5EF4-FFF2-40B4-BE49-F238E27FC236}">
                  <a16:creationId xmlns:a16="http://schemas.microsoft.com/office/drawing/2014/main" id="{D564C3C4-205B-4943-8D29-F264F295CD51}"/>
                </a:ext>
              </a:extLst>
            </p:cNvPr>
            <p:cNvSpPr/>
            <p:nvPr/>
          </p:nvSpPr>
          <p:spPr>
            <a:xfrm>
              <a:off x="4207670" y="5619000"/>
              <a:ext cx="3596531" cy="523220"/>
            </a:xfrm>
            <a:prstGeom prst="rect">
              <a:avLst/>
            </a:prstGeom>
          </p:spPr>
          <p:txBody>
            <a:bodyPr wrap="square">
              <a:spAutoFit/>
            </a:bodyPr>
            <a:lstStyle/>
            <a:p>
              <a:r>
                <a:rPr kumimoji="1" lang="en-US" altLang="zh-CN" sz="2800" b="1" dirty="0">
                  <a:solidFill>
                    <a:srgbClr val="3CA600"/>
                  </a:solidFill>
                  <a:latin typeface="Calibri" panose="020F0502020204030204" pitchFamily="34" charset="0"/>
                  <a:cs typeface="Calibri" panose="020F0502020204030204" pitchFamily="34" charset="0"/>
                </a:rPr>
                <a:t>Normal</a:t>
              </a:r>
              <a:r>
                <a:rPr kumimoji="1" lang="en-US" altLang="zh-CN" sz="2800" dirty="0">
                  <a:solidFill>
                    <a:srgbClr val="990033"/>
                  </a:solidFill>
                  <a:latin typeface="Calibri" panose="020F0502020204030204" pitchFamily="34" charset="0"/>
                  <a:cs typeface="Calibri" panose="020F0502020204030204" pitchFamily="34" charset="0"/>
                </a:rPr>
                <a:t> </a:t>
              </a:r>
              <a:r>
                <a:rPr kumimoji="1" lang="en-US" altLang="zh-CN" sz="2800" dirty="0">
                  <a:latin typeface="Calibri" panose="020F0502020204030204" pitchFamily="34" charset="0"/>
                  <a:cs typeface="Calibri" panose="020F0502020204030204" pitchFamily="34" charset="0"/>
                </a:rPr>
                <a:t>&amp;</a:t>
              </a:r>
              <a:r>
                <a:rPr kumimoji="1" lang="en-US" altLang="zh-CN" sz="2800" dirty="0">
                  <a:solidFill>
                    <a:srgbClr val="990033"/>
                  </a:solidFill>
                  <a:latin typeface="Calibri" panose="020F0502020204030204" pitchFamily="34" charset="0"/>
                  <a:cs typeface="Calibri" panose="020F0502020204030204" pitchFamily="34" charset="0"/>
                </a:rPr>
                <a:t> </a:t>
              </a:r>
              <a:r>
                <a:rPr kumimoji="1" lang="en-US" altLang="zh-CN" sz="2800" b="1" dirty="0">
                  <a:solidFill>
                    <a:srgbClr val="990033"/>
                  </a:solidFill>
                  <a:latin typeface="Calibri" panose="020F0502020204030204" pitchFamily="34" charset="0"/>
                  <a:cs typeface="Calibri" panose="020F0502020204030204" pitchFamily="34" charset="0"/>
                </a:rPr>
                <a:t>Anomalous</a:t>
              </a:r>
              <a:endParaRPr lang="zh-CN" altLang="en-US" sz="2800" b="1" dirty="0">
                <a:solidFill>
                  <a:srgbClr val="990033"/>
                </a:solidFill>
              </a:endParaRPr>
            </a:p>
          </p:txBody>
        </p:sp>
        <p:pic>
          <p:nvPicPr>
            <p:cNvPr id="77" name="Google Shape;285;p36" descr="Google Shape;285;p36">
              <a:extLst>
                <a:ext uri="{FF2B5EF4-FFF2-40B4-BE49-F238E27FC236}">
                  <a16:creationId xmlns:a16="http://schemas.microsoft.com/office/drawing/2014/main" id="{0F791DF1-F6C2-9640-A289-6AA084357BF8}"/>
                </a:ext>
              </a:extLst>
            </p:cNvPr>
            <p:cNvPicPr>
              <a:picLocks noChangeAspect="1"/>
            </p:cNvPicPr>
            <p:nvPr/>
          </p:nvPicPr>
          <p:blipFill rotWithShape="1">
            <a:blip r:embed="rId11"/>
            <a:srcRect l="5723" r="19912"/>
            <a:stretch/>
          </p:blipFill>
          <p:spPr>
            <a:xfrm>
              <a:off x="4590225" y="4005863"/>
              <a:ext cx="763685" cy="687121"/>
            </a:xfrm>
            <a:prstGeom prst="rect">
              <a:avLst/>
            </a:prstGeom>
            <a:ln w="12700" cap="flat">
              <a:noFill/>
              <a:miter lim="400000"/>
            </a:ln>
            <a:effectLst/>
          </p:spPr>
        </p:pic>
        <p:pic>
          <p:nvPicPr>
            <p:cNvPr id="78" name="Picture 12" descr="An Airbus futuristic conceptual airliner “takes flight” to inspire  next-generation engineers - Innovation - Airbus">
              <a:extLst>
                <a:ext uri="{FF2B5EF4-FFF2-40B4-BE49-F238E27FC236}">
                  <a16:creationId xmlns:a16="http://schemas.microsoft.com/office/drawing/2014/main" id="{F02EF52D-7CF5-DE43-837F-1D2DD928B4D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368" b="7522"/>
            <a:stretch/>
          </p:blipFill>
          <p:spPr bwMode="auto">
            <a:xfrm>
              <a:off x="6251625" y="4041254"/>
              <a:ext cx="780870" cy="687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some dog owners skip spaying or neutering over health concerns - The  Washington Post">
              <a:extLst>
                <a:ext uri="{FF2B5EF4-FFF2-40B4-BE49-F238E27FC236}">
                  <a16:creationId xmlns:a16="http://schemas.microsoft.com/office/drawing/2014/main" id="{7C602F02-1079-354E-A2DF-DC4DE389DB4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6861" t="13556" r="23700" b="14815"/>
            <a:stretch/>
          </p:blipFill>
          <p:spPr bwMode="auto">
            <a:xfrm>
              <a:off x="5441538" y="3485858"/>
              <a:ext cx="724217" cy="6957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rstanding Histiocytic Sarcoma in Dogs | Morris Animal Foundation">
              <a:extLst>
                <a:ext uri="{FF2B5EF4-FFF2-40B4-BE49-F238E27FC236}">
                  <a16:creationId xmlns:a16="http://schemas.microsoft.com/office/drawing/2014/main" id="{7667015D-BD5A-7A4E-AC51-123CF99CC7C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4813"/>
            <a:stretch/>
          </p:blipFill>
          <p:spPr bwMode="auto">
            <a:xfrm>
              <a:off x="5419998" y="4620480"/>
              <a:ext cx="780870" cy="720036"/>
            </a:xfrm>
            <a:prstGeom prst="rect">
              <a:avLst/>
            </a:prstGeom>
            <a:noFill/>
            <a:extLst>
              <a:ext uri="{909E8E84-426E-40DD-AFC4-6F175D3DCCD1}">
                <a14:hiddenFill xmlns:a14="http://schemas.microsoft.com/office/drawing/2010/main">
                  <a:solidFill>
                    <a:srgbClr val="FFFFFF"/>
                  </a:solidFill>
                </a14:hiddenFill>
              </a:ext>
            </a:extLst>
          </p:spPr>
        </p:pic>
        <p:pic>
          <p:nvPicPr>
            <p:cNvPr id="11" name="图形 10" descr="标签 纯色填充">
              <a:extLst>
                <a:ext uri="{FF2B5EF4-FFF2-40B4-BE49-F238E27FC236}">
                  <a16:creationId xmlns:a16="http://schemas.microsoft.com/office/drawing/2014/main" id="{26F7C183-A75D-8341-AD48-EFFAC60BAFE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83964" y="3932713"/>
              <a:ext cx="525729" cy="525729"/>
            </a:xfrm>
            <a:prstGeom prst="rect">
              <a:avLst/>
            </a:prstGeom>
          </p:spPr>
        </p:pic>
        <p:sp>
          <p:nvSpPr>
            <p:cNvPr id="12" name="图形 94" descr="标签 纯色填充">
              <a:extLst>
                <a:ext uri="{FF2B5EF4-FFF2-40B4-BE49-F238E27FC236}">
                  <a16:creationId xmlns:a16="http://schemas.microsoft.com/office/drawing/2014/main" id="{1CFFB8B3-BCB9-BB4F-8072-BAC166D0AB70}"/>
                </a:ext>
              </a:extLst>
            </p:cNvPr>
            <p:cNvSpPr/>
            <p:nvPr/>
          </p:nvSpPr>
          <p:spPr>
            <a:xfrm>
              <a:off x="6035968" y="5174493"/>
              <a:ext cx="319407" cy="319270"/>
            </a:xfrm>
            <a:custGeom>
              <a:avLst/>
              <a:gdLst>
                <a:gd name="connsiteX0" fmla="*/ 166481 w 319407"/>
                <a:gd name="connsiteY0" fmla="*/ 270531 h 319270"/>
                <a:gd name="connsiteX1" fmla="*/ 151147 w 319407"/>
                <a:gd name="connsiteY1" fmla="*/ 255198 h 319270"/>
                <a:gd name="connsiteX2" fmla="*/ 255198 w 319407"/>
                <a:gd name="connsiteY2" fmla="*/ 151147 h 319270"/>
                <a:gd name="connsiteX3" fmla="*/ 270531 w 319407"/>
                <a:gd name="connsiteY3" fmla="*/ 166481 h 319270"/>
                <a:gd name="connsiteX4" fmla="*/ 166481 w 319407"/>
                <a:gd name="connsiteY4" fmla="*/ 270531 h 319270"/>
                <a:gd name="connsiteX5" fmla="*/ 112813 w 319407"/>
                <a:gd name="connsiteY5" fmla="*/ 216863 h 319270"/>
                <a:gd name="connsiteX6" fmla="*/ 216863 w 319407"/>
                <a:gd name="connsiteY6" fmla="*/ 112813 h 319270"/>
                <a:gd name="connsiteX7" fmla="*/ 232197 w 319407"/>
                <a:gd name="connsiteY7" fmla="*/ 128146 h 319270"/>
                <a:gd name="connsiteX8" fmla="*/ 128146 w 319407"/>
                <a:gd name="connsiteY8" fmla="*/ 232197 h 319270"/>
                <a:gd name="connsiteX9" fmla="*/ 112813 w 319407"/>
                <a:gd name="connsiteY9" fmla="*/ 216863 h 319270"/>
                <a:gd name="connsiteX10" fmla="*/ 74478 w 319407"/>
                <a:gd name="connsiteY10" fmla="*/ 178529 h 319270"/>
                <a:gd name="connsiteX11" fmla="*/ 178529 w 319407"/>
                <a:gd name="connsiteY11" fmla="*/ 74478 h 319270"/>
                <a:gd name="connsiteX12" fmla="*/ 193863 w 319407"/>
                <a:gd name="connsiteY12" fmla="*/ 89812 h 319270"/>
                <a:gd name="connsiteX13" fmla="*/ 89812 w 319407"/>
                <a:gd name="connsiteY13" fmla="*/ 193863 h 319270"/>
                <a:gd name="connsiteX14" fmla="*/ 74478 w 319407"/>
                <a:gd name="connsiteY14" fmla="*/ 178529 h 319270"/>
                <a:gd name="connsiteX15" fmla="*/ 43811 w 319407"/>
                <a:gd name="connsiteY15" fmla="*/ 65716 h 319270"/>
                <a:gd name="connsiteX16" fmla="*/ 21905 w 319407"/>
                <a:gd name="connsiteY16" fmla="*/ 43811 h 319270"/>
                <a:gd name="connsiteX17" fmla="*/ 43811 w 319407"/>
                <a:gd name="connsiteY17" fmla="*/ 21905 h 319270"/>
                <a:gd name="connsiteX18" fmla="*/ 65716 w 319407"/>
                <a:gd name="connsiteY18" fmla="*/ 43811 h 319270"/>
                <a:gd name="connsiteX19" fmla="*/ 43811 w 319407"/>
                <a:gd name="connsiteY19" fmla="*/ 65716 h 319270"/>
                <a:gd name="connsiteX20" fmla="*/ 313247 w 319407"/>
                <a:gd name="connsiteY20" fmla="*/ 159909 h 319270"/>
                <a:gd name="connsiteX21" fmla="*/ 159909 w 319407"/>
                <a:gd name="connsiteY21" fmla="*/ 6572 h 319270"/>
                <a:gd name="connsiteX22" fmla="*/ 144575 w 319407"/>
                <a:gd name="connsiteY22" fmla="*/ 0 h 319270"/>
                <a:gd name="connsiteX23" fmla="*/ 43811 w 319407"/>
                <a:gd name="connsiteY23" fmla="*/ 0 h 319270"/>
                <a:gd name="connsiteX24" fmla="*/ 0 w 319407"/>
                <a:gd name="connsiteY24" fmla="*/ 43811 h 319270"/>
                <a:gd name="connsiteX25" fmla="*/ 0 w 319407"/>
                <a:gd name="connsiteY25" fmla="*/ 144028 h 319270"/>
                <a:gd name="connsiteX26" fmla="*/ 6572 w 319407"/>
                <a:gd name="connsiteY26" fmla="*/ 159362 h 319270"/>
                <a:gd name="connsiteX27" fmla="*/ 159909 w 319407"/>
                <a:gd name="connsiteY27" fmla="*/ 312699 h 319270"/>
                <a:gd name="connsiteX28" fmla="*/ 191124 w 319407"/>
                <a:gd name="connsiteY28" fmla="*/ 312699 h 319270"/>
                <a:gd name="connsiteX29" fmla="*/ 313247 w 319407"/>
                <a:gd name="connsiteY29" fmla="*/ 190577 h 319270"/>
                <a:gd name="connsiteX30" fmla="*/ 313247 w 319407"/>
                <a:gd name="connsiteY30" fmla="*/ 159909 h 31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07" h="319270">
                  <a:moveTo>
                    <a:pt x="166481" y="270531"/>
                  </a:moveTo>
                  <a:lnTo>
                    <a:pt x="151147" y="255198"/>
                  </a:lnTo>
                  <a:lnTo>
                    <a:pt x="255198" y="151147"/>
                  </a:lnTo>
                  <a:lnTo>
                    <a:pt x="270531" y="166481"/>
                  </a:lnTo>
                  <a:lnTo>
                    <a:pt x="166481" y="270531"/>
                  </a:lnTo>
                  <a:close/>
                  <a:moveTo>
                    <a:pt x="112813" y="216863"/>
                  </a:moveTo>
                  <a:lnTo>
                    <a:pt x="216863" y="112813"/>
                  </a:lnTo>
                  <a:lnTo>
                    <a:pt x="232197" y="128146"/>
                  </a:lnTo>
                  <a:lnTo>
                    <a:pt x="128146" y="232197"/>
                  </a:lnTo>
                  <a:lnTo>
                    <a:pt x="112813" y="216863"/>
                  </a:lnTo>
                  <a:close/>
                  <a:moveTo>
                    <a:pt x="74478" y="178529"/>
                  </a:moveTo>
                  <a:lnTo>
                    <a:pt x="178529" y="74478"/>
                  </a:lnTo>
                  <a:lnTo>
                    <a:pt x="193863" y="89812"/>
                  </a:lnTo>
                  <a:lnTo>
                    <a:pt x="89812" y="193863"/>
                  </a:lnTo>
                  <a:lnTo>
                    <a:pt x="74478" y="178529"/>
                  </a:lnTo>
                  <a:close/>
                  <a:moveTo>
                    <a:pt x="43811" y="65716"/>
                  </a:moveTo>
                  <a:cubicBezTo>
                    <a:pt x="31763" y="65716"/>
                    <a:pt x="21905" y="55859"/>
                    <a:pt x="21905" y="43811"/>
                  </a:cubicBezTo>
                  <a:cubicBezTo>
                    <a:pt x="21905" y="31763"/>
                    <a:pt x="31763" y="21905"/>
                    <a:pt x="43811" y="21905"/>
                  </a:cubicBezTo>
                  <a:cubicBezTo>
                    <a:pt x="55859" y="21905"/>
                    <a:pt x="65716" y="31763"/>
                    <a:pt x="65716" y="43811"/>
                  </a:cubicBezTo>
                  <a:cubicBezTo>
                    <a:pt x="65716" y="55859"/>
                    <a:pt x="55859" y="65716"/>
                    <a:pt x="43811" y="65716"/>
                  </a:cubicBezTo>
                  <a:close/>
                  <a:moveTo>
                    <a:pt x="313247" y="159909"/>
                  </a:moveTo>
                  <a:lnTo>
                    <a:pt x="159909" y="6572"/>
                  </a:lnTo>
                  <a:cubicBezTo>
                    <a:pt x="155528" y="2191"/>
                    <a:pt x="150052" y="0"/>
                    <a:pt x="144575" y="0"/>
                  </a:cubicBezTo>
                  <a:lnTo>
                    <a:pt x="43811" y="0"/>
                  </a:lnTo>
                  <a:cubicBezTo>
                    <a:pt x="19715" y="0"/>
                    <a:pt x="0" y="19715"/>
                    <a:pt x="0" y="43811"/>
                  </a:cubicBezTo>
                  <a:lnTo>
                    <a:pt x="0" y="144028"/>
                  </a:lnTo>
                  <a:cubicBezTo>
                    <a:pt x="0" y="150052"/>
                    <a:pt x="2191" y="155528"/>
                    <a:pt x="6572" y="159362"/>
                  </a:cubicBezTo>
                  <a:lnTo>
                    <a:pt x="159909" y="312699"/>
                  </a:lnTo>
                  <a:cubicBezTo>
                    <a:pt x="168671" y="321461"/>
                    <a:pt x="182362" y="321461"/>
                    <a:pt x="191124" y="312699"/>
                  </a:cubicBezTo>
                  <a:lnTo>
                    <a:pt x="313247" y="190577"/>
                  </a:lnTo>
                  <a:cubicBezTo>
                    <a:pt x="321461" y="182362"/>
                    <a:pt x="321461" y="168124"/>
                    <a:pt x="313247" y="159909"/>
                  </a:cubicBezTo>
                  <a:close/>
                </a:path>
              </a:pathLst>
            </a:custGeom>
            <a:solidFill>
              <a:srgbClr val="3CA600"/>
            </a:solidFill>
            <a:ln w="5457" cap="flat">
              <a:noFill/>
              <a:prstDash val="solid"/>
              <a:miter/>
            </a:ln>
          </p:spPr>
          <p:txBody>
            <a:bodyPr rtlCol="0" anchor="ctr"/>
            <a:lstStyle/>
            <a:p>
              <a:endParaRPr lang="zh-CN" altLang="en-US"/>
            </a:p>
          </p:txBody>
        </p:sp>
        <p:pic>
          <p:nvPicPr>
            <p:cNvPr id="96" name="图形 95" descr="标签 纯色填充">
              <a:extLst>
                <a:ext uri="{FF2B5EF4-FFF2-40B4-BE49-F238E27FC236}">
                  <a16:creationId xmlns:a16="http://schemas.microsoft.com/office/drawing/2014/main" id="{B6E646B0-2873-8A4F-BBBD-7244B318CCF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83246" y="4420900"/>
              <a:ext cx="525729" cy="525729"/>
            </a:xfrm>
            <a:prstGeom prst="rect">
              <a:avLst/>
            </a:prstGeom>
          </p:spPr>
        </p:pic>
        <p:pic>
          <p:nvPicPr>
            <p:cNvPr id="97" name="图形 96" descr="标签 纯色填充">
              <a:extLst>
                <a:ext uri="{FF2B5EF4-FFF2-40B4-BE49-F238E27FC236}">
                  <a16:creationId xmlns:a16="http://schemas.microsoft.com/office/drawing/2014/main" id="{AB4DB484-8C3B-C74E-8332-96C6795AFC5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44706" y="4474802"/>
              <a:ext cx="525729" cy="525729"/>
            </a:xfrm>
            <a:prstGeom prst="rect">
              <a:avLst/>
            </a:prstGeom>
          </p:spPr>
        </p:pic>
      </p:grpSp>
      <p:sp>
        <p:nvSpPr>
          <p:cNvPr id="98" name="Rectangle 205">
            <a:extLst>
              <a:ext uri="{FF2B5EF4-FFF2-40B4-BE49-F238E27FC236}">
                <a16:creationId xmlns:a16="http://schemas.microsoft.com/office/drawing/2014/main" id="{16270E43-D98C-CB46-83BD-24596BD6B655}"/>
              </a:ext>
            </a:extLst>
          </p:cNvPr>
          <p:cNvSpPr/>
          <p:nvPr/>
        </p:nvSpPr>
        <p:spPr>
          <a:xfrm>
            <a:off x="8955872" y="5609796"/>
            <a:ext cx="2670859" cy="472602"/>
          </a:xfrm>
          <a:prstGeom prst="rect">
            <a:avLst/>
          </a:prstGeom>
          <a:noFill/>
          <a:ln w="12700" cap="flat" cmpd="sng" algn="ctr">
            <a:noFill/>
            <a:prstDash val="solid"/>
            <a:miter lim="800000"/>
          </a:ln>
          <a:effectLst/>
        </p:spPr>
        <p:txBody>
          <a:bodyPr rtlCol="0" anchor="ctr"/>
          <a:lstStyle/>
          <a:p>
            <a:pPr algn="ctr">
              <a:defRPr/>
            </a:pPr>
            <a:r>
              <a:rPr kumimoji="1" lang="en-US" altLang="zh-CN" sz="2800" dirty="0">
                <a:latin typeface="Calibri" panose="020F0502020204030204" pitchFamily="34" charset="0"/>
                <a:cs typeface="Calibri" panose="020F0502020204030204" pitchFamily="34" charset="0"/>
              </a:rPr>
              <a:t>Improved Model</a:t>
            </a:r>
          </a:p>
        </p:txBody>
      </p:sp>
    </p:spTree>
    <p:extLst>
      <p:ext uri="{BB962C8B-B14F-4D97-AF65-F5344CB8AC3E}">
        <p14:creationId xmlns:p14="http://schemas.microsoft.com/office/powerpoint/2010/main" val="293992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dissolve">
                                      <p:cBhvr>
                                        <p:cTn id="1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3EC9E-3F4F-7947-913E-A2FA01202FA2}"/>
              </a:ext>
            </a:extLst>
          </p:cNvPr>
          <p:cNvSpPr>
            <a:spLocks noGrp="1"/>
          </p:cNvSpPr>
          <p:nvPr>
            <p:ph type="title"/>
          </p:nvPr>
        </p:nvSpPr>
        <p:spPr/>
        <p:txBody>
          <a:bodyPr/>
          <a:lstStyle/>
          <a:p>
            <a:r>
              <a:rPr kumimoji="1" lang="en-US" altLang="zh-CN" dirty="0"/>
              <a:t>Limitations of Deep Anomaly Detection</a:t>
            </a:r>
            <a:endParaRPr kumimoji="1" lang="zh-CN" altLang="en-US" dirty="0"/>
          </a:p>
        </p:txBody>
      </p:sp>
      <p:sp>
        <p:nvSpPr>
          <p:cNvPr id="5" name="文本框 4">
            <a:extLst>
              <a:ext uri="{FF2B5EF4-FFF2-40B4-BE49-F238E27FC236}">
                <a16:creationId xmlns:a16="http://schemas.microsoft.com/office/drawing/2014/main" id="{35300EA0-F7F7-814C-BB3D-06B06CE4C95A}"/>
              </a:ext>
            </a:extLst>
          </p:cNvPr>
          <p:cNvSpPr txBox="1"/>
          <p:nvPr/>
        </p:nvSpPr>
        <p:spPr>
          <a:xfrm>
            <a:off x="566429" y="1407654"/>
            <a:ext cx="11229331" cy="508223"/>
          </a:xfrm>
          <a:prstGeom prst="rect">
            <a:avLst/>
          </a:prstGeom>
          <a:noFill/>
        </p:spPr>
        <p:txBody>
          <a:bodyPr wrap="square" rtlCol="0">
            <a:noAutofit/>
          </a:bodyPr>
          <a:lstStyle/>
          <a:p>
            <a:pPr marL="285750" indent="-28575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Training data sets are often </a:t>
            </a:r>
            <a:r>
              <a:rPr kumimoji="1" lang="en-US" altLang="zh-CN" sz="2800" b="1" dirty="0">
                <a:latin typeface="Calibri" panose="020F0502020204030204" pitchFamily="34" charset="0"/>
                <a:cs typeface="Calibri" panose="020F0502020204030204" pitchFamily="34" charset="0"/>
              </a:rPr>
              <a:t>polluted</a:t>
            </a:r>
            <a:r>
              <a:rPr kumimoji="1" lang="en-US" altLang="zh-CN" sz="2800" dirty="0">
                <a:latin typeface="Calibri" panose="020F0502020204030204" pitchFamily="34" charset="0"/>
                <a:cs typeface="Calibri" panose="020F0502020204030204" pitchFamily="34" charset="0"/>
              </a:rPr>
              <a:t>, i.e., contain anomalies.</a:t>
            </a:r>
          </a:p>
        </p:txBody>
      </p:sp>
      <p:sp>
        <p:nvSpPr>
          <p:cNvPr id="6" name="Oval 22">
            <a:extLst>
              <a:ext uri="{FF2B5EF4-FFF2-40B4-BE49-F238E27FC236}">
                <a16:creationId xmlns:a16="http://schemas.microsoft.com/office/drawing/2014/main" id="{3CEF086F-698A-DD4B-8987-949BB07716BD}"/>
              </a:ext>
            </a:extLst>
          </p:cNvPr>
          <p:cNvSpPr>
            <a:spLocks noChangeArrowheads="1"/>
          </p:cNvSpPr>
          <p:nvPr/>
        </p:nvSpPr>
        <p:spPr bwMode="auto">
          <a:xfrm>
            <a:off x="6356001" y="344464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7" name="Oval 23">
            <a:extLst>
              <a:ext uri="{FF2B5EF4-FFF2-40B4-BE49-F238E27FC236}">
                <a16:creationId xmlns:a16="http://schemas.microsoft.com/office/drawing/2014/main" id="{9B6D41ED-F6E9-584C-A0C7-28C59AB0FA89}"/>
              </a:ext>
            </a:extLst>
          </p:cNvPr>
          <p:cNvSpPr>
            <a:spLocks noChangeArrowheads="1"/>
          </p:cNvSpPr>
          <p:nvPr/>
        </p:nvSpPr>
        <p:spPr bwMode="auto">
          <a:xfrm>
            <a:off x="7541170" y="416160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8" name="Oval 24">
            <a:extLst>
              <a:ext uri="{FF2B5EF4-FFF2-40B4-BE49-F238E27FC236}">
                <a16:creationId xmlns:a16="http://schemas.microsoft.com/office/drawing/2014/main" id="{ACD27EFB-D941-8C4C-9F05-C4CA589E0512}"/>
              </a:ext>
            </a:extLst>
          </p:cNvPr>
          <p:cNvSpPr>
            <a:spLocks noChangeArrowheads="1"/>
          </p:cNvSpPr>
          <p:nvPr/>
        </p:nvSpPr>
        <p:spPr bwMode="auto">
          <a:xfrm>
            <a:off x="6460312" y="389642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9" name="Oval 25">
            <a:extLst>
              <a:ext uri="{FF2B5EF4-FFF2-40B4-BE49-F238E27FC236}">
                <a16:creationId xmlns:a16="http://schemas.microsoft.com/office/drawing/2014/main" id="{60F4F8C9-83C0-4240-8F03-B053E5CE1D33}"/>
              </a:ext>
            </a:extLst>
          </p:cNvPr>
          <p:cNvSpPr>
            <a:spLocks noChangeArrowheads="1"/>
          </p:cNvSpPr>
          <p:nvPr/>
        </p:nvSpPr>
        <p:spPr bwMode="auto">
          <a:xfrm>
            <a:off x="6742181" y="3680355"/>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0" name="Oval 26">
            <a:extLst>
              <a:ext uri="{FF2B5EF4-FFF2-40B4-BE49-F238E27FC236}">
                <a16:creationId xmlns:a16="http://schemas.microsoft.com/office/drawing/2014/main" id="{E2ABFD69-9209-2546-A7D6-C40038E0E4AC}"/>
              </a:ext>
            </a:extLst>
          </p:cNvPr>
          <p:cNvSpPr>
            <a:spLocks noChangeArrowheads="1"/>
          </p:cNvSpPr>
          <p:nvPr/>
        </p:nvSpPr>
        <p:spPr bwMode="auto">
          <a:xfrm>
            <a:off x="7061777" y="374910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1" name="Oval 27">
            <a:extLst>
              <a:ext uri="{FF2B5EF4-FFF2-40B4-BE49-F238E27FC236}">
                <a16:creationId xmlns:a16="http://schemas.microsoft.com/office/drawing/2014/main" id="{8DDD5084-8788-4E4E-802C-527EEFA2C98C}"/>
              </a:ext>
            </a:extLst>
          </p:cNvPr>
          <p:cNvSpPr>
            <a:spLocks noChangeArrowheads="1"/>
          </p:cNvSpPr>
          <p:nvPr/>
        </p:nvSpPr>
        <p:spPr bwMode="auto">
          <a:xfrm>
            <a:off x="6901978" y="413214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2" name="Oval 28">
            <a:extLst>
              <a:ext uri="{FF2B5EF4-FFF2-40B4-BE49-F238E27FC236}">
                <a16:creationId xmlns:a16="http://schemas.microsoft.com/office/drawing/2014/main" id="{9CED04D2-32E3-0E4B-9243-5E7C8A51E0E7}"/>
              </a:ext>
            </a:extLst>
          </p:cNvPr>
          <p:cNvSpPr>
            <a:spLocks noChangeArrowheads="1"/>
          </p:cNvSpPr>
          <p:nvPr/>
        </p:nvSpPr>
        <p:spPr bwMode="auto">
          <a:xfrm>
            <a:off x="7798621" y="4080078"/>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3" name="Oval 29">
            <a:extLst>
              <a:ext uri="{FF2B5EF4-FFF2-40B4-BE49-F238E27FC236}">
                <a16:creationId xmlns:a16="http://schemas.microsoft.com/office/drawing/2014/main" id="{4E88BDA2-7267-8443-B458-B5BE3F678F24}"/>
              </a:ext>
            </a:extLst>
          </p:cNvPr>
          <p:cNvSpPr>
            <a:spLocks noChangeArrowheads="1"/>
          </p:cNvSpPr>
          <p:nvPr/>
        </p:nvSpPr>
        <p:spPr bwMode="auto">
          <a:xfrm>
            <a:off x="7461272" y="3817855"/>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Arial" pitchFamily="34" charset="0"/>
              <a:ea typeface="宋体"/>
            </a:endParaRPr>
          </a:p>
        </p:txBody>
      </p:sp>
      <p:sp>
        <p:nvSpPr>
          <p:cNvPr id="14" name="Oval 30">
            <a:extLst>
              <a:ext uri="{FF2B5EF4-FFF2-40B4-BE49-F238E27FC236}">
                <a16:creationId xmlns:a16="http://schemas.microsoft.com/office/drawing/2014/main" id="{661F6CA8-3247-3D4F-BEB9-3A87004376F2}"/>
              </a:ext>
            </a:extLst>
          </p:cNvPr>
          <p:cNvSpPr>
            <a:spLocks noChangeArrowheads="1"/>
          </p:cNvSpPr>
          <p:nvPr/>
        </p:nvSpPr>
        <p:spPr bwMode="auto">
          <a:xfrm>
            <a:off x="7780868" y="452499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5" name="Oval 32">
            <a:extLst>
              <a:ext uri="{FF2B5EF4-FFF2-40B4-BE49-F238E27FC236}">
                <a16:creationId xmlns:a16="http://schemas.microsoft.com/office/drawing/2014/main" id="{280211D1-ABD9-C643-B606-E92B1C68F339}"/>
              </a:ext>
            </a:extLst>
          </p:cNvPr>
          <p:cNvSpPr>
            <a:spLocks noChangeArrowheads="1"/>
          </p:cNvSpPr>
          <p:nvPr/>
        </p:nvSpPr>
        <p:spPr bwMode="auto">
          <a:xfrm>
            <a:off x="7621070" y="3758927"/>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6" name="Oval 33">
            <a:extLst>
              <a:ext uri="{FF2B5EF4-FFF2-40B4-BE49-F238E27FC236}">
                <a16:creationId xmlns:a16="http://schemas.microsoft.com/office/drawing/2014/main" id="{81E4DDA2-EAE0-E048-8BA1-F0FCA2E68DF3}"/>
              </a:ext>
            </a:extLst>
          </p:cNvPr>
          <p:cNvSpPr>
            <a:spLocks noChangeArrowheads="1"/>
          </p:cNvSpPr>
          <p:nvPr/>
        </p:nvSpPr>
        <p:spPr bwMode="auto">
          <a:xfrm>
            <a:off x="7281499" y="4446425"/>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7" name="Oval 34">
            <a:extLst>
              <a:ext uri="{FF2B5EF4-FFF2-40B4-BE49-F238E27FC236}">
                <a16:creationId xmlns:a16="http://schemas.microsoft.com/office/drawing/2014/main" id="{A41F77AC-B37F-A143-8E1A-1AB356743DC0}"/>
              </a:ext>
            </a:extLst>
          </p:cNvPr>
          <p:cNvSpPr>
            <a:spLocks noChangeArrowheads="1"/>
          </p:cNvSpPr>
          <p:nvPr/>
        </p:nvSpPr>
        <p:spPr bwMode="auto">
          <a:xfrm>
            <a:off x="7221574" y="398481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8" name="Oval 35">
            <a:extLst>
              <a:ext uri="{FF2B5EF4-FFF2-40B4-BE49-F238E27FC236}">
                <a16:creationId xmlns:a16="http://schemas.microsoft.com/office/drawing/2014/main" id="{A07AB087-5398-2D4D-8651-165F7EBDA143}"/>
              </a:ext>
            </a:extLst>
          </p:cNvPr>
          <p:cNvSpPr>
            <a:spLocks noChangeArrowheads="1"/>
          </p:cNvSpPr>
          <p:nvPr/>
        </p:nvSpPr>
        <p:spPr bwMode="auto">
          <a:xfrm>
            <a:off x="7381373" y="347197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9" name="Oval 36">
            <a:extLst>
              <a:ext uri="{FF2B5EF4-FFF2-40B4-BE49-F238E27FC236}">
                <a16:creationId xmlns:a16="http://schemas.microsoft.com/office/drawing/2014/main" id="{664A855A-AA46-9642-B0AC-B72B3A425BB4}"/>
              </a:ext>
            </a:extLst>
          </p:cNvPr>
          <p:cNvSpPr>
            <a:spLocks noChangeArrowheads="1"/>
          </p:cNvSpPr>
          <p:nvPr/>
        </p:nvSpPr>
        <p:spPr bwMode="auto">
          <a:xfrm>
            <a:off x="6053051" y="3750131"/>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0" name="Oval 37">
            <a:extLst>
              <a:ext uri="{FF2B5EF4-FFF2-40B4-BE49-F238E27FC236}">
                <a16:creationId xmlns:a16="http://schemas.microsoft.com/office/drawing/2014/main" id="{210B231D-DCD4-274A-91D8-77D5258065D8}"/>
              </a:ext>
            </a:extLst>
          </p:cNvPr>
          <p:cNvSpPr>
            <a:spLocks noChangeArrowheads="1"/>
          </p:cNvSpPr>
          <p:nvPr/>
        </p:nvSpPr>
        <p:spPr bwMode="auto">
          <a:xfrm>
            <a:off x="6981877" y="350357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1" name="Oval 38">
            <a:extLst>
              <a:ext uri="{FF2B5EF4-FFF2-40B4-BE49-F238E27FC236}">
                <a16:creationId xmlns:a16="http://schemas.microsoft.com/office/drawing/2014/main" id="{0D4DD30A-88E0-964A-A107-5328B9FDD6CF}"/>
              </a:ext>
            </a:extLst>
          </p:cNvPr>
          <p:cNvSpPr>
            <a:spLocks noChangeArrowheads="1"/>
          </p:cNvSpPr>
          <p:nvPr/>
        </p:nvSpPr>
        <p:spPr bwMode="auto">
          <a:xfrm>
            <a:off x="8058292" y="353008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2" name="Oval 39">
            <a:extLst>
              <a:ext uri="{FF2B5EF4-FFF2-40B4-BE49-F238E27FC236}">
                <a16:creationId xmlns:a16="http://schemas.microsoft.com/office/drawing/2014/main" id="{B915DADD-C155-6D4D-AC97-80EFE56233EA}"/>
              </a:ext>
            </a:extLst>
          </p:cNvPr>
          <p:cNvSpPr>
            <a:spLocks noChangeArrowheads="1"/>
          </p:cNvSpPr>
          <p:nvPr/>
        </p:nvSpPr>
        <p:spPr bwMode="auto">
          <a:xfrm>
            <a:off x="8218091" y="3981865"/>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3" name="Rectangle 41">
            <a:extLst>
              <a:ext uri="{FF2B5EF4-FFF2-40B4-BE49-F238E27FC236}">
                <a16:creationId xmlns:a16="http://schemas.microsoft.com/office/drawing/2014/main" id="{09EF5811-F68A-8B4E-8AEF-54A4A72835A7}"/>
              </a:ext>
            </a:extLst>
          </p:cNvPr>
          <p:cNvSpPr/>
          <p:nvPr/>
        </p:nvSpPr>
        <p:spPr bwMode="auto">
          <a:xfrm>
            <a:off x="3293085" y="2794489"/>
            <a:ext cx="5850924" cy="3266727"/>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24" name="Oval 31">
            <a:extLst>
              <a:ext uri="{FF2B5EF4-FFF2-40B4-BE49-F238E27FC236}">
                <a16:creationId xmlns:a16="http://schemas.microsoft.com/office/drawing/2014/main" id="{E808ADC1-77DA-9848-93D5-48B1A53A70D3}"/>
              </a:ext>
            </a:extLst>
          </p:cNvPr>
          <p:cNvSpPr>
            <a:spLocks noChangeArrowheads="1"/>
          </p:cNvSpPr>
          <p:nvPr/>
        </p:nvSpPr>
        <p:spPr bwMode="auto">
          <a:xfrm>
            <a:off x="8121546" y="4273233"/>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4" name="Oval 47">
            <a:extLst>
              <a:ext uri="{FF2B5EF4-FFF2-40B4-BE49-F238E27FC236}">
                <a16:creationId xmlns:a16="http://schemas.microsoft.com/office/drawing/2014/main" id="{78A63B29-CD5C-2D46-B83B-9707F5324902}"/>
              </a:ext>
            </a:extLst>
          </p:cNvPr>
          <p:cNvSpPr>
            <a:spLocks noChangeArrowheads="1"/>
          </p:cNvSpPr>
          <p:nvPr/>
        </p:nvSpPr>
        <p:spPr bwMode="auto">
          <a:xfrm>
            <a:off x="4132544" y="4527042"/>
            <a:ext cx="164532" cy="156995"/>
          </a:xfrm>
          <a:prstGeom prst="rect">
            <a:avLst/>
          </a:prstGeom>
          <a:solidFill>
            <a:srgbClr val="990033"/>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5" name="椭圆 34">
            <a:extLst>
              <a:ext uri="{FF2B5EF4-FFF2-40B4-BE49-F238E27FC236}">
                <a16:creationId xmlns:a16="http://schemas.microsoft.com/office/drawing/2014/main" id="{6647D446-B7B9-AC48-99FE-6CDB53660D98}"/>
              </a:ext>
            </a:extLst>
          </p:cNvPr>
          <p:cNvSpPr/>
          <p:nvPr/>
        </p:nvSpPr>
        <p:spPr bwMode="auto">
          <a:xfrm>
            <a:off x="3855451" y="3002381"/>
            <a:ext cx="4949336" cy="2941219"/>
          </a:xfrm>
          <a:prstGeom prst="ellipse">
            <a:avLst/>
          </a:prstGeom>
          <a:noFill/>
          <a:ln w="38100" cap="sq" algn="ctr">
            <a:solidFill>
              <a:schemeClr val="tx1">
                <a:lumMod val="65000"/>
                <a:lumOff val="35000"/>
              </a:schemeClr>
            </a:solidFill>
            <a:prstDash val="dash"/>
            <a:miter lim="800000"/>
            <a:headEnd/>
            <a:tailEnd/>
          </a:ln>
          <a:effectLst/>
        </p:spPr>
        <p:txBody>
          <a:bodyPr wrap="none" rtlCol="0" anchor="ctr"/>
          <a:lstStyle/>
          <a:p>
            <a:pPr algn="ctr"/>
            <a:endParaRPr kumimoji="1" lang="zh-CN" altLang="en-US" sz="1600" dirty="0">
              <a:solidFill>
                <a:schemeClr val="bg1"/>
              </a:solidFill>
              <a:latin typeface="+mn-lt"/>
            </a:endParaRPr>
          </a:p>
        </p:txBody>
      </p:sp>
      <p:grpSp>
        <p:nvGrpSpPr>
          <p:cNvPr id="40" name="组合 39">
            <a:extLst>
              <a:ext uri="{FF2B5EF4-FFF2-40B4-BE49-F238E27FC236}">
                <a16:creationId xmlns:a16="http://schemas.microsoft.com/office/drawing/2014/main" id="{983202E3-7AA1-A641-B7BC-D47BABCD4720}"/>
              </a:ext>
            </a:extLst>
          </p:cNvPr>
          <p:cNvGrpSpPr/>
          <p:nvPr/>
        </p:nvGrpSpPr>
        <p:grpSpPr>
          <a:xfrm>
            <a:off x="63306" y="3444642"/>
            <a:ext cx="3747747" cy="1131522"/>
            <a:chOff x="63306" y="3444642"/>
            <a:chExt cx="3747747" cy="1131522"/>
          </a:xfrm>
        </p:grpSpPr>
        <p:sp>
          <p:nvSpPr>
            <p:cNvPr id="25" name="Rectangle 205">
              <a:extLst>
                <a:ext uri="{FF2B5EF4-FFF2-40B4-BE49-F238E27FC236}">
                  <a16:creationId xmlns:a16="http://schemas.microsoft.com/office/drawing/2014/main" id="{47B4B60C-6341-7546-9596-895C5B5CA561}"/>
                </a:ext>
              </a:extLst>
            </p:cNvPr>
            <p:cNvSpPr/>
            <p:nvPr/>
          </p:nvSpPr>
          <p:spPr>
            <a:xfrm>
              <a:off x="63306" y="3444642"/>
              <a:ext cx="3230441" cy="89167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400" kern="0" dirty="0">
                  <a:latin typeface="Calibri" panose="020F0502020204030204" pitchFamily="34" charset="0"/>
                  <a:ea typeface=""/>
                  <a:cs typeface=""/>
                </a:rPr>
                <a:t>Anomalous test samples </a:t>
              </a:r>
              <a:r>
                <a:rPr lang="en-US" sz="2400" b="1" kern="0" dirty="0">
                  <a:latin typeface="Calibri" panose="020F0502020204030204" pitchFamily="34" charset="0"/>
                  <a:ea typeface=""/>
                  <a:cs typeface=""/>
                </a:rPr>
                <a:t>cannot</a:t>
              </a:r>
              <a:r>
                <a:rPr lang="en-US" sz="2400" kern="0" dirty="0">
                  <a:latin typeface="Calibri" panose="020F0502020204030204" pitchFamily="34" charset="0"/>
                  <a:ea typeface=""/>
                  <a:cs typeface=""/>
                </a:rPr>
                <a:t> be detected</a:t>
              </a:r>
              <a:r>
                <a:rPr lang="en-US" sz="2400" b="1" kern="0" dirty="0">
                  <a:latin typeface="Calibri" panose="020F0502020204030204" pitchFamily="34" charset="0"/>
                  <a:ea typeface=""/>
                  <a:cs typeface=""/>
                </a:rPr>
                <a:t>.</a:t>
              </a:r>
            </a:p>
          </p:txBody>
        </p:sp>
        <p:cxnSp>
          <p:nvCxnSpPr>
            <p:cNvPr id="36" name="Straight Arrow Connector 72">
              <a:extLst>
                <a:ext uri="{FF2B5EF4-FFF2-40B4-BE49-F238E27FC236}">
                  <a16:creationId xmlns:a16="http://schemas.microsoft.com/office/drawing/2014/main" id="{120B369D-E0B6-F947-AECF-D25A1B1C4CF0}"/>
                </a:ext>
              </a:extLst>
            </p:cNvPr>
            <p:cNvCxnSpPr>
              <a:cxnSpLocks/>
            </p:cNvCxnSpPr>
            <p:nvPr/>
          </p:nvCxnSpPr>
          <p:spPr bwMode="auto">
            <a:xfrm flipH="1" flipV="1">
              <a:off x="2898492" y="4270831"/>
              <a:ext cx="912561" cy="305333"/>
            </a:xfrm>
            <a:prstGeom prst="straightConnector1">
              <a:avLst/>
            </a:prstGeom>
            <a:solidFill>
              <a:schemeClr val="accent1"/>
            </a:solidFill>
            <a:ln w="34925" cap="flat" cmpd="sng" algn="ctr">
              <a:solidFill>
                <a:schemeClr val="tx1">
                  <a:lumMod val="50000"/>
                  <a:lumOff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37" name="文本框 36">
            <a:extLst>
              <a:ext uri="{FF2B5EF4-FFF2-40B4-BE49-F238E27FC236}">
                <a16:creationId xmlns:a16="http://schemas.microsoft.com/office/drawing/2014/main" id="{09324CE6-9033-2D47-92A6-4B648D63CCB9}"/>
              </a:ext>
            </a:extLst>
          </p:cNvPr>
          <p:cNvSpPr txBox="1"/>
          <p:nvPr/>
        </p:nvSpPr>
        <p:spPr>
          <a:xfrm>
            <a:off x="4765046" y="3624119"/>
            <a:ext cx="0" cy="0"/>
          </a:xfrm>
          <a:prstGeom prst="rect">
            <a:avLst/>
          </a:prstGeom>
          <a:noFill/>
        </p:spPr>
        <p:txBody>
          <a:bodyPr wrap="none" rtlCol="0">
            <a:noAutofit/>
          </a:bodyPr>
          <a:lstStyle/>
          <a:p>
            <a:pPr algn="ctr"/>
            <a:endParaRPr kumimoji="1" lang="zh-CN" altLang="en-US" sz="1600" dirty="0" err="1"/>
          </a:p>
        </p:txBody>
      </p:sp>
      <p:sp>
        <p:nvSpPr>
          <p:cNvPr id="38" name="Oval 47">
            <a:extLst>
              <a:ext uri="{FF2B5EF4-FFF2-40B4-BE49-F238E27FC236}">
                <a16:creationId xmlns:a16="http://schemas.microsoft.com/office/drawing/2014/main" id="{0E54AA4D-845E-BE4C-AA6E-952579D77BCA}"/>
              </a:ext>
            </a:extLst>
          </p:cNvPr>
          <p:cNvSpPr>
            <a:spLocks noChangeArrowheads="1"/>
          </p:cNvSpPr>
          <p:nvPr/>
        </p:nvSpPr>
        <p:spPr bwMode="auto">
          <a:xfrm>
            <a:off x="4294425" y="3770678"/>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9" name="Oval 47">
            <a:extLst>
              <a:ext uri="{FF2B5EF4-FFF2-40B4-BE49-F238E27FC236}">
                <a16:creationId xmlns:a16="http://schemas.microsoft.com/office/drawing/2014/main" id="{3451A961-5A8E-7449-AB74-90CBEEAB0A5D}"/>
              </a:ext>
            </a:extLst>
          </p:cNvPr>
          <p:cNvSpPr>
            <a:spLocks noChangeArrowheads="1"/>
          </p:cNvSpPr>
          <p:nvPr/>
        </p:nvSpPr>
        <p:spPr bwMode="auto">
          <a:xfrm>
            <a:off x="4660643" y="5148167"/>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1" name="Oval 47">
            <a:extLst>
              <a:ext uri="{FF2B5EF4-FFF2-40B4-BE49-F238E27FC236}">
                <a16:creationId xmlns:a16="http://schemas.microsoft.com/office/drawing/2014/main" id="{85D6CE0D-AD2A-8D48-86C4-96F81493B4C1}"/>
              </a:ext>
            </a:extLst>
          </p:cNvPr>
          <p:cNvSpPr>
            <a:spLocks noChangeArrowheads="1"/>
          </p:cNvSpPr>
          <p:nvPr/>
        </p:nvSpPr>
        <p:spPr bwMode="auto">
          <a:xfrm>
            <a:off x="7375222" y="5551087"/>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grpSp>
        <p:nvGrpSpPr>
          <p:cNvPr id="47" name="组合 46">
            <a:extLst>
              <a:ext uri="{FF2B5EF4-FFF2-40B4-BE49-F238E27FC236}">
                <a16:creationId xmlns:a16="http://schemas.microsoft.com/office/drawing/2014/main" id="{D4530003-55A2-C042-A318-F623BB2C0513}"/>
              </a:ext>
            </a:extLst>
          </p:cNvPr>
          <p:cNvGrpSpPr/>
          <p:nvPr/>
        </p:nvGrpSpPr>
        <p:grpSpPr>
          <a:xfrm>
            <a:off x="3060379" y="6255724"/>
            <a:ext cx="6756521" cy="387797"/>
            <a:chOff x="3122285" y="6237595"/>
            <a:chExt cx="6756521" cy="387797"/>
          </a:xfrm>
        </p:grpSpPr>
        <p:grpSp>
          <p:nvGrpSpPr>
            <p:cNvPr id="26" name="组合 25">
              <a:extLst>
                <a:ext uri="{FF2B5EF4-FFF2-40B4-BE49-F238E27FC236}">
                  <a16:creationId xmlns:a16="http://schemas.microsoft.com/office/drawing/2014/main" id="{402BEC45-5D06-364A-829D-7CD126176F60}"/>
                </a:ext>
              </a:extLst>
            </p:cNvPr>
            <p:cNvGrpSpPr/>
            <p:nvPr/>
          </p:nvGrpSpPr>
          <p:grpSpPr>
            <a:xfrm>
              <a:off x="3122285" y="6237595"/>
              <a:ext cx="6756521" cy="387797"/>
              <a:chOff x="3660533" y="6210041"/>
              <a:chExt cx="6756521" cy="387797"/>
            </a:xfrm>
          </p:grpSpPr>
          <p:grpSp>
            <p:nvGrpSpPr>
              <p:cNvPr id="27" name="Group 42">
                <a:extLst>
                  <a:ext uri="{FF2B5EF4-FFF2-40B4-BE49-F238E27FC236}">
                    <a16:creationId xmlns:a16="http://schemas.microsoft.com/office/drawing/2014/main" id="{387562FA-E5E3-D946-BF73-CD44333D9AFD}"/>
                  </a:ext>
                </a:extLst>
              </p:cNvPr>
              <p:cNvGrpSpPr/>
              <p:nvPr/>
            </p:nvGrpSpPr>
            <p:grpSpPr>
              <a:xfrm>
                <a:off x="3660533" y="6210041"/>
                <a:ext cx="6372899" cy="387797"/>
                <a:chOff x="8397394" y="5149041"/>
                <a:chExt cx="6942258" cy="475557"/>
              </a:xfrm>
            </p:grpSpPr>
            <p:grpSp>
              <p:nvGrpSpPr>
                <p:cNvPr id="30" name="Group 46">
                  <a:extLst>
                    <a:ext uri="{FF2B5EF4-FFF2-40B4-BE49-F238E27FC236}">
                      <a16:creationId xmlns:a16="http://schemas.microsoft.com/office/drawing/2014/main" id="{E588698B-C080-0D4E-A333-08432AE2ED8B}"/>
                    </a:ext>
                  </a:extLst>
                </p:cNvPr>
                <p:cNvGrpSpPr/>
                <p:nvPr/>
              </p:nvGrpSpPr>
              <p:grpSpPr>
                <a:xfrm>
                  <a:off x="8397394" y="5149041"/>
                  <a:ext cx="6942258" cy="475557"/>
                  <a:chOff x="8323804" y="5177445"/>
                  <a:chExt cx="5594058" cy="475557"/>
                </a:xfrm>
              </p:grpSpPr>
              <p:sp>
                <p:nvSpPr>
                  <p:cNvPr id="32" name="Rectangle 48">
                    <a:extLst>
                      <a:ext uri="{FF2B5EF4-FFF2-40B4-BE49-F238E27FC236}">
                        <a16:creationId xmlns:a16="http://schemas.microsoft.com/office/drawing/2014/main" id="{B4A1CB1D-EB5F-9C4D-A724-43A00A21FC92}"/>
                      </a:ext>
                    </a:extLst>
                  </p:cNvPr>
                  <p:cNvSpPr/>
                  <p:nvPr/>
                </p:nvSpPr>
                <p:spPr>
                  <a:xfrm>
                    <a:off x="8856848" y="5177445"/>
                    <a:ext cx="1604783" cy="461665"/>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Normal Sample</a:t>
                    </a:r>
                    <a:endParaRPr lang="en-US" dirty="0">
                      <a:latin typeface="Calibri" panose="020F0502020204030204" pitchFamily="34" charset="0"/>
                      <a:ea typeface="Helvetica Neue" charset="0"/>
                      <a:cs typeface="Calibri" panose="020F0502020204030204" pitchFamily="34" charset="0"/>
                    </a:endParaRPr>
                  </a:p>
                </p:txBody>
              </p:sp>
              <p:sp>
                <p:nvSpPr>
                  <p:cNvPr id="33" name="Rectangle: Rounded Corners 5">
                    <a:extLst>
                      <a:ext uri="{FF2B5EF4-FFF2-40B4-BE49-F238E27FC236}">
                        <a16:creationId xmlns:a16="http://schemas.microsoft.com/office/drawing/2014/main" id="{7C869BEE-68F0-EF42-BB41-D115E09C9507}"/>
                      </a:ext>
                    </a:extLst>
                  </p:cNvPr>
                  <p:cNvSpPr/>
                  <p:nvPr/>
                </p:nvSpPr>
                <p:spPr>
                  <a:xfrm>
                    <a:off x="8323804" y="5181812"/>
                    <a:ext cx="5594058" cy="471190"/>
                  </a:xfrm>
                  <a:custGeom>
                    <a:avLst/>
                    <a:gdLst>
                      <a:gd name="connsiteX0" fmla="*/ 0 w 5019869"/>
                      <a:gd name="connsiteY0" fmla="*/ 317298 h 1903751"/>
                      <a:gd name="connsiteX1" fmla="*/ 317298 w 5019869"/>
                      <a:gd name="connsiteY1" fmla="*/ 0 h 1903751"/>
                      <a:gd name="connsiteX2" fmla="*/ 4702571 w 5019869"/>
                      <a:gd name="connsiteY2" fmla="*/ 0 h 1903751"/>
                      <a:gd name="connsiteX3" fmla="*/ 5019869 w 5019869"/>
                      <a:gd name="connsiteY3" fmla="*/ 317298 h 1903751"/>
                      <a:gd name="connsiteX4" fmla="*/ 5019869 w 5019869"/>
                      <a:gd name="connsiteY4" fmla="*/ 1586453 h 1903751"/>
                      <a:gd name="connsiteX5" fmla="*/ 4702571 w 5019869"/>
                      <a:gd name="connsiteY5" fmla="*/ 1903751 h 1903751"/>
                      <a:gd name="connsiteX6" fmla="*/ 317298 w 5019869"/>
                      <a:gd name="connsiteY6" fmla="*/ 1903751 h 1903751"/>
                      <a:gd name="connsiteX7" fmla="*/ 0 w 5019869"/>
                      <a:gd name="connsiteY7" fmla="*/ 1586453 h 1903751"/>
                      <a:gd name="connsiteX8" fmla="*/ 0 w 5019869"/>
                      <a:gd name="connsiteY8" fmla="*/ 317298 h 1903751"/>
                      <a:gd name="connsiteX0" fmla="*/ 2309 w 5022178"/>
                      <a:gd name="connsiteY0" fmla="*/ 323519 h 1909972"/>
                      <a:gd name="connsiteX1" fmla="*/ 145436 w 5022178"/>
                      <a:gd name="connsiteY1" fmla="*/ 0 h 1909972"/>
                      <a:gd name="connsiteX2" fmla="*/ 4704880 w 5022178"/>
                      <a:gd name="connsiteY2" fmla="*/ 6221 h 1909972"/>
                      <a:gd name="connsiteX3" fmla="*/ 5022178 w 5022178"/>
                      <a:gd name="connsiteY3" fmla="*/ 323519 h 1909972"/>
                      <a:gd name="connsiteX4" fmla="*/ 5022178 w 5022178"/>
                      <a:gd name="connsiteY4" fmla="*/ 1592674 h 1909972"/>
                      <a:gd name="connsiteX5" fmla="*/ 4704880 w 5022178"/>
                      <a:gd name="connsiteY5" fmla="*/ 1909972 h 1909972"/>
                      <a:gd name="connsiteX6" fmla="*/ 319607 w 5022178"/>
                      <a:gd name="connsiteY6" fmla="*/ 1909972 h 1909972"/>
                      <a:gd name="connsiteX7" fmla="*/ 2309 w 5022178"/>
                      <a:gd name="connsiteY7" fmla="*/ 1592674 h 1909972"/>
                      <a:gd name="connsiteX8" fmla="*/ 2309 w 5022178"/>
                      <a:gd name="connsiteY8" fmla="*/ 323519 h 1909972"/>
                      <a:gd name="connsiteX0" fmla="*/ 2309 w 5022178"/>
                      <a:gd name="connsiteY0" fmla="*/ 323519 h 1916193"/>
                      <a:gd name="connsiteX1" fmla="*/ 145436 w 5022178"/>
                      <a:gd name="connsiteY1" fmla="*/ 0 h 1916193"/>
                      <a:gd name="connsiteX2" fmla="*/ 4704880 w 5022178"/>
                      <a:gd name="connsiteY2" fmla="*/ 6221 h 1916193"/>
                      <a:gd name="connsiteX3" fmla="*/ 5022178 w 5022178"/>
                      <a:gd name="connsiteY3" fmla="*/ 323519 h 1916193"/>
                      <a:gd name="connsiteX4" fmla="*/ 5022178 w 5022178"/>
                      <a:gd name="connsiteY4" fmla="*/ 1592674 h 1916193"/>
                      <a:gd name="connsiteX5" fmla="*/ 4704880 w 5022178"/>
                      <a:gd name="connsiteY5" fmla="*/ 1909972 h 1916193"/>
                      <a:gd name="connsiteX6" fmla="*/ 151656 w 5022178"/>
                      <a:gd name="connsiteY6" fmla="*/ 1916193 h 1916193"/>
                      <a:gd name="connsiteX7" fmla="*/ 2309 w 5022178"/>
                      <a:gd name="connsiteY7" fmla="*/ 1592674 h 1916193"/>
                      <a:gd name="connsiteX8" fmla="*/ 2309 w 5022178"/>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704880 w 5023525"/>
                      <a:gd name="connsiteY5" fmla="*/ 190997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9012"/>
                      <a:gd name="connsiteY0" fmla="*/ 323519 h 1916193"/>
                      <a:gd name="connsiteX1" fmla="*/ 145436 w 5029012"/>
                      <a:gd name="connsiteY1" fmla="*/ 0 h 1916193"/>
                      <a:gd name="connsiteX2" fmla="*/ 4872831 w 5029012"/>
                      <a:gd name="connsiteY2" fmla="*/ 6221 h 1916193"/>
                      <a:gd name="connsiteX3" fmla="*/ 5022178 w 5029012"/>
                      <a:gd name="connsiteY3" fmla="*/ 323519 h 1916193"/>
                      <a:gd name="connsiteX4" fmla="*/ 5022178 w 5029012"/>
                      <a:gd name="connsiteY4" fmla="*/ 1592674 h 1916193"/>
                      <a:gd name="connsiteX5" fmla="*/ 4897713 w 5029012"/>
                      <a:gd name="connsiteY5" fmla="*/ 1916192 h 1916193"/>
                      <a:gd name="connsiteX6" fmla="*/ 151656 w 5029012"/>
                      <a:gd name="connsiteY6" fmla="*/ 1916193 h 1916193"/>
                      <a:gd name="connsiteX7" fmla="*/ 2309 w 5029012"/>
                      <a:gd name="connsiteY7" fmla="*/ 1592674 h 1916193"/>
                      <a:gd name="connsiteX8" fmla="*/ 2309 w 5029012"/>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17556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192891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1347 w 5028783"/>
                      <a:gd name="connsiteY0" fmla="*/ 211552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211552 h 1916193"/>
                      <a:gd name="connsiteX0" fmla="*/ 1347 w 5028783"/>
                      <a:gd name="connsiteY0" fmla="*/ 186670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70522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26979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26089 w 5027436"/>
                      <a:gd name="connsiteY4" fmla="*/ 1692201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704641 h 1922413"/>
                      <a:gd name="connsiteX8" fmla="*/ 0 w 5027436"/>
                      <a:gd name="connsiteY8" fmla="*/ 186670 h 1922413"/>
                      <a:gd name="connsiteX0" fmla="*/ 0 w 5038708"/>
                      <a:gd name="connsiteY0" fmla="*/ 186670 h 1922413"/>
                      <a:gd name="connsiteX1" fmla="*/ 180449 w 5038708"/>
                      <a:gd name="connsiteY1" fmla="*/ 0 h 1922413"/>
                      <a:gd name="connsiteX2" fmla="*/ 4876742 w 5038708"/>
                      <a:gd name="connsiteY2" fmla="*/ 6221 h 1922413"/>
                      <a:gd name="connsiteX3" fmla="*/ 5026089 w 5038708"/>
                      <a:gd name="connsiteY3" fmla="*/ 192891 h 1922413"/>
                      <a:gd name="connsiteX4" fmla="*/ 5038529 w 5038708"/>
                      <a:gd name="connsiteY4" fmla="*/ 1747254 h 1922413"/>
                      <a:gd name="connsiteX5" fmla="*/ 4851860 w 5038708"/>
                      <a:gd name="connsiteY5" fmla="*/ 1922413 h 1922413"/>
                      <a:gd name="connsiteX6" fmla="*/ 155567 w 5038708"/>
                      <a:gd name="connsiteY6" fmla="*/ 1916193 h 1922413"/>
                      <a:gd name="connsiteX7" fmla="*/ 6220 w 5038708"/>
                      <a:gd name="connsiteY7" fmla="*/ 1704641 h 1922413"/>
                      <a:gd name="connsiteX8" fmla="*/ 0 w 5038708"/>
                      <a:gd name="connsiteY8" fmla="*/ 186670 h 1922413"/>
                      <a:gd name="connsiteX0" fmla="*/ 0 w 5038708"/>
                      <a:gd name="connsiteY0" fmla="*/ 186670 h 1922489"/>
                      <a:gd name="connsiteX1" fmla="*/ 180449 w 5038708"/>
                      <a:gd name="connsiteY1" fmla="*/ 0 h 1922489"/>
                      <a:gd name="connsiteX2" fmla="*/ 4876742 w 5038708"/>
                      <a:gd name="connsiteY2" fmla="*/ 6221 h 1922489"/>
                      <a:gd name="connsiteX3" fmla="*/ 5026089 w 5038708"/>
                      <a:gd name="connsiteY3" fmla="*/ 192891 h 1922489"/>
                      <a:gd name="connsiteX4" fmla="*/ 5038529 w 5038708"/>
                      <a:gd name="connsiteY4" fmla="*/ 1756120 h 1922489"/>
                      <a:gd name="connsiteX5" fmla="*/ 4851860 w 5038708"/>
                      <a:gd name="connsiteY5" fmla="*/ 1922413 h 1922489"/>
                      <a:gd name="connsiteX6" fmla="*/ 155567 w 5038708"/>
                      <a:gd name="connsiteY6" fmla="*/ 1916193 h 1922489"/>
                      <a:gd name="connsiteX7" fmla="*/ 6220 w 5038708"/>
                      <a:gd name="connsiteY7" fmla="*/ 1704641 h 1922489"/>
                      <a:gd name="connsiteX8" fmla="*/ 0 w 5038708"/>
                      <a:gd name="connsiteY8" fmla="*/ 186670 h 1922489"/>
                      <a:gd name="connsiteX0" fmla="*/ 0 w 5038708"/>
                      <a:gd name="connsiteY0" fmla="*/ 186670 h 1922423"/>
                      <a:gd name="connsiteX1" fmla="*/ 180449 w 5038708"/>
                      <a:gd name="connsiteY1" fmla="*/ 0 h 1922423"/>
                      <a:gd name="connsiteX2" fmla="*/ 4876742 w 5038708"/>
                      <a:gd name="connsiteY2" fmla="*/ 6221 h 1922423"/>
                      <a:gd name="connsiteX3" fmla="*/ 5026089 w 5038708"/>
                      <a:gd name="connsiteY3" fmla="*/ 192891 h 1922423"/>
                      <a:gd name="connsiteX4" fmla="*/ 5038529 w 5038708"/>
                      <a:gd name="connsiteY4" fmla="*/ 1751687 h 1922423"/>
                      <a:gd name="connsiteX5" fmla="*/ 4851860 w 5038708"/>
                      <a:gd name="connsiteY5" fmla="*/ 1922413 h 1922423"/>
                      <a:gd name="connsiteX6" fmla="*/ 155567 w 5038708"/>
                      <a:gd name="connsiteY6" fmla="*/ 1916193 h 1922423"/>
                      <a:gd name="connsiteX7" fmla="*/ 6220 w 5038708"/>
                      <a:gd name="connsiteY7" fmla="*/ 1704641 h 1922423"/>
                      <a:gd name="connsiteX8" fmla="*/ 0 w 5038708"/>
                      <a:gd name="connsiteY8" fmla="*/ 186670 h 1922423"/>
                      <a:gd name="connsiteX0" fmla="*/ 6496 w 5045204"/>
                      <a:gd name="connsiteY0" fmla="*/ 186670 h 1922423"/>
                      <a:gd name="connsiteX1" fmla="*/ 186945 w 5045204"/>
                      <a:gd name="connsiteY1" fmla="*/ 0 h 1922423"/>
                      <a:gd name="connsiteX2" fmla="*/ 4883238 w 5045204"/>
                      <a:gd name="connsiteY2" fmla="*/ 6221 h 1922423"/>
                      <a:gd name="connsiteX3" fmla="*/ 5032585 w 5045204"/>
                      <a:gd name="connsiteY3" fmla="*/ 192891 h 1922423"/>
                      <a:gd name="connsiteX4" fmla="*/ 5045025 w 5045204"/>
                      <a:gd name="connsiteY4" fmla="*/ 1751687 h 1922423"/>
                      <a:gd name="connsiteX5" fmla="*/ 4858356 w 5045204"/>
                      <a:gd name="connsiteY5" fmla="*/ 1922413 h 1922423"/>
                      <a:gd name="connsiteX6" fmla="*/ 162063 w 5045204"/>
                      <a:gd name="connsiteY6" fmla="*/ 1916193 h 1922423"/>
                      <a:gd name="connsiteX7" fmla="*/ 275 w 5045204"/>
                      <a:gd name="connsiteY7" fmla="*/ 1755619 h 1922423"/>
                      <a:gd name="connsiteX8" fmla="*/ 6496 w 5045204"/>
                      <a:gd name="connsiteY8" fmla="*/ 186670 h 19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204" h="1922423">
                        <a:moveTo>
                          <a:pt x="6496" y="186670"/>
                        </a:moveTo>
                        <a:cubicBezTo>
                          <a:pt x="6496" y="11431"/>
                          <a:pt x="11706" y="0"/>
                          <a:pt x="186945" y="0"/>
                        </a:cubicBezTo>
                        <a:lnTo>
                          <a:pt x="4883238" y="6221"/>
                        </a:lnTo>
                        <a:cubicBezTo>
                          <a:pt x="5058477" y="6221"/>
                          <a:pt x="5032585" y="17652"/>
                          <a:pt x="5032585" y="192891"/>
                        </a:cubicBezTo>
                        <a:cubicBezTo>
                          <a:pt x="5030511" y="705102"/>
                          <a:pt x="5047099" y="1239476"/>
                          <a:pt x="5045025" y="1751687"/>
                        </a:cubicBezTo>
                        <a:cubicBezTo>
                          <a:pt x="5045025" y="1926926"/>
                          <a:pt x="5033595" y="1922413"/>
                          <a:pt x="4858356" y="1922413"/>
                        </a:cubicBezTo>
                        <a:lnTo>
                          <a:pt x="162063" y="1916193"/>
                        </a:lnTo>
                        <a:cubicBezTo>
                          <a:pt x="-13176" y="1916193"/>
                          <a:pt x="275" y="1930858"/>
                          <a:pt x="275" y="1755619"/>
                        </a:cubicBezTo>
                        <a:cubicBezTo>
                          <a:pt x="-1798" y="1295245"/>
                          <a:pt x="8569" y="647044"/>
                          <a:pt x="6496" y="186670"/>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31" name="Oval 47">
                  <a:extLst>
                    <a:ext uri="{FF2B5EF4-FFF2-40B4-BE49-F238E27FC236}">
                      <a16:creationId xmlns:a16="http://schemas.microsoft.com/office/drawing/2014/main" id="{D4B848C0-03BF-614D-A7D9-C7B1A19317C2}"/>
                    </a:ext>
                  </a:extLst>
                </p:cNvPr>
                <p:cNvSpPr>
                  <a:spLocks noChangeArrowheads="1"/>
                </p:cNvSpPr>
                <p:nvPr/>
              </p:nvSpPr>
              <p:spPr bwMode="auto">
                <a:xfrm>
                  <a:off x="8839200" y="5291815"/>
                  <a:ext cx="147754" cy="175536"/>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grpSp>
          <p:sp>
            <p:nvSpPr>
              <p:cNvPr id="28" name="Oval 47">
                <a:extLst>
                  <a:ext uri="{FF2B5EF4-FFF2-40B4-BE49-F238E27FC236}">
                    <a16:creationId xmlns:a16="http://schemas.microsoft.com/office/drawing/2014/main" id="{B36CB9A5-64A0-9046-9FAB-45EAC6C17DAE}"/>
                  </a:ext>
                </a:extLst>
              </p:cNvPr>
              <p:cNvSpPr>
                <a:spLocks noChangeArrowheads="1"/>
              </p:cNvSpPr>
              <p:nvPr/>
            </p:nvSpPr>
            <p:spPr bwMode="auto">
              <a:xfrm>
                <a:off x="8424311" y="6319540"/>
                <a:ext cx="164532" cy="156995"/>
              </a:xfrm>
              <a:prstGeom prst="rect">
                <a:avLst/>
              </a:prstGeom>
              <a:solidFill>
                <a:srgbClr val="990033"/>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9" name="Rectangle 48">
                <a:extLst>
                  <a:ext uri="{FF2B5EF4-FFF2-40B4-BE49-F238E27FC236}">
                    <a16:creationId xmlns:a16="http://schemas.microsoft.com/office/drawing/2014/main" id="{725C69CF-EB8E-F542-888D-47CBBA7EA5E6}"/>
                  </a:ext>
                </a:extLst>
              </p:cNvPr>
              <p:cNvSpPr/>
              <p:nvPr/>
            </p:nvSpPr>
            <p:spPr>
              <a:xfrm>
                <a:off x="8588843" y="6219222"/>
                <a:ext cx="1828211" cy="376469"/>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Test Anomaly</a:t>
                </a:r>
                <a:endParaRPr lang="en-US" dirty="0">
                  <a:latin typeface="Calibri" panose="020F0502020204030204" pitchFamily="34" charset="0"/>
                  <a:ea typeface="Helvetica Neue" charset="0"/>
                  <a:cs typeface="Calibri" panose="020F0502020204030204" pitchFamily="34" charset="0"/>
                </a:endParaRPr>
              </a:p>
            </p:txBody>
          </p:sp>
        </p:grpSp>
        <p:sp>
          <p:nvSpPr>
            <p:cNvPr id="45" name="Oval 47">
              <a:extLst>
                <a:ext uri="{FF2B5EF4-FFF2-40B4-BE49-F238E27FC236}">
                  <a16:creationId xmlns:a16="http://schemas.microsoft.com/office/drawing/2014/main" id="{BDC55A49-F99D-B044-8DEC-03DE7C200EB9}"/>
                </a:ext>
              </a:extLst>
            </p:cNvPr>
            <p:cNvSpPr>
              <a:spLocks noChangeArrowheads="1"/>
            </p:cNvSpPr>
            <p:nvPr/>
          </p:nvSpPr>
          <p:spPr bwMode="auto">
            <a:xfrm>
              <a:off x="5528991" y="6350395"/>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6" name="Rectangle 48">
              <a:extLst>
                <a:ext uri="{FF2B5EF4-FFF2-40B4-BE49-F238E27FC236}">
                  <a16:creationId xmlns:a16="http://schemas.microsoft.com/office/drawing/2014/main" id="{CC24EDD4-AD25-D742-98C9-97CA9DEB4F3A}"/>
                </a:ext>
              </a:extLst>
            </p:cNvPr>
            <p:cNvSpPr/>
            <p:nvPr/>
          </p:nvSpPr>
          <p:spPr>
            <a:xfrm>
              <a:off x="5672053" y="6249927"/>
              <a:ext cx="2078241" cy="369332"/>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Unlabeled Anomaly</a:t>
              </a:r>
              <a:endParaRPr lang="en-US" dirty="0">
                <a:latin typeface="Calibri" panose="020F0502020204030204" pitchFamily="34" charset="0"/>
                <a:ea typeface="Helvetica Neue" charset="0"/>
                <a:cs typeface="Calibri" panose="020F0502020204030204" pitchFamily="34" charset="0"/>
              </a:endParaRPr>
            </a:p>
          </p:txBody>
        </p:sp>
      </p:grpSp>
      <p:sp>
        <p:nvSpPr>
          <p:cNvPr id="3" name="灯片编号占位符 2">
            <a:extLst>
              <a:ext uri="{FF2B5EF4-FFF2-40B4-BE49-F238E27FC236}">
                <a16:creationId xmlns:a16="http://schemas.microsoft.com/office/drawing/2014/main" id="{26EF938B-EAA3-194E-98E9-53371A3D66AC}"/>
              </a:ext>
            </a:extLst>
          </p:cNvPr>
          <p:cNvSpPr>
            <a:spLocks noGrp="1"/>
          </p:cNvSpPr>
          <p:nvPr>
            <p:ph type="sldNum" idx="12"/>
          </p:nvPr>
        </p:nvSpPr>
        <p:spPr/>
        <p:txBody>
          <a:bodyPr/>
          <a:lstStyle/>
          <a:p>
            <a:fld id="{00000000-1234-1234-1234-123412341234}" type="slidenum">
              <a:rPr lang="en-US" altLang="zh-CN" smtClean="0"/>
              <a:pPr/>
              <a:t>8</a:t>
            </a:fld>
            <a:endParaRPr lang="zh-CN" altLang="en-US" dirty="0"/>
          </a:p>
        </p:txBody>
      </p:sp>
      <p:sp>
        <p:nvSpPr>
          <p:cNvPr id="4" name="矩形 3">
            <a:extLst>
              <a:ext uri="{FF2B5EF4-FFF2-40B4-BE49-F238E27FC236}">
                <a16:creationId xmlns:a16="http://schemas.microsoft.com/office/drawing/2014/main" id="{0791A972-EBA1-3944-AE59-AAF541D858A9}"/>
              </a:ext>
            </a:extLst>
          </p:cNvPr>
          <p:cNvSpPr/>
          <p:nvPr/>
        </p:nvSpPr>
        <p:spPr>
          <a:xfrm>
            <a:off x="566429" y="1897126"/>
            <a:ext cx="9895750" cy="523220"/>
          </a:xfrm>
          <a:prstGeom prst="rect">
            <a:avLst/>
          </a:prstGeom>
        </p:spPr>
        <p:txBody>
          <a:bodyPr wrap="square">
            <a:spAutoFit/>
          </a:bodyPr>
          <a:lstStyle/>
          <a:p>
            <a:pPr marL="285750" indent="-28575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Anomalies in training data </a:t>
            </a:r>
            <a:r>
              <a:rPr kumimoji="1" lang="en-US" altLang="zh-CN" sz="2800" b="1" dirty="0">
                <a:latin typeface="Calibri" panose="020F0502020204030204" pitchFamily="34" charset="0"/>
                <a:cs typeface="Calibri" panose="020F0502020204030204" pitchFamily="34" charset="0"/>
              </a:rPr>
              <a:t>contaminate the learned distribution</a:t>
            </a:r>
            <a:r>
              <a:rPr kumimoji="1" lang="en-US" altLang="zh-CN"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813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D65C87-768F-4A4B-BF66-6508710821BA}"/>
              </a:ext>
            </a:extLst>
          </p:cNvPr>
          <p:cNvSpPr>
            <a:spLocks noGrp="1"/>
          </p:cNvSpPr>
          <p:nvPr>
            <p:ph type="title"/>
          </p:nvPr>
        </p:nvSpPr>
        <p:spPr/>
        <p:txBody>
          <a:bodyPr/>
          <a:lstStyle/>
          <a:p>
            <a:r>
              <a:rPr kumimoji="1" lang="en-US" altLang="zh-CN" dirty="0"/>
              <a:t>Robust</a:t>
            </a:r>
            <a:r>
              <a:rPr kumimoji="1" lang="zh-CN" altLang="en-US" dirty="0"/>
              <a:t> </a:t>
            </a:r>
            <a:r>
              <a:rPr kumimoji="1" lang="en-US" altLang="zh-CN" dirty="0"/>
              <a:t>Deep Anomaly Detection</a:t>
            </a:r>
            <a:endParaRPr kumimoji="1" lang="zh-CN" altLang="en-US" dirty="0"/>
          </a:p>
        </p:txBody>
      </p:sp>
      <p:sp>
        <p:nvSpPr>
          <p:cNvPr id="5" name="Oval 22">
            <a:extLst>
              <a:ext uri="{FF2B5EF4-FFF2-40B4-BE49-F238E27FC236}">
                <a16:creationId xmlns:a16="http://schemas.microsoft.com/office/drawing/2014/main" id="{CEC37356-7572-FA47-8DA2-10FE05089412}"/>
              </a:ext>
            </a:extLst>
          </p:cNvPr>
          <p:cNvSpPr>
            <a:spLocks noChangeArrowheads="1"/>
          </p:cNvSpPr>
          <p:nvPr/>
        </p:nvSpPr>
        <p:spPr bwMode="auto">
          <a:xfrm>
            <a:off x="6548743" y="292307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6" name="Oval 23">
            <a:extLst>
              <a:ext uri="{FF2B5EF4-FFF2-40B4-BE49-F238E27FC236}">
                <a16:creationId xmlns:a16="http://schemas.microsoft.com/office/drawing/2014/main" id="{331B3E59-8D64-954D-AB4E-9196876BD959}"/>
              </a:ext>
            </a:extLst>
          </p:cNvPr>
          <p:cNvSpPr>
            <a:spLocks noChangeArrowheads="1"/>
          </p:cNvSpPr>
          <p:nvPr/>
        </p:nvSpPr>
        <p:spPr bwMode="auto">
          <a:xfrm>
            <a:off x="7733912" y="3640041"/>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7" name="Oval 24">
            <a:extLst>
              <a:ext uri="{FF2B5EF4-FFF2-40B4-BE49-F238E27FC236}">
                <a16:creationId xmlns:a16="http://schemas.microsoft.com/office/drawing/2014/main" id="{9E045BAD-B9AD-2A44-809F-F903AA38173E}"/>
              </a:ext>
            </a:extLst>
          </p:cNvPr>
          <p:cNvSpPr>
            <a:spLocks noChangeArrowheads="1"/>
          </p:cNvSpPr>
          <p:nvPr/>
        </p:nvSpPr>
        <p:spPr bwMode="auto">
          <a:xfrm>
            <a:off x="6653054" y="3374863"/>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8" name="Oval 25">
            <a:extLst>
              <a:ext uri="{FF2B5EF4-FFF2-40B4-BE49-F238E27FC236}">
                <a16:creationId xmlns:a16="http://schemas.microsoft.com/office/drawing/2014/main" id="{BB360E95-58E0-8D4D-8B19-A064E2F02313}"/>
              </a:ext>
            </a:extLst>
          </p:cNvPr>
          <p:cNvSpPr>
            <a:spLocks noChangeArrowheads="1"/>
          </p:cNvSpPr>
          <p:nvPr/>
        </p:nvSpPr>
        <p:spPr bwMode="auto">
          <a:xfrm>
            <a:off x="6934923" y="315879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9" name="Oval 26">
            <a:extLst>
              <a:ext uri="{FF2B5EF4-FFF2-40B4-BE49-F238E27FC236}">
                <a16:creationId xmlns:a16="http://schemas.microsoft.com/office/drawing/2014/main" id="{FD27815F-3E74-D743-A26A-05C872EA754C}"/>
              </a:ext>
            </a:extLst>
          </p:cNvPr>
          <p:cNvSpPr>
            <a:spLocks noChangeArrowheads="1"/>
          </p:cNvSpPr>
          <p:nvPr/>
        </p:nvSpPr>
        <p:spPr bwMode="auto">
          <a:xfrm>
            <a:off x="7254519" y="3227543"/>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0" name="Oval 27">
            <a:extLst>
              <a:ext uri="{FF2B5EF4-FFF2-40B4-BE49-F238E27FC236}">
                <a16:creationId xmlns:a16="http://schemas.microsoft.com/office/drawing/2014/main" id="{745E3081-660D-6646-8B90-A638AAB1C8FD}"/>
              </a:ext>
            </a:extLst>
          </p:cNvPr>
          <p:cNvSpPr>
            <a:spLocks noChangeArrowheads="1"/>
          </p:cNvSpPr>
          <p:nvPr/>
        </p:nvSpPr>
        <p:spPr bwMode="auto">
          <a:xfrm>
            <a:off x="7094720" y="3610577"/>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1" name="Oval 28">
            <a:extLst>
              <a:ext uri="{FF2B5EF4-FFF2-40B4-BE49-F238E27FC236}">
                <a16:creationId xmlns:a16="http://schemas.microsoft.com/office/drawing/2014/main" id="{099EB30B-3593-9F41-A326-F1E2A5082705}"/>
              </a:ext>
            </a:extLst>
          </p:cNvPr>
          <p:cNvSpPr>
            <a:spLocks noChangeArrowheads="1"/>
          </p:cNvSpPr>
          <p:nvPr/>
        </p:nvSpPr>
        <p:spPr bwMode="auto">
          <a:xfrm>
            <a:off x="7991363" y="3558515"/>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2" name="Oval 29">
            <a:extLst>
              <a:ext uri="{FF2B5EF4-FFF2-40B4-BE49-F238E27FC236}">
                <a16:creationId xmlns:a16="http://schemas.microsoft.com/office/drawing/2014/main" id="{D3A0312A-2D1F-3B41-A6EF-43B77F92759E}"/>
              </a:ext>
            </a:extLst>
          </p:cNvPr>
          <p:cNvSpPr>
            <a:spLocks noChangeArrowheads="1"/>
          </p:cNvSpPr>
          <p:nvPr/>
        </p:nvSpPr>
        <p:spPr bwMode="auto">
          <a:xfrm>
            <a:off x="7654014" y="329629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Arial" pitchFamily="34" charset="0"/>
              <a:ea typeface="宋体"/>
            </a:endParaRPr>
          </a:p>
        </p:txBody>
      </p:sp>
      <p:sp>
        <p:nvSpPr>
          <p:cNvPr id="13" name="Oval 30">
            <a:extLst>
              <a:ext uri="{FF2B5EF4-FFF2-40B4-BE49-F238E27FC236}">
                <a16:creationId xmlns:a16="http://schemas.microsoft.com/office/drawing/2014/main" id="{0884ECE1-852E-E84F-80EA-2AE6341039EC}"/>
              </a:ext>
            </a:extLst>
          </p:cNvPr>
          <p:cNvSpPr>
            <a:spLocks noChangeArrowheads="1"/>
          </p:cNvSpPr>
          <p:nvPr/>
        </p:nvSpPr>
        <p:spPr bwMode="auto">
          <a:xfrm>
            <a:off x="7973610" y="4003433"/>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4" name="Oval 32">
            <a:extLst>
              <a:ext uri="{FF2B5EF4-FFF2-40B4-BE49-F238E27FC236}">
                <a16:creationId xmlns:a16="http://schemas.microsoft.com/office/drawing/2014/main" id="{45C3FCD7-3665-1948-9FB8-A10D5D2C8A0C}"/>
              </a:ext>
            </a:extLst>
          </p:cNvPr>
          <p:cNvSpPr>
            <a:spLocks noChangeArrowheads="1"/>
          </p:cNvSpPr>
          <p:nvPr/>
        </p:nvSpPr>
        <p:spPr bwMode="auto">
          <a:xfrm>
            <a:off x="7813812" y="3237364"/>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5" name="Oval 33">
            <a:extLst>
              <a:ext uri="{FF2B5EF4-FFF2-40B4-BE49-F238E27FC236}">
                <a16:creationId xmlns:a16="http://schemas.microsoft.com/office/drawing/2014/main" id="{10299BEF-B846-1144-8EB1-12EB71DB32CD}"/>
              </a:ext>
            </a:extLst>
          </p:cNvPr>
          <p:cNvSpPr>
            <a:spLocks noChangeArrowheads="1"/>
          </p:cNvSpPr>
          <p:nvPr/>
        </p:nvSpPr>
        <p:spPr bwMode="auto">
          <a:xfrm>
            <a:off x="7474241" y="392486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6" name="Oval 34">
            <a:extLst>
              <a:ext uri="{FF2B5EF4-FFF2-40B4-BE49-F238E27FC236}">
                <a16:creationId xmlns:a16="http://schemas.microsoft.com/office/drawing/2014/main" id="{756E09EC-1BF1-EB49-8481-4DEE18553ADB}"/>
              </a:ext>
            </a:extLst>
          </p:cNvPr>
          <p:cNvSpPr>
            <a:spLocks noChangeArrowheads="1"/>
          </p:cNvSpPr>
          <p:nvPr/>
        </p:nvSpPr>
        <p:spPr bwMode="auto">
          <a:xfrm>
            <a:off x="7414316" y="3463256"/>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7" name="Oval 35">
            <a:extLst>
              <a:ext uri="{FF2B5EF4-FFF2-40B4-BE49-F238E27FC236}">
                <a16:creationId xmlns:a16="http://schemas.microsoft.com/office/drawing/2014/main" id="{85255AE1-7605-E841-B429-27CBE7EC96C6}"/>
              </a:ext>
            </a:extLst>
          </p:cNvPr>
          <p:cNvSpPr>
            <a:spLocks noChangeArrowheads="1"/>
          </p:cNvSpPr>
          <p:nvPr/>
        </p:nvSpPr>
        <p:spPr bwMode="auto">
          <a:xfrm>
            <a:off x="7574115" y="2950409"/>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8" name="Oval 36">
            <a:extLst>
              <a:ext uri="{FF2B5EF4-FFF2-40B4-BE49-F238E27FC236}">
                <a16:creationId xmlns:a16="http://schemas.microsoft.com/office/drawing/2014/main" id="{D448954F-4001-E349-B930-FAFB9B366499}"/>
              </a:ext>
            </a:extLst>
          </p:cNvPr>
          <p:cNvSpPr>
            <a:spLocks noChangeArrowheads="1"/>
          </p:cNvSpPr>
          <p:nvPr/>
        </p:nvSpPr>
        <p:spPr bwMode="auto">
          <a:xfrm>
            <a:off x="6245793" y="3228568"/>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19" name="Oval 37">
            <a:extLst>
              <a:ext uri="{FF2B5EF4-FFF2-40B4-BE49-F238E27FC236}">
                <a16:creationId xmlns:a16="http://schemas.microsoft.com/office/drawing/2014/main" id="{34428DE9-8555-994E-8B92-BD2E972CD01A}"/>
              </a:ext>
            </a:extLst>
          </p:cNvPr>
          <p:cNvSpPr>
            <a:spLocks noChangeArrowheads="1"/>
          </p:cNvSpPr>
          <p:nvPr/>
        </p:nvSpPr>
        <p:spPr bwMode="auto">
          <a:xfrm>
            <a:off x="7174619" y="2982007"/>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0" name="Oval 38">
            <a:extLst>
              <a:ext uri="{FF2B5EF4-FFF2-40B4-BE49-F238E27FC236}">
                <a16:creationId xmlns:a16="http://schemas.microsoft.com/office/drawing/2014/main" id="{F1BD3D57-24CD-A345-9B59-92327B4382D1}"/>
              </a:ext>
            </a:extLst>
          </p:cNvPr>
          <p:cNvSpPr>
            <a:spLocks noChangeArrowheads="1"/>
          </p:cNvSpPr>
          <p:nvPr/>
        </p:nvSpPr>
        <p:spPr bwMode="auto">
          <a:xfrm>
            <a:off x="8251034" y="3008517"/>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1" name="Oval 39">
            <a:extLst>
              <a:ext uri="{FF2B5EF4-FFF2-40B4-BE49-F238E27FC236}">
                <a16:creationId xmlns:a16="http://schemas.microsoft.com/office/drawing/2014/main" id="{4CD874E4-24E0-5A41-861E-2D9B6F76150F}"/>
              </a:ext>
            </a:extLst>
          </p:cNvPr>
          <p:cNvSpPr>
            <a:spLocks noChangeArrowheads="1"/>
          </p:cNvSpPr>
          <p:nvPr/>
        </p:nvSpPr>
        <p:spPr bwMode="auto">
          <a:xfrm>
            <a:off x="8410833" y="3460302"/>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2" name="Rectangle 41">
            <a:extLst>
              <a:ext uri="{FF2B5EF4-FFF2-40B4-BE49-F238E27FC236}">
                <a16:creationId xmlns:a16="http://schemas.microsoft.com/office/drawing/2014/main" id="{D9035E6E-0F93-BC42-BD08-5DD611C1F50D}"/>
              </a:ext>
            </a:extLst>
          </p:cNvPr>
          <p:cNvSpPr/>
          <p:nvPr/>
        </p:nvSpPr>
        <p:spPr bwMode="auto">
          <a:xfrm>
            <a:off x="3331280" y="2453311"/>
            <a:ext cx="5850924" cy="3266727"/>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23" name="Oval 31">
            <a:extLst>
              <a:ext uri="{FF2B5EF4-FFF2-40B4-BE49-F238E27FC236}">
                <a16:creationId xmlns:a16="http://schemas.microsoft.com/office/drawing/2014/main" id="{7ABB1B84-21AA-3343-814E-ECCA3DA2DE4F}"/>
              </a:ext>
            </a:extLst>
          </p:cNvPr>
          <p:cNvSpPr>
            <a:spLocks noChangeArrowheads="1"/>
          </p:cNvSpPr>
          <p:nvPr/>
        </p:nvSpPr>
        <p:spPr bwMode="auto">
          <a:xfrm>
            <a:off x="8314288" y="3751670"/>
            <a:ext cx="139823" cy="137499"/>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5" name="Oval 47">
            <a:extLst>
              <a:ext uri="{FF2B5EF4-FFF2-40B4-BE49-F238E27FC236}">
                <a16:creationId xmlns:a16="http://schemas.microsoft.com/office/drawing/2014/main" id="{78E1B20E-1BD5-A44A-A18F-4EC6524A716A}"/>
              </a:ext>
            </a:extLst>
          </p:cNvPr>
          <p:cNvSpPr>
            <a:spLocks noChangeArrowheads="1"/>
          </p:cNvSpPr>
          <p:nvPr/>
        </p:nvSpPr>
        <p:spPr bwMode="auto">
          <a:xfrm>
            <a:off x="3950183" y="4156489"/>
            <a:ext cx="164532" cy="156995"/>
          </a:xfrm>
          <a:prstGeom prst="rect">
            <a:avLst/>
          </a:prstGeom>
          <a:solidFill>
            <a:srgbClr val="990033"/>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26" name="椭圆 25">
            <a:extLst>
              <a:ext uri="{FF2B5EF4-FFF2-40B4-BE49-F238E27FC236}">
                <a16:creationId xmlns:a16="http://schemas.microsoft.com/office/drawing/2014/main" id="{2FC299E1-3D50-9D4A-AC71-8DFDFE389428}"/>
              </a:ext>
            </a:extLst>
          </p:cNvPr>
          <p:cNvSpPr/>
          <p:nvPr/>
        </p:nvSpPr>
        <p:spPr bwMode="auto">
          <a:xfrm>
            <a:off x="5991955" y="2716780"/>
            <a:ext cx="2924085" cy="1554893"/>
          </a:xfrm>
          <a:prstGeom prst="ellipse">
            <a:avLst/>
          </a:prstGeom>
          <a:noFill/>
          <a:ln w="38100" cap="sq" algn="ctr">
            <a:solidFill>
              <a:schemeClr val="tx1">
                <a:lumMod val="65000"/>
                <a:lumOff val="35000"/>
              </a:schemeClr>
            </a:solidFill>
            <a:prstDash val="dash"/>
            <a:miter lim="800000"/>
            <a:headEnd/>
            <a:tailEnd/>
          </a:ln>
          <a:effectLst/>
        </p:spPr>
        <p:txBody>
          <a:bodyPr wrap="none" rtlCol="0" anchor="ctr"/>
          <a:lstStyle/>
          <a:p>
            <a:pPr algn="ctr"/>
            <a:endParaRPr kumimoji="1" lang="zh-CN" altLang="en-US" sz="1600" dirty="0">
              <a:solidFill>
                <a:schemeClr val="bg1"/>
              </a:solidFill>
              <a:latin typeface="+mn-lt"/>
            </a:endParaRPr>
          </a:p>
        </p:txBody>
      </p:sp>
      <p:sp>
        <p:nvSpPr>
          <p:cNvPr id="28" name="文本框 27">
            <a:extLst>
              <a:ext uri="{FF2B5EF4-FFF2-40B4-BE49-F238E27FC236}">
                <a16:creationId xmlns:a16="http://schemas.microsoft.com/office/drawing/2014/main" id="{CF177204-E621-784B-A8A3-0347D73E0AF8}"/>
              </a:ext>
            </a:extLst>
          </p:cNvPr>
          <p:cNvSpPr txBox="1"/>
          <p:nvPr/>
        </p:nvSpPr>
        <p:spPr>
          <a:xfrm>
            <a:off x="5524595" y="2826228"/>
            <a:ext cx="0" cy="0"/>
          </a:xfrm>
          <a:prstGeom prst="rect">
            <a:avLst/>
          </a:prstGeom>
          <a:noFill/>
        </p:spPr>
        <p:txBody>
          <a:bodyPr wrap="none" rtlCol="0">
            <a:noAutofit/>
          </a:bodyPr>
          <a:lstStyle/>
          <a:p>
            <a:pPr algn="ctr"/>
            <a:endParaRPr kumimoji="1" lang="zh-CN" altLang="en-US" sz="1600" dirty="0" err="1"/>
          </a:p>
        </p:txBody>
      </p:sp>
      <p:sp>
        <p:nvSpPr>
          <p:cNvPr id="29" name="Oval 47">
            <a:extLst>
              <a:ext uri="{FF2B5EF4-FFF2-40B4-BE49-F238E27FC236}">
                <a16:creationId xmlns:a16="http://schemas.microsoft.com/office/drawing/2014/main" id="{DC6205DA-4EDE-C343-85CB-A488262F0B8F}"/>
              </a:ext>
            </a:extLst>
          </p:cNvPr>
          <p:cNvSpPr>
            <a:spLocks noChangeArrowheads="1"/>
          </p:cNvSpPr>
          <p:nvPr/>
        </p:nvSpPr>
        <p:spPr bwMode="auto">
          <a:xfrm>
            <a:off x="4112064" y="3400125"/>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0" name="Oval 47">
            <a:extLst>
              <a:ext uri="{FF2B5EF4-FFF2-40B4-BE49-F238E27FC236}">
                <a16:creationId xmlns:a16="http://schemas.microsoft.com/office/drawing/2014/main" id="{C6604165-C760-0140-9DA0-7B0F7473B73A}"/>
              </a:ext>
            </a:extLst>
          </p:cNvPr>
          <p:cNvSpPr>
            <a:spLocks noChangeArrowheads="1"/>
          </p:cNvSpPr>
          <p:nvPr/>
        </p:nvSpPr>
        <p:spPr bwMode="auto">
          <a:xfrm>
            <a:off x="4478282" y="4777614"/>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2" name="Oval 47">
            <a:extLst>
              <a:ext uri="{FF2B5EF4-FFF2-40B4-BE49-F238E27FC236}">
                <a16:creationId xmlns:a16="http://schemas.microsoft.com/office/drawing/2014/main" id="{6CCDE1B7-CB4E-384C-918B-6B406446822E}"/>
              </a:ext>
            </a:extLst>
          </p:cNvPr>
          <p:cNvSpPr>
            <a:spLocks noChangeArrowheads="1"/>
          </p:cNvSpPr>
          <p:nvPr/>
        </p:nvSpPr>
        <p:spPr bwMode="auto">
          <a:xfrm>
            <a:off x="7384287" y="5073905"/>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grpSp>
        <p:nvGrpSpPr>
          <p:cNvPr id="35" name="组合 34">
            <a:extLst>
              <a:ext uri="{FF2B5EF4-FFF2-40B4-BE49-F238E27FC236}">
                <a16:creationId xmlns:a16="http://schemas.microsoft.com/office/drawing/2014/main" id="{0CA904D3-BD82-BA43-B20C-B566E94762F2}"/>
              </a:ext>
            </a:extLst>
          </p:cNvPr>
          <p:cNvGrpSpPr/>
          <p:nvPr/>
        </p:nvGrpSpPr>
        <p:grpSpPr>
          <a:xfrm>
            <a:off x="3098574" y="5914307"/>
            <a:ext cx="6549220" cy="388033"/>
            <a:chOff x="3122285" y="6237356"/>
            <a:chExt cx="6549220" cy="388033"/>
          </a:xfrm>
        </p:grpSpPr>
        <p:grpSp>
          <p:nvGrpSpPr>
            <p:cNvPr id="36" name="组合 35">
              <a:extLst>
                <a:ext uri="{FF2B5EF4-FFF2-40B4-BE49-F238E27FC236}">
                  <a16:creationId xmlns:a16="http://schemas.microsoft.com/office/drawing/2014/main" id="{27EC4E20-0A3D-D847-9BF1-D318569E4E47}"/>
                </a:ext>
              </a:extLst>
            </p:cNvPr>
            <p:cNvGrpSpPr/>
            <p:nvPr/>
          </p:nvGrpSpPr>
          <p:grpSpPr>
            <a:xfrm>
              <a:off x="3122285" y="6237356"/>
              <a:ext cx="6549220" cy="388033"/>
              <a:chOff x="3660533" y="6209802"/>
              <a:chExt cx="6549220" cy="388033"/>
            </a:xfrm>
          </p:grpSpPr>
          <p:grpSp>
            <p:nvGrpSpPr>
              <p:cNvPr id="39" name="Group 42">
                <a:extLst>
                  <a:ext uri="{FF2B5EF4-FFF2-40B4-BE49-F238E27FC236}">
                    <a16:creationId xmlns:a16="http://schemas.microsoft.com/office/drawing/2014/main" id="{8AF6CF44-0CDA-5A44-9F81-BC42F6EDBBCC}"/>
                  </a:ext>
                </a:extLst>
              </p:cNvPr>
              <p:cNvGrpSpPr/>
              <p:nvPr/>
            </p:nvGrpSpPr>
            <p:grpSpPr>
              <a:xfrm>
                <a:off x="3660533" y="6210042"/>
                <a:ext cx="6372899" cy="387793"/>
                <a:chOff x="8397394" y="5149041"/>
                <a:chExt cx="6942258" cy="475552"/>
              </a:xfrm>
            </p:grpSpPr>
            <p:grpSp>
              <p:nvGrpSpPr>
                <p:cNvPr id="42" name="Group 46">
                  <a:extLst>
                    <a:ext uri="{FF2B5EF4-FFF2-40B4-BE49-F238E27FC236}">
                      <a16:creationId xmlns:a16="http://schemas.microsoft.com/office/drawing/2014/main" id="{DC638BD7-B5DA-A349-8A29-29922C5C1D01}"/>
                    </a:ext>
                  </a:extLst>
                </p:cNvPr>
                <p:cNvGrpSpPr/>
                <p:nvPr/>
              </p:nvGrpSpPr>
              <p:grpSpPr>
                <a:xfrm>
                  <a:off x="8397394" y="5149041"/>
                  <a:ext cx="6942258" cy="475552"/>
                  <a:chOff x="8323804" y="5177445"/>
                  <a:chExt cx="5594058" cy="475552"/>
                </a:xfrm>
              </p:grpSpPr>
              <p:sp>
                <p:nvSpPr>
                  <p:cNvPr id="44" name="Rectangle 48">
                    <a:extLst>
                      <a:ext uri="{FF2B5EF4-FFF2-40B4-BE49-F238E27FC236}">
                        <a16:creationId xmlns:a16="http://schemas.microsoft.com/office/drawing/2014/main" id="{F34828BE-F097-8342-80A7-4F81B70A1B0E}"/>
                      </a:ext>
                    </a:extLst>
                  </p:cNvPr>
                  <p:cNvSpPr/>
                  <p:nvPr/>
                </p:nvSpPr>
                <p:spPr>
                  <a:xfrm>
                    <a:off x="8856848" y="5177445"/>
                    <a:ext cx="1604783" cy="461665"/>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Normal Sample</a:t>
                    </a:r>
                    <a:endParaRPr lang="en-US" dirty="0">
                      <a:latin typeface="Calibri" panose="020F0502020204030204" pitchFamily="34" charset="0"/>
                      <a:ea typeface="Helvetica Neue" charset="0"/>
                      <a:cs typeface="Calibri" panose="020F0502020204030204" pitchFamily="34" charset="0"/>
                    </a:endParaRPr>
                  </a:p>
                </p:txBody>
              </p:sp>
              <p:sp>
                <p:nvSpPr>
                  <p:cNvPr id="45" name="Rectangle: Rounded Corners 5">
                    <a:extLst>
                      <a:ext uri="{FF2B5EF4-FFF2-40B4-BE49-F238E27FC236}">
                        <a16:creationId xmlns:a16="http://schemas.microsoft.com/office/drawing/2014/main" id="{50E20B03-9E7C-3F4E-AEC9-598B965317DF}"/>
                      </a:ext>
                    </a:extLst>
                  </p:cNvPr>
                  <p:cNvSpPr/>
                  <p:nvPr/>
                </p:nvSpPr>
                <p:spPr>
                  <a:xfrm>
                    <a:off x="8323804" y="5181807"/>
                    <a:ext cx="5594058" cy="471190"/>
                  </a:xfrm>
                  <a:custGeom>
                    <a:avLst/>
                    <a:gdLst>
                      <a:gd name="connsiteX0" fmla="*/ 0 w 5019869"/>
                      <a:gd name="connsiteY0" fmla="*/ 317298 h 1903751"/>
                      <a:gd name="connsiteX1" fmla="*/ 317298 w 5019869"/>
                      <a:gd name="connsiteY1" fmla="*/ 0 h 1903751"/>
                      <a:gd name="connsiteX2" fmla="*/ 4702571 w 5019869"/>
                      <a:gd name="connsiteY2" fmla="*/ 0 h 1903751"/>
                      <a:gd name="connsiteX3" fmla="*/ 5019869 w 5019869"/>
                      <a:gd name="connsiteY3" fmla="*/ 317298 h 1903751"/>
                      <a:gd name="connsiteX4" fmla="*/ 5019869 w 5019869"/>
                      <a:gd name="connsiteY4" fmla="*/ 1586453 h 1903751"/>
                      <a:gd name="connsiteX5" fmla="*/ 4702571 w 5019869"/>
                      <a:gd name="connsiteY5" fmla="*/ 1903751 h 1903751"/>
                      <a:gd name="connsiteX6" fmla="*/ 317298 w 5019869"/>
                      <a:gd name="connsiteY6" fmla="*/ 1903751 h 1903751"/>
                      <a:gd name="connsiteX7" fmla="*/ 0 w 5019869"/>
                      <a:gd name="connsiteY7" fmla="*/ 1586453 h 1903751"/>
                      <a:gd name="connsiteX8" fmla="*/ 0 w 5019869"/>
                      <a:gd name="connsiteY8" fmla="*/ 317298 h 1903751"/>
                      <a:gd name="connsiteX0" fmla="*/ 2309 w 5022178"/>
                      <a:gd name="connsiteY0" fmla="*/ 323519 h 1909972"/>
                      <a:gd name="connsiteX1" fmla="*/ 145436 w 5022178"/>
                      <a:gd name="connsiteY1" fmla="*/ 0 h 1909972"/>
                      <a:gd name="connsiteX2" fmla="*/ 4704880 w 5022178"/>
                      <a:gd name="connsiteY2" fmla="*/ 6221 h 1909972"/>
                      <a:gd name="connsiteX3" fmla="*/ 5022178 w 5022178"/>
                      <a:gd name="connsiteY3" fmla="*/ 323519 h 1909972"/>
                      <a:gd name="connsiteX4" fmla="*/ 5022178 w 5022178"/>
                      <a:gd name="connsiteY4" fmla="*/ 1592674 h 1909972"/>
                      <a:gd name="connsiteX5" fmla="*/ 4704880 w 5022178"/>
                      <a:gd name="connsiteY5" fmla="*/ 1909972 h 1909972"/>
                      <a:gd name="connsiteX6" fmla="*/ 319607 w 5022178"/>
                      <a:gd name="connsiteY6" fmla="*/ 1909972 h 1909972"/>
                      <a:gd name="connsiteX7" fmla="*/ 2309 w 5022178"/>
                      <a:gd name="connsiteY7" fmla="*/ 1592674 h 1909972"/>
                      <a:gd name="connsiteX8" fmla="*/ 2309 w 5022178"/>
                      <a:gd name="connsiteY8" fmla="*/ 323519 h 1909972"/>
                      <a:gd name="connsiteX0" fmla="*/ 2309 w 5022178"/>
                      <a:gd name="connsiteY0" fmla="*/ 323519 h 1916193"/>
                      <a:gd name="connsiteX1" fmla="*/ 145436 w 5022178"/>
                      <a:gd name="connsiteY1" fmla="*/ 0 h 1916193"/>
                      <a:gd name="connsiteX2" fmla="*/ 4704880 w 5022178"/>
                      <a:gd name="connsiteY2" fmla="*/ 6221 h 1916193"/>
                      <a:gd name="connsiteX3" fmla="*/ 5022178 w 5022178"/>
                      <a:gd name="connsiteY3" fmla="*/ 323519 h 1916193"/>
                      <a:gd name="connsiteX4" fmla="*/ 5022178 w 5022178"/>
                      <a:gd name="connsiteY4" fmla="*/ 1592674 h 1916193"/>
                      <a:gd name="connsiteX5" fmla="*/ 4704880 w 5022178"/>
                      <a:gd name="connsiteY5" fmla="*/ 1909972 h 1916193"/>
                      <a:gd name="connsiteX6" fmla="*/ 151656 w 5022178"/>
                      <a:gd name="connsiteY6" fmla="*/ 1916193 h 1916193"/>
                      <a:gd name="connsiteX7" fmla="*/ 2309 w 5022178"/>
                      <a:gd name="connsiteY7" fmla="*/ 1592674 h 1916193"/>
                      <a:gd name="connsiteX8" fmla="*/ 2309 w 5022178"/>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704880 w 5023525"/>
                      <a:gd name="connsiteY5" fmla="*/ 190997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9012"/>
                      <a:gd name="connsiteY0" fmla="*/ 323519 h 1916193"/>
                      <a:gd name="connsiteX1" fmla="*/ 145436 w 5029012"/>
                      <a:gd name="connsiteY1" fmla="*/ 0 h 1916193"/>
                      <a:gd name="connsiteX2" fmla="*/ 4872831 w 5029012"/>
                      <a:gd name="connsiteY2" fmla="*/ 6221 h 1916193"/>
                      <a:gd name="connsiteX3" fmla="*/ 5022178 w 5029012"/>
                      <a:gd name="connsiteY3" fmla="*/ 323519 h 1916193"/>
                      <a:gd name="connsiteX4" fmla="*/ 5022178 w 5029012"/>
                      <a:gd name="connsiteY4" fmla="*/ 1592674 h 1916193"/>
                      <a:gd name="connsiteX5" fmla="*/ 4897713 w 5029012"/>
                      <a:gd name="connsiteY5" fmla="*/ 1916192 h 1916193"/>
                      <a:gd name="connsiteX6" fmla="*/ 151656 w 5029012"/>
                      <a:gd name="connsiteY6" fmla="*/ 1916193 h 1916193"/>
                      <a:gd name="connsiteX7" fmla="*/ 2309 w 5029012"/>
                      <a:gd name="connsiteY7" fmla="*/ 1592674 h 1916193"/>
                      <a:gd name="connsiteX8" fmla="*/ 2309 w 5029012"/>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592674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17556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323519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2309 w 5023525"/>
                      <a:gd name="connsiteY0" fmla="*/ 323519 h 1916193"/>
                      <a:gd name="connsiteX1" fmla="*/ 145436 w 5023525"/>
                      <a:gd name="connsiteY1" fmla="*/ 0 h 1916193"/>
                      <a:gd name="connsiteX2" fmla="*/ 4872831 w 5023525"/>
                      <a:gd name="connsiteY2" fmla="*/ 6221 h 1916193"/>
                      <a:gd name="connsiteX3" fmla="*/ 5022178 w 5023525"/>
                      <a:gd name="connsiteY3" fmla="*/ 192891 h 1916193"/>
                      <a:gd name="connsiteX4" fmla="*/ 5022178 w 5023525"/>
                      <a:gd name="connsiteY4" fmla="*/ 1692201 h 1916193"/>
                      <a:gd name="connsiteX5" fmla="*/ 4866611 w 5023525"/>
                      <a:gd name="connsiteY5" fmla="*/ 1916192 h 1916193"/>
                      <a:gd name="connsiteX6" fmla="*/ 151656 w 5023525"/>
                      <a:gd name="connsiteY6" fmla="*/ 1916193 h 1916193"/>
                      <a:gd name="connsiteX7" fmla="*/ 2309 w 5023525"/>
                      <a:gd name="connsiteY7" fmla="*/ 1592674 h 1916193"/>
                      <a:gd name="connsiteX8" fmla="*/ 2309 w 5023525"/>
                      <a:gd name="connsiteY8" fmla="*/ 323519 h 1916193"/>
                      <a:gd name="connsiteX0" fmla="*/ 1347 w 5028783"/>
                      <a:gd name="connsiteY0" fmla="*/ 211552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211552 h 1916193"/>
                      <a:gd name="connsiteX0" fmla="*/ 1347 w 5028783"/>
                      <a:gd name="connsiteY0" fmla="*/ 186670 h 1916193"/>
                      <a:gd name="connsiteX1" fmla="*/ 150694 w 5028783"/>
                      <a:gd name="connsiteY1" fmla="*/ 0 h 1916193"/>
                      <a:gd name="connsiteX2" fmla="*/ 4878089 w 5028783"/>
                      <a:gd name="connsiteY2" fmla="*/ 6221 h 1916193"/>
                      <a:gd name="connsiteX3" fmla="*/ 5027436 w 5028783"/>
                      <a:gd name="connsiteY3" fmla="*/ 192891 h 1916193"/>
                      <a:gd name="connsiteX4" fmla="*/ 5027436 w 5028783"/>
                      <a:gd name="connsiteY4" fmla="*/ 1692201 h 1916193"/>
                      <a:gd name="connsiteX5" fmla="*/ 4871869 w 5028783"/>
                      <a:gd name="connsiteY5" fmla="*/ 1916192 h 1916193"/>
                      <a:gd name="connsiteX6" fmla="*/ 156914 w 5028783"/>
                      <a:gd name="connsiteY6" fmla="*/ 1916193 h 1916193"/>
                      <a:gd name="connsiteX7" fmla="*/ 7567 w 5028783"/>
                      <a:gd name="connsiteY7" fmla="*/ 1592674 h 1916193"/>
                      <a:gd name="connsiteX8" fmla="*/ 1347 w 5028783"/>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70522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16193"/>
                      <a:gd name="connsiteX1" fmla="*/ 180449 w 5027436"/>
                      <a:gd name="connsiteY1" fmla="*/ 0 h 1916193"/>
                      <a:gd name="connsiteX2" fmla="*/ 4876742 w 5027436"/>
                      <a:gd name="connsiteY2" fmla="*/ 6221 h 1916193"/>
                      <a:gd name="connsiteX3" fmla="*/ 5026089 w 5027436"/>
                      <a:gd name="connsiteY3" fmla="*/ 192891 h 1916193"/>
                      <a:gd name="connsiteX4" fmla="*/ 5026089 w 5027436"/>
                      <a:gd name="connsiteY4" fmla="*/ 1692201 h 1916193"/>
                      <a:gd name="connsiteX5" fmla="*/ 4826979 w 5027436"/>
                      <a:gd name="connsiteY5" fmla="*/ 1916192 h 1916193"/>
                      <a:gd name="connsiteX6" fmla="*/ 155567 w 5027436"/>
                      <a:gd name="connsiteY6" fmla="*/ 1916193 h 1916193"/>
                      <a:gd name="connsiteX7" fmla="*/ 6220 w 5027436"/>
                      <a:gd name="connsiteY7" fmla="*/ 1592674 h 1916193"/>
                      <a:gd name="connsiteX8" fmla="*/ 0 w 5027436"/>
                      <a:gd name="connsiteY8" fmla="*/ 186670 h 191619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26089 w 5027436"/>
                      <a:gd name="connsiteY4" fmla="*/ 1692201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39419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592674 h 1922413"/>
                      <a:gd name="connsiteX8" fmla="*/ 0 w 5027436"/>
                      <a:gd name="connsiteY8" fmla="*/ 186670 h 1922413"/>
                      <a:gd name="connsiteX0" fmla="*/ 0 w 5027436"/>
                      <a:gd name="connsiteY0" fmla="*/ 186670 h 1922413"/>
                      <a:gd name="connsiteX1" fmla="*/ 180449 w 5027436"/>
                      <a:gd name="connsiteY1" fmla="*/ 0 h 1922413"/>
                      <a:gd name="connsiteX2" fmla="*/ 4876742 w 5027436"/>
                      <a:gd name="connsiteY2" fmla="*/ 6221 h 1922413"/>
                      <a:gd name="connsiteX3" fmla="*/ 5026089 w 5027436"/>
                      <a:gd name="connsiteY3" fmla="*/ 192891 h 1922413"/>
                      <a:gd name="connsiteX4" fmla="*/ 5019868 w 5027436"/>
                      <a:gd name="connsiteY4" fmla="*/ 1729523 h 1922413"/>
                      <a:gd name="connsiteX5" fmla="*/ 4851860 w 5027436"/>
                      <a:gd name="connsiteY5" fmla="*/ 1922413 h 1922413"/>
                      <a:gd name="connsiteX6" fmla="*/ 155567 w 5027436"/>
                      <a:gd name="connsiteY6" fmla="*/ 1916193 h 1922413"/>
                      <a:gd name="connsiteX7" fmla="*/ 6220 w 5027436"/>
                      <a:gd name="connsiteY7" fmla="*/ 1704641 h 1922413"/>
                      <a:gd name="connsiteX8" fmla="*/ 0 w 5027436"/>
                      <a:gd name="connsiteY8" fmla="*/ 186670 h 1922413"/>
                      <a:gd name="connsiteX0" fmla="*/ 0 w 5038708"/>
                      <a:gd name="connsiteY0" fmla="*/ 186670 h 1922413"/>
                      <a:gd name="connsiteX1" fmla="*/ 180449 w 5038708"/>
                      <a:gd name="connsiteY1" fmla="*/ 0 h 1922413"/>
                      <a:gd name="connsiteX2" fmla="*/ 4876742 w 5038708"/>
                      <a:gd name="connsiteY2" fmla="*/ 6221 h 1922413"/>
                      <a:gd name="connsiteX3" fmla="*/ 5026089 w 5038708"/>
                      <a:gd name="connsiteY3" fmla="*/ 192891 h 1922413"/>
                      <a:gd name="connsiteX4" fmla="*/ 5038529 w 5038708"/>
                      <a:gd name="connsiteY4" fmla="*/ 1747254 h 1922413"/>
                      <a:gd name="connsiteX5" fmla="*/ 4851860 w 5038708"/>
                      <a:gd name="connsiteY5" fmla="*/ 1922413 h 1922413"/>
                      <a:gd name="connsiteX6" fmla="*/ 155567 w 5038708"/>
                      <a:gd name="connsiteY6" fmla="*/ 1916193 h 1922413"/>
                      <a:gd name="connsiteX7" fmla="*/ 6220 w 5038708"/>
                      <a:gd name="connsiteY7" fmla="*/ 1704641 h 1922413"/>
                      <a:gd name="connsiteX8" fmla="*/ 0 w 5038708"/>
                      <a:gd name="connsiteY8" fmla="*/ 186670 h 1922413"/>
                      <a:gd name="connsiteX0" fmla="*/ 0 w 5038708"/>
                      <a:gd name="connsiteY0" fmla="*/ 186670 h 1922489"/>
                      <a:gd name="connsiteX1" fmla="*/ 180449 w 5038708"/>
                      <a:gd name="connsiteY1" fmla="*/ 0 h 1922489"/>
                      <a:gd name="connsiteX2" fmla="*/ 4876742 w 5038708"/>
                      <a:gd name="connsiteY2" fmla="*/ 6221 h 1922489"/>
                      <a:gd name="connsiteX3" fmla="*/ 5026089 w 5038708"/>
                      <a:gd name="connsiteY3" fmla="*/ 192891 h 1922489"/>
                      <a:gd name="connsiteX4" fmla="*/ 5038529 w 5038708"/>
                      <a:gd name="connsiteY4" fmla="*/ 1756120 h 1922489"/>
                      <a:gd name="connsiteX5" fmla="*/ 4851860 w 5038708"/>
                      <a:gd name="connsiteY5" fmla="*/ 1922413 h 1922489"/>
                      <a:gd name="connsiteX6" fmla="*/ 155567 w 5038708"/>
                      <a:gd name="connsiteY6" fmla="*/ 1916193 h 1922489"/>
                      <a:gd name="connsiteX7" fmla="*/ 6220 w 5038708"/>
                      <a:gd name="connsiteY7" fmla="*/ 1704641 h 1922489"/>
                      <a:gd name="connsiteX8" fmla="*/ 0 w 5038708"/>
                      <a:gd name="connsiteY8" fmla="*/ 186670 h 1922489"/>
                      <a:gd name="connsiteX0" fmla="*/ 0 w 5038708"/>
                      <a:gd name="connsiteY0" fmla="*/ 186670 h 1922423"/>
                      <a:gd name="connsiteX1" fmla="*/ 180449 w 5038708"/>
                      <a:gd name="connsiteY1" fmla="*/ 0 h 1922423"/>
                      <a:gd name="connsiteX2" fmla="*/ 4876742 w 5038708"/>
                      <a:gd name="connsiteY2" fmla="*/ 6221 h 1922423"/>
                      <a:gd name="connsiteX3" fmla="*/ 5026089 w 5038708"/>
                      <a:gd name="connsiteY3" fmla="*/ 192891 h 1922423"/>
                      <a:gd name="connsiteX4" fmla="*/ 5038529 w 5038708"/>
                      <a:gd name="connsiteY4" fmla="*/ 1751687 h 1922423"/>
                      <a:gd name="connsiteX5" fmla="*/ 4851860 w 5038708"/>
                      <a:gd name="connsiteY5" fmla="*/ 1922413 h 1922423"/>
                      <a:gd name="connsiteX6" fmla="*/ 155567 w 5038708"/>
                      <a:gd name="connsiteY6" fmla="*/ 1916193 h 1922423"/>
                      <a:gd name="connsiteX7" fmla="*/ 6220 w 5038708"/>
                      <a:gd name="connsiteY7" fmla="*/ 1704641 h 1922423"/>
                      <a:gd name="connsiteX8" fmla="*/ 0 w 5038708"/>
                      <a:gd name="connsiteY8" fmla="*/ 186670 h 1922423"/>
                      <a:gd name="connsiteX0" fmla="*/ 6496 w 5045204"/>
                      <a:gd name="connsiteY0" fmla="*/ 186670 h 1922423"/>
                      <a:gd name="connsiteX1" fmla="*/ 186945 w 5045204"/>
                      <a:gd name="connsiteY1" fmla="*/ 0 h 1922423"/>
                      <a:gd name="connsiteX2" fmla="*/ 4883238 w 5045204"/>
                      <a:gd name="connsiteY2" fmla="*/ 6221 h 1922423"/>
                      <a:gd name="connsiteX3" fmla="*/ 5032585 w 5045204"/>
                      <a:gd name="connsiteY3" fmla="*/ 192891 h 1922423"/>
                      <a:gd name="connsiteX4" fmla="*/ 5045025 w 5045204"/>
                      <a:gd name="connsiteY4" fmla="*/ 1751687 h 1922423"/>
                      <a:gd name="connsiteX5" fmla="*/ 4858356 w 5045204"/>
                      <a:gd name="connsiteY5" fmla="*/ 1922413 h 1922423"/>
                      <a:gd name="connsiteX6" fmla="*/ 162063 w 5045204"/>
                      <a:gd name="connsiteY6" fmla="*/ 1916193 h 1922423"/>
                      <a:gd name="connsiteX7" fmla="*/ 275 w 5045204"/>
                      <a:gd name="connsiteY7" fmla="*/ 1755619 h 1922423"/>
                      <a:gd name="connsiteX8" fmla="*/ 6496 w 5045204"/>
                      <a:gd name="connsiteY8" fmla="*/ 186670 h 19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204" h="1922423">
                        <a:moveTo>
                          <a:pt x="6496" y="186670"/>
                        </a:moveTo>
                        <a:cubicBezTo>
                          <a:pt x="6496" y="11431"/>
                          <a:pt x="11706" y="0"/>
                          <a:pt x="186945" y="0"/>
                        </a:cubicBezTo>
                        <a:lnTo>
                          <a:pt x="4883238" y="6221"/>
                        </a:lnTo>
                        <a:cubicBezTo>
                          <a:pt x="5058477" y="6221"/>
                          <a:pt x="5032585" y="17652"/>
                          <a:pt x="5032585" y="192891"/>
                        </a:cubicBezTo>
                        <a:cubicBezTo>
                          <a:pt x="5030511" y="705102"/>
                          <a:pt x="5047099" y="1239476"/>
                          <a:pt x="5045025" y="1751687"/>
                        </a:cubicBezTo>
                        <a:cubicBezTo>
                          <a:pt x="5045025" y="1926926"/>
                          <a:pt x="5033595" y="1922413"/>
                          <a:pt x="4858356" y="1922413"/>
                        </a:cubicBezTo>
                        <a:lnTo>
                          <a:pt x="162063" y="1916193"/>
                        </a:lnTo>
                        <a:cubicBezTo>
                          <a:pt x="-13176" y="1916193"/>
                          <a:pt x="275" y="1930858"/>
                          <a:pt x="275" y="1755619"/>
                        </a:cubicBezTo>
                        <a:cubicBezTo>
                          <a:pt x="-1798" y="1295245"/>
                          <a:pt x="8569" y="647044"/>
                          <a:pt x="6496" y="186670"/>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43" name="Oval 47">
                  <a:extLst>
                    <a:ext uri="{FF2B5EF4-FFF2-40B4-BE49-F238E27FC236}">
                      <a16:creationId xmlns:a16="http://schemas.microsoft.com/office/drawing/2014/main" id="{BF7D27D2-03D3-524D-881F-1AF7AFE1ACEC}"/>
                    </a:ext>
                  </a:extLst>
                </p:cNvPr>
                <p:cNvSpPr>
                  <a:spLocks noChangeArrowheads="1"/>
                </p:cNvSpPr>
                <p:nvPr/>
              </p:nvSpPr>
              <p:spPr bwMode="auto">
                <a:xfrm>
                  <a:off x="8839200" y="5291815"/>
                  <a:ext cx="147754" cy="175536"/>
                </a:xfrm>
                <a:prstGeom prst="ellipse">
                  <a:avLst/>
                </a:prstGeom>
                <a:solidFill>
                  <a:schemeClr val="tx1">
                    <a:lumMod val="50000"/>
                    <a:lumOff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grpSp>
          <p:sp>
            <p:nvSpPr>
              <p:cNvPr id="40" name="Oval 47">
                <a:extLst>
                  <a:ext uri="{FF2B5EF4-FFF2-40B4-BE49-F238E27FC236}">
                    <a16:creationId xmlns:a16="http://schemas.microsoft.com/office/drawing/2014/main" id="{22E6D20A-B63C-EC4C-9531-9C057214BC82}"/>
                  </a:ext>
                </a:extLst>
              </p:cNvPr>
              <p:cNvSpPr>
                <a:spLocks noChangeArrowheads="1"/>
              </p:cNvSpPr>
              <p:nvPr/>
            </p:nvSpPr>
            <p:spPr bwMode="auto">
              <a:xfrm>
                <a:off x="8233944" y="6325368"/>
                <a:ext cx="164532" cy="156995"/>
              </a:xfrm>
              <a:prstGeom prst="rect">
                <a:avLst/>
              </a:prstGeom>
              <a:solidFill>
                <a:srgbClr val="990033"/>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41" name="Rectangle 48">
                <a:extLst>
                  <a:ext uri="{FF2B5EF4-FFF2-40B4-BE49-F238E27FC236}">
                    <a16:creationId xmlns:a16="http://schemas.microsoft.com/office/drawing/2014/main" id="{BBB44053-5FD0-2049-A089-CEF6466E5577}"/>
                  </a:ext>
                </a:extLst>
              </p:cNvPr>
              <p:cNvSpPr/>
              <p:nvPr/>
            </p:nvSpPr>
            <p:spPr>
              <a:xfrm>
                <a:off x="8381542" y="6209802"/>
                <a:ext cx="1828211" cy="376469"/>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Test Anomaly</a:t>
                </a:r>
                <a:endParaRPr lang="en-US" dirty="0">
                  <a:latin typeface="Calibri" panose="020F0502020204030204" pitchFamily="34" charset="0"/>
                  <a:ea typeface="Helvetica Neue" charset="0"/>
                  <a:cs typeface="Calibri" panose="020F0502020204030204" pitchFamily="34" charset="0"/>
                </a:endParaRPr>
              </a:p>
            </p:txBody>
          </p:sp>
        </p:grpSp>
        <p:sp>
          <p:nvSpPr>
            <p:cNvPr id="37" name="Oval 47">
              <a:extLst>
                <a:ext uri="{FF2B5EF4-FFF2-40B4-BE49-F238E27FC236}">
                  <a16:creationId xmlns:a16="http://schemas.microsoft.com/office/drawing/2014/main" id="{01C46437-69A4-9F45-B139-ABDCEBD9344A}"/>
                </a:ext>
              </a:extLst>
            </p:cNvPr>
            <p:cNvSpPr>
              <a:spLocks noChangeArrowheads="1"/>
            </p:cNvSpPr>
            <p:nvPr/>
          </p:nvSpPr>
          <p:spPr bwMode="auto">
            <a:xfrm>
              <a:off x="5427390" y="6350395"/>
              <a:ext cx="164532" cy="156995"/>
            </a:xfrm>
            <a:prstGeom prst="rect">
              <a:avLst/>
            </a:prstGeom>
            <a:solidFill>
              <a:schemeClr val="bg1">
                <a:lumMod val="50000"/>
              </a:schemeClr>
            </a:solidFill>
            <a:ln w="9525">
              <a:solidFill>
                <a:schemeClr val="tx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zh-CN" altLang="en-US" sz="2000" kern="0" dirty="0">
                <a:solidFill>
                  <a:prstClr val="black"/>
                </a:solidFill>
                <a:latin typeface="Calibri"/>
                <a:ea typeface="宋体"/>
              </a:endParaRPr>
            </a:p>
          </p:txBody>
        </p:sp>
        <p:sp>
          <p:nvSpPr>
            <p:cNvPr id="38" name="Rectangle 48">
              <a:extLst>
                <a:ext uri="{FF2B5EF4-FFF2-40B4-BE49-F238E27FC236}">
                  <a16:creationId xmlns:a16="http://schemas.microsoft.com/office/drawing/2014/main" id="{0C5915F2-95D4-7D46-9A6A-E040C1974B49}"/>
                </a:ext>
              </a:extLst>
            </p:cNvPr>
            <p:cNvSpPr/>
            <p:nvPr/>
          </p:nvSpPr>
          <p:spPr>
            <a:xfrm>
              <a:off x="5527992" y="6252224"/>
              <a:ext cx="2078240" cy="369332"/>
            </a:xfrm>
            <a:prstGeom prst="rect">
              <a:avLst/>
            </a:prstGeom>
          </p:spPr>
          <p:txBody>
            <a:bodyPr wrap="square">
              <a:spAutoFit/>
            </a:bodyPr>
            <a:lstStyle/>
            <a:p>
              <a:r>
                <a:rPr lang="en-US" altLang="zh-CN" dirty="0">
                  <a:latin typeface="Calibri" panose="020F0502020204030204" pitchFamily="34" charset="0"/>
                  <a:ea typeface="Helvetica Neue" charset="0"/>
                  <a:cs typeface="Calibri" panose="020F0502020204030204" pitchFamily="34" charset="0"/>
                </a:rPr>
                <a:t>Unlabeled Anomaly</a:t>
              </a:r>
              <a:endParaRPr lang="en-US" dirty="0">
                <a:latin typeface="Calibri" panose="020F0502020204030204" pitchFamily="34" charset="0"/>
                <a:ea typeface="Helvetica Neue" charset="0"/>
                <a:cs typeface="Calibri" panose="020F0502020204030204" pitchFamily="34" charset="0"/>
              </a:endParaRPr>
            </a:p>
          </p:txBody>
        </p:sp>
      </p:grpSp>
      <p:sp>
        <p:nvSpPr>
          <p:cNvPr id="3" name="灯片编号占位符 2">
            <a:extLst>
              <a:ext uri="{FF2B5EF4-FFF2-40B4-BE49-F238E27FC236}">
                <a16:creationId xmlns:a16="http://schemas.microsoft.com/office/drawing/2014/main" id="{1AA1DC92-FBCD-7A44-9ECF-0D11C4677B41}"/>
              </a:ext>
            </a:extLst>
          </p:cNvPr>
          <p:cNvSpPr>
            <a:spLocks noGrp="1"/>
          </p:cNvSpPr>
          <p:nvPr>
            <p:ph type="sldNum" idx="12"/>
          </p:nvPr>
        </p:nvSpPr>
        <p:spPr/>
        <p:txBody>
          <a:bodyPr/>
          <a:lstStyle/>
          <a:p>
            <a:fld id="{00000000-1234-1234-1234-123412341234}" type="slidenum">
              <a:rPr lang="en-US" altLang="zh-CN" smtClean="0"/>
              <a:pPr/>
              <a:t>9</a:t>
            </a:fld>
            <a:endParaRPr lang="zh-CN" altLang="en-US" dirty="0"/>
          </a:p>
        </p:txBody>
      </p:sp>
      <p:grpSp>
        <p:nvGrpSpPr>
          <p:cNvPr id="55" name="组合 54">
            <a:extLst>
              <a:ext uri="{FF2B5EF4-FFF2-40B4-BE49-F238E27FC236}">
                <a16:creationId xmlns:a16="http://schemas.microsoft.com/office/drawing/2014/main" id="{4DA9FAD1-D839-6846-963F-16A9EB115F41}"/>
              </a:ext>
            </a:extLst>
          </p:cNvPr>
          <p:cNvGrpSpPr/>
          <p:nvPr/>
        </p:nvGrpSpPr>
        <p:grpSpPr>
          <a:xfrm>
            <a:off x="72645" y="3399061"/>
            <a:ext cx="3782797" cy="891677"/>
            <a:chOff x="72645" y="3399061"/>
            <a:chExt cx="3782797" cy="891677"/>
          </a:xfrm>
        </p:grpSpPr>
        <p:sp>
          <p:nvSpPr>
            <p:cNvPr id="50" name="Rectangle 205">
              <a:extLst>
                <a:ext uri="{FF2B5EF4-FFF2-40B4-BE49-F238E27FC236}">
                  <a16:creationId xmlns:a16="http://schemas.microsoft.com/office/drawing/2014/main" id="{3FDFD3A1-F94D-F840-8D43-A033FC50C58B}"/>
                </a:ext>
              </a:extLst>
            </p:cNvPr>
            <p:cNvSpPr/>
            <p:nvPr/>
          </p:nvSpPr>
          <p:spPr>
            <a:xfrm>
              <a:off x="72645" y="3399061"/>
              <a:ext cx="3230441" cy="89167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400" kern="0" dirty="0">
                  <a:latin typeface="Calibri" panose="020F0502020204030204" pitchFamily="34" charset="0"/>
                  <a:ea typeface=""/>
                  <a:cs typeface=""/>
                </a:rPr>
                <a:t>Anomalous test samples </a:t>
              </a:r>
              <a:r>
                <a:rPr lang="en-US" sz="2400" b="1" kern="0" dirty="0">
                  <a:latin typeface="Calibri" panose="020F0502020204030204" pitchFamily="34" charset="0"/>
                  <a:ea typeface=""/>
                  <a:cs typeface=""/>
                </a:rPr>
                <a:t>can</a:t>
              </a:r>
              <a:r>
                <a:rPr lang="en-US" sz="2400" kern="0" dirty="0">
                  <a:latin typeface="Calibri" panose="020F0502020204030204" pitchFamily="34" charset="0"/>
                  <a:ea typeface=""/>
                  <a:cs typeface=""/>
                </a:rPr>
                <a:t> be detected</a:t>
              </a:r>
              <a:r>
                <a:rPr lang="en-US" sz="2400" b="1" kern="0" dirty="0">
                  <a:latin typeface="Calibri" panose="020F0502020204030204" pitchFamily="34" charset="0"/>
                  <a:ea typeface=""/>
                  <a:cs typeface=""/>
                </a:rPr>
                <a:t>.</a:t>
              </a:r>
            </a:p>
          </p:txBody>
        </p:sp>
        <p:cxnSp>
          <p:nvCxnSpPr>
            <p:cNvPr id="52" name="Straight Arrow Connector 72">
              <a:extLst>
                <a:ext uri="{FF2B5EF4-FFF2-40B4-BE49-F238E27FC236}">
                  <a16:creationId xmlns:a16="http://schemas.microsoft.com/office/drawing/2014/main" id="{B95FAFCF-B2E5-1E41-A121-3EAC44A36FF5}"/>
                </a:ext>
              </a:extLst>
            </p:cNvPr>
            <p:cNvCxnSpPr>
              <a:cxnSpLocks/>
            </p:cNvCxnSpPr>
            <p:nvPr/>
          </p:nvCxnSpPr>
          <p:spPr bwMode="auto">
            <a:xfrm flipH="1" flipV="1">
              <a:off x="2942881" y="3964509"/>
              <a:ext cx="912561" cy="305333"/>
            </a:xfrm>
            <a:prstGeom prst="straightConnector1">
              <a:avLst/>
            </a:prstGeom>
            <a:solidFill>
              <a:schemeClr val="accent1"/>
            </a:solidFill>
            <a:ln w="34925" cap="flat" cmpd="sng" algn="ctr">
              <a:solidFill>
                <a:schemeClr val="tx1">
                  <a:lumMod val="50000"/>
                  <a:lumOff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54" name="Rectangle 205">
            <a:extLst>
              <a:ext uri="{FF2B5EF4-FFF2-40B4-BE49-F238E27FC236}">
                <a16:creationId xmlns:a16="http://schemas.microsoft.com/office/drawing/2014/main" id="{59C6C7BC-4374-5C49-B1D4-3280C1985B53}"/>
              </a:ext>
            </a:extLst>
          </p:cNvPr>
          <p:cNvSpPr/>
          <p:nvPr/>
        </p:nvSpPr>
        <p:spPr>
          <a:xfrm>
            <a:off x="1675116" y="1517219"/>
            <a:ext cx="9141353" cy="657900"/>
          </a:xfrm>
          <a:prstGeom prst="rect">
            <a:avLst/>
          </a:prstGeom>
          <a:solidFill>
            <a:srgbClr val="FFFFFF">
              <a:lumMod val="95000"/>
            </a:srgbClr>
          </a:solidFill>
          <a:ln w="12700" cap="flat" cmpd="sng" algn="ctr">
            <a:noFill/>
            <a:prstDash val="solid"/>
            <a:miter lim="800000"/>
          </a:ln>
          <a:effectLst/>
        </p:spPr>
        <p:txBody>
          <a:bodyPr rtlCol="0" anchor="ctr"/>
          <a:lstStyle/>
          <a:p>
            <a:pPr algn="ctr">
              <a:defRPr/>
            </a:pPr>
            <a:r>
              <a:rPr kumimoji="1" lang="en-US" altLang="zh-CN" sz="2800" b="1" dirty="0">
                <a:latin typeface="Calibri" panose="020F0502020204030204" pitchFamily="34" charset="0"/>
                <a:cs typeface="Calibri" panose="020F0502020204030204" pitchFamily="34" charset="0"/>
              </a:rPr>
              <a:t>Objective</a:t>
            </a:r>
            <a:r>
              <a:rPr kumimoji="1" lang="en-US" altLang="zh-CN" sz="2800" dirty="0">
                <a:latin typeface="Calibri" panose="020F0502020204030204" pitchFamily="34" charset="0"/>
                <a:cs typeface="Calibri" panose="020F0502020204030204" pitchFamily="34" charset="0"/>
              </a:rPr>
              <a:t>: Trains a good model with </a:t>
            </a:r>
            <a:r>
              <a:rPr kumimoji="1" lang="en-US" altLang="zh-CN" sz="2800" b="1" dirty="0">
                <a:latin typeface="Calibri" panose="020F0502020204030204" pitchFamily="34" charset="0"/>
                <a:cs typeface="Calibri" panose="020F0502020204030204" pitchFamily="34" charset="0"/>
              </a:rPr>
              <a:t>polluted</a:t>
            </a:r>
            <a:r>
              <a:rPr kumimoji="1" lang="en-US" altLang="zh-CN" sz="2800" dirty="0">
                <a:latin typeface="Calibri" panose="020F0502020204030204" pitchFamily="34" charset="0"/>
                <a:cs typeface="Calibri" panose="020F0502020204030204" pitchFamily="34" charset="0"/>
              </a:rPr>
              <a:t> training data.</a:t>
            </a:r>
          </a:p>
        </p:txBody>
      </p:sp>
    </p:spTree>
    <p:extLst>
      <p:ext uri="{BB962C8B-B14F-4D97-AF65-F5344CB8AC3E}">
        <p14:creationId xmlns:p14="http://schemas.microsoft.com/office/powerpoint/2010/main" val="92805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themes">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themes" id="{EE4D4742-D868-6C43-86F4-8DC3956DF9A0}" vid="{0A18EA59-4303-7D46-8A2C-B143B513880F}"/>
    </a:ext>
  </a:extLst>
</a:theme>
</file>

<file path=ppt/theme/theme2.xml><?xml version="1.0" encoding="utf-8"?>
<a:theme xmlns:a="http://schemas.openxmlformats.org/drawingml/2006/main" name="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12693</TotalTime>
  <Words>1876</Words>
  <Application>Microsoft Macintosh PowerPoint</Application>
  <PresentationFormat>宽屏</PresentationFormat>
  <Paragraphs>192</Paragraphs>
  <Slides>25</Slides>
  <Notes>19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Arial</vt:lpstr>
      <vt:lpstr>Calibri</vt:lpstr>
      <vt:lpstr>Cambria Math</vt:lpstr>
      <vt:lpstr>Courier New</vt:lpstr>
      <vt:lpstr>Helvetica Neue</vt:lpstr>
      <vt:lpstr>Times</vt:lpstr>
      <vt:lpstr>Times New Roman</vt:lpstr>
      <vt:lpstr>Verdana</vt:lpstr>
      <vt:lpstr>Wingdings</vt:lpstr>
      <vt:lpstr>wpi-themes</vt:lpstr>
      <vt:lpstr>WPI_Gray</vt:lpstr>
      <vt:lpstr>ELITE: Robust Deep Anomaly Detection with Meta Gradient</vt:lpstr>
      <vt:lpstr>PowerPoint 演示文稿</vt:lpstr>
      <vt:lpstr>What is an Anomaly?</vt:lpstr>
      <vt:lpstr>What is Deep Anomaly Detection?</vt:lpstr>
      <vt:lpstr>How does Deep Anomaly Detection work?</vt:lpstr>
      <vt:lpstr>Unsupervised Deep Anomaly Detection</vt:lpstr>
      <vt:lpstr>Semi-supervised Deep Anomaly Detection</vt:lpstr>
      <vt:lpstr>Limitations of Deep Anomaly Detection</vt:lpstr>
      <vt:lpstr>Robust Deep Anomaly Detection</vt:lpstr>
      <vt:lpstr>PowerPoint 演示文稿</vt:lpstr>
      <vt:lpstr>Related Works</vt:lpstr>
      <vt:lpstr>PowerPoint 演示文稿</vt:lpstr>
      <vt:lpstr>Overview of ELITE</vt:lpstr>
      <vt:lpstr>ELITE Training Scheme</vt:lpstr>
      <vt:lpstr>ELITE Training Scheme</vt:lpstr>
      <vt:lpstr>PowerPoint 演示文稿</vt:lpstr>
      <vt:lpstr>PowerPoint 演示文稿</vt:lpstr>
      <vt:lpstr>Research Questions Explored</vt:lpstr>
      <vt:lpstr>Q1: Robustness to Polluted Training Data</vt:lpstr>
      <vt:lpstr>Q2: Performance with Different Number of Labels</vt:lpstr>
      <vt:lpstr>PowerPoint 演示文稿</vt:lpstr>
      <vt:lpstr>Conclusion</vt:lpstr>
      <vt:lpstr>PowerPoint 演示文稿</vt:lpstr>
      <vt:lpstr>Reference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Life before Megagon</dc:title>
  <dc:creator>Zhang, Huayi</dc:creator>
  <cp:lastModifiedBy>Zhang, Huayi</cp:lastModifiedBy>
  <cp:revision>354</cp:revision>
  <dcterms:created xsi:type="dcterms:W3CDTF">2021-06-09T06:13:45Z</dcterms:created>
  <dcterms:modified xsi:type="dcterms:W3CDTF">2021-06-22T08:32:23Z</dcterms:modified>
</cp:coreProperties>
</file>