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8"/>
  </p:notesMasterIdLst>
  <p:sldIdLst>
    <p:sldId id="572" r:id="rId2"/>
    <p:sldId id="577" r:id="rId3"/>
    <p:sldId id="605" r:id="rId4"/>
    <p:sldId id="592" r:id="rId5"/>
    <p:sldId id="606" r:id="rId6"/>
    <p:sldId id="600" r:id="rId7"/>
    <p:sldId id="608" r:id="rId8"/>
    <p:sldId id="609" r:id="rId9"/>
    <p:sldId id="610" r:id="rId10"/>
    <p:sldId id="611" r:id="rId11"/>
    <p:sldId id="631" r:id="rId12"/>
    <p:sldId id="613" r:id="rId13"/>
    <p:sldId id="612" r:id="rId14"/>
    <p:sldId id="616" r:id="rId15"/>
    <p:sldId id="630" r:id="rId16"/>
    <p:sldId id="617" r:id="rId17"/>
    <p:sldId id="620" r:id="rId18"/>
    <p:sldId id="621" r:id="rId19"/>
    <p:sldId id="623" r:id="rId20"/>
    <p:sldId id="625" r:id="rId21"/>
    <p:sldId id="632" r:id="rId22"/>
    <p:sldId id="633" r:id="rId23"/>
    <p:sldId id="634" r:id="rId24"/>
    <p:sldId id="558" r:id="rId25"/>
    <p:sldId id="629" r:id="rId26"/>
    <p:sldId id="59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78A81EE9-8E31-4F95-A57D-AE3318F197DA}">
          <p14:sldIdLst>
            <p14:sldId id="572"/>
          </p14:sldIdLst>
        </p14:section>
        <p14:section name="Motivation" id="{C4407C5A-05DF-40A2-9F1B-6E015F227D8C}">
          <p14:sldIdLst>
            <p14:sldId id="577"/>
            <p14:sldId id="605"/>
          </p14:sldIdLst>
        </p14:section>
        <p14:section name="Background" id="{A64A934B-FBB0-44C1-86E0-B17B86CEE61C}">
          <p14:sldIdLst>
            <p14:sldId id="592"/>
            <p14:sldId id="606"/>
            <p14:sldId id="600"/>
            <p14:sldId id="608"/>
          </p14:sldIdLst>
        </p14:section>
        <p14:section name="State of the Art" id="{B976B497-2DBC-4309-9DEA-CFFDE965D49A}">
          <p14:sldIdLst>
            <p14:sldId id="609"/>
            <p14:sldId id="610"/>
            <p14:sldId id="611"/>
          </p14:sldIdLst>
        </p14:section>
        <p14:section name="Proposed Approach" id="{25656716-51C7-4882-85BA-7FAAF5C1729C}">
          <p14:sldIdLst>
            <p14:sldId id="631"/>
            <p14:sldId id="613"/>
            <p14:sldId id="612"/>
          </p14:sldIdLst>
        </p14:section>
        <p14:section name="Experiments" id="{F762D6D0-2DEE-4161-A654-5B2A8D4B3371}">
          <p14:sldIdLst>
            <p14:sldId id="616"/>
            <p14:sldId id="630"/>
            <p14:sldId id="617"/>
            <p14:sldId id="620"/>
            <p14:sldId id="621"/>
            <p14:sldId id="623"/>
            <p14:sldId id="625"/>
            <p14:sldId id="632"/>
            <p14:sldId id="633"/>
            <p14:sldId id="634"/>
          </p14:sldIdLst>
        </p14:section>
        <p14:section name="Conclusion" id="{F8DAFB5D-DB90-4983-917A-9AAEE1A962BB}">
          <p14:sldIdLst>
            <p14:sldId id="558"/>
            <p14:sldId id="629"/>
            <p14:sldId id="59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VanNostrand" initials="PV" lastIdx="1" clrIdx="0">
    <p:extLst>
      <p:ext uri="{19B8F6BF-5375-455C-9EA6-DF929625EA0E}">
        <p15:presenceInfo xmlns:p15="http://schemas.microsoft.com/office/powerpoint/2012/main" userId="0ec671568a4579f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03A17"/>
    <a:srgbClr val="A6192E"/>
    <a:srgbClr val="000000"/>
    <a:srgbClr val="16C60C"/>
    <a:srgbClr val="AC2B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87" autoAdjust="0"/>
    <p:restoredTop sz="94951" autoAdjust="0"/>
  </p:normalViewPr>
  <p:slideViewPr>
    <p:cSldViewPr snapToGrid="0" snapToObjects="1" showGuides="1">
      <p:cViewPr varScale="1">
        <p:scale>
          <a:sx n="83" d="100"/>
          <a:sy n="83" d="100"/>
        </p:scale>
        <p:origin x="255" y="54"/>
      </p:cViewPr>
      <p:guideLst/>
    </p:cSldViewPr>
  </p:slideViewPr>
  <p:notesTextViewPr>
    <p:cViewPr>
      <p:scale>
        <a:sx n="400" d="100"/>
        <a:sy n="400" d="100"/>
      </p:scale>
      <p:origin x="0" y="0"/>
    </p:cViewPr>
  </p:notesTextViewPr>
  <p:sorterViewPr>
    <p:cViewPr>
      <p:scale>
        <a:sx n="100" d="100"/>
        <a:sy n="100" d="100"/>
      </p:scale>
      <p:origin x="0" y="0"/>
    </p:cViewPr>
  </p:sorterViewPr>
  <p:notesViewPr>
    <p:cSldViewPr snapToGrid="0" snapToObjects="1">
      <p:cViewPr varScale="1">
        <p:scale>
          <a:sx n="63" d="100"/>
          <a:sy n="63" d="100"/>
        </p:scale>
        <p:origin x="2919" y="5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Regular"/>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Regular"/>
              </a:defRPr>
            </a:lvl1pPr>
          </a:lstStyle>
          <a:p>
            <a:fld id="{0239D73C-AF14-7643-8BC7-209F4FB10DDF}" type="datetimeFigureOut">
              <a:rPr lang="en-US" smtClean="0"/>
              <a:pPr/>
              <a:t>6/25/2026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Regular"/>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Regular"/>
              </a:defRPr>
            </a:lvl1pPr>
          </a:lstStyle>
          <a:p>
            <a:fld id="{F52A25F9-16D3-E64A-8639-7B020C319E7B}" type="slidenum">
              <a:rPr lang="en-US" smtClean="0"/>
              <a:pPr/>
              <a:t>‹#›</a:t>
            </a:fld>
            <a:endParaRPr lang="en-US" dirty="0"/>
          </a:p>
        </p:txBody>
      </p:sp>
    </p:spTree>
    <p:extLst>
      <p:ext uri="{BB962C8B-B14F-4D97-AF65-F5344CB8AC3E}">
        <p14:creationId xmlns:p14="http://schemas.microsoft.com/office/powerpoint/2010/main" val="1908973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Regular"/>
        <a:ea typeface="+mn-ea"/>
        <a:cs typeface="+mn-cs"/>
      </a:defRPr>
    </a:lvl1pPr>
    <a:lvl2pPr marL="457200" algn="l" defTabSz="914400" rtl="0" eaLnBrk="1" latinLnBrk="0" hangingPunct="1">
      <a:defRPr sz="1200" b="0" i="0" kern="1200">
        <a:solidFill>
          <a:schemeClr val="tx1"/>
        </a:solidFill>
        <a:latin typeface="Arial Regular"/>
        <a:ea typeface="+mn-ea"/>
        <a:cs typeface="+mn-cs"/>
      </a:defRPr>
    </a:lvl2pPr>
    <a:lvl3pPr marL="914400" algn="l" defTabSz="914400" rtl="0" eaLnBrk="1" latinLnBrk="0" hangingPunct="1">
      <a:defRPr sz="1200" b="0" i="0" kern="1200">
        <a:solidFill>
          <a:schemeClr val="tx1"/>
        </a:solidFill>
        <a:latin typeface="Arial Regular"/>
        <a:ea typeface="+mn-ea"/>
        <a:cs typeface="+mn-cs"/>
      </a:defRPr>
    </a:lvl3pPr>
    <a:lvl4pPr marL="1371600" algn="l" defTabSz="914400" rtl="0" eaLnBrk="1" latinLnBrk="0" hangingPunct="1">
      <a:defRPr sz="1200" b="0" i="0" kern="1200">
        <a:solidFill>
          <a:schemeClr val="tx1"/>
        </a:solidFill>
        <a:latin typeface="Arial Regular"/>
        <a:ea typeface="+mn-ea"/>
        <a:cs typeface="+mn-cs"/>
      </a:defRPr>
    </a:lvl4pPr>
    <a:lvl5pPr marL="1828800" algn="l" defTabSz="914400" rtl="0" eaLnBrk="1" latinLnBrk="0" hangingPunct="1">
      <a:defRPr sz="1200" b="0" i="0" kern="1200">
        <a:solidFill>
          <a:schemeClr val="tx1"/>
        </a:solidFill>
        <a:latin typeface="Arial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2A25F9-16D3-E64A-8639-7B020C319E7B}" type="slidenum">
              <a:rPr lang="en-US" smtClean="0"/>
              <a:pPr/>
              <a:t>1</a:t>
            </a:fld>
            <a:endParaRPr lang="en-US" dirty="0"/>
          </a:p>
        </p:txBody>
      </p:sp>
    </p:spTree>
    <p:extLst>
      <p:ext uri="{BB962C8B-B14F-4D97-AF65-F5344CB8AC3E}">
        <p14:creationId xmlns:p14="http://schemas.microsoft.com/office/powerpoint/2010/main" val="1131954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E99C4-9689-142E-6382-23C5836D11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972742-CB75-594C-A44F-40E7CF18EE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6D91B1-EE4C-2F06-6EED-1541E12E73DE}"/>
              </a:ext>
            </a:extLst>
          </p:cNvPr>
          <p:cNvSpPr>
            <a:spLocks noGrp="1"/>
          </p:cNvSpPr>
          <p:nvPr>
            <p:ph type="body" idx="1"/>
          </p:nvPr>
        </p:nvSpPr>
        <p:spPr/>
        <p:txBody>
          <a:bodyPr/>
          <a:lstStyle/>
          <a:p>
            <a:r>
              <a:rPr lang="en-US" dirty="0"/>
              <a:t>ML vs AI terms</a:t>
            </a:r>
          </a:p>
          <a:p>
            <a:r>
              <a:rPr lang="en-US" dirty="0"/>
              <a:t>Make citations darker/bigger</a:t>
            </a:r>
          </a:p>
          <a:p>
            <a:endParaRPr lang="en-US" dirty="0"/>
          </a:p>
        </p:txBody>
      </p:sp>
      <p:sp>
        <p:nvSpPr>
          <p:cNvPr id="4" name="Slide Number Placeholder 3">
            <a:extLst>
              <a:ext uri="{FF2B5EF4-FFF2-40B4-BE49-F238E27FC236}">
                <a16:creationId xmlns:a16="http://schemas.microsoft.com/office/drawing/2014/main" id="{FD3003FF-554C-4B3C-E92C-FE9CB02F94A5}"/>
              </a:ext>
            </a:extLst>
          </p:cNvPr>
          <p:cNvSpPr>
            <a:spLocks noGrp="1"/>
          </p:cNvSpPr>
          <p:nvPr>
            <p:ph type="sldNum" sz="quarter" idx="5"/>
          </p:nvPr>
        </p:nvSpPr>
        <p:spPr/>
        <p:txBody>
          <a:bodyPr/>
          <a:lstStyle/>
          <a:p>
            <a:fld id="{F52A25F9-16D3-E64A-8639-7B020C319E7B}" type="slidenum">
              <a:rPr lang="en-US" smtClean="0"/>
              <a:pPr/>
              <a:t>2</a:t>
            </a:fld>
            <a:endParaRPr lang="en-US" dirty="0"/>
          </a:p>
        </p:txBody>
      </p:sp>
    </p:spTree>
    <p:extLst>
      <p:ext uri="{BB962C8B-B14F-4D97-AF65-F5344CB8AC3E}">
        <p14:creationId xmlns:p14="http://schemas.microsoft.com/office/powerpoint/2010/main" val="3692341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2A25F9-16D3-E64A-8639-7B020C319E7B}" type="slidenum">
              <a:rPr lang="en-US" smtClean="0"/>
              <a:pPr/>
              <a:t>16</a:t>
            </a:fld>
            <a:endParaRPr lang="en-US" dirty="0"/>
          </a:p>
        </p:txBody>
      </p:sp>
    </p:spTree>
    <p:extLst>
      <p:ext uri="{BB962C8B-B14F-4D97-AF65-F5344CB8AC3E}">
        <p14:creationId xmlns:p14="http://schemas.microsoft.com/office/powerpoint/2010/main" val="3466738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2A25F9-16D3-E64A-8639-7B020C319E7B}" type="slidenum">
              <a:rPr lang="en-US" smtClean="0"/>
              <a:pPr/>
              <a:t>19</a:t>
            </a:fld>
            <a:endParaRPr lang="en-US" dirty="0"/>
          </a:p>
        </p:txBody>
      </p:sp>
    </p:spTree>
    <p:extLst>
      <p:ext uri="{BB962C8B-B14F-4D97-AF65-F5344CB8AC3E}">
        <p14:creationId xmlns:p14="http://schemas.microsoft.com/office/powerpoint/2010/main" val="3434748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69D2F-139B-33E6-86EF-B98D5BEB4B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3F464B-D357-BD1F-5AEB-F3664E0BAA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FCE511-35B9-25B3-C9E8-8D523B2E33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C13B65-4A40-4868-F7AA-15499DA5949B}"/>
              </a:ext>
            </a:extLst>
          </p:cNvPr>
          <p:cNvSpPr>
            <a:spLocks noGrp="1"/>
          </p:cNvSpPr>
          <p:nvPr>
            <p:ph type="sldNum" sz="quarter" idx="5"/>
          </p:nvPr>
        </p:nvSpPr>
        <p:spPr/>
        <p:txBody>
          <a:bodyPr/>
          <a:lstStyle/>
          <a:p>
            <a:fld id="{F52A25F9-16D3-E64A-8639-7B020C319E7B}" type="slidenum">
              <a:rPr lang="en-US" smtClean="0"/>
              <a:pPr/>
              <a:t>20</a:t>
            </a:fld>
            <a:endParaRPr lang="en-US" dirty="0"/>
          </a:p>
        </p:txBody>
      </p:sp>
    </p:spTree>
    <p:extLst>
      <p:ext uri="{BB962C8B-B14F-4D97-AF65-F5344CB8AC3E}">
        <p14:creationId xmlns:p14="http://schemas.microsoft.com/office/powerpoint/2010/main" val="3761722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607A5-2E21-6DEE-0571-A42C31887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7FBB1-3F22-291C-A45D-B08BF81B71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02FD2E-DB34-0A0F-E2A7-5C71E9A990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70093B-58CD-5A37-7BCA-753F272B1241}"/>
              </a:ext>
            </a:extLst>
          </p:cNvPr>
          <p:cNvSpPr>
            <a:spLocks noGrp="1"/>
          </p:cNvSpPr>
          <p:nvPr>
            <p:ph type="sldNum" sz="quarter" idx="5"/>
          </p:nvPr>
        </p:nvSpPr>
        <p:spPr/>
        <p:txBody>
          <a:bodyPr/>
          <a:lstStyle/>
          <a:p>
            <a:fld id="{F52A25F9-16D3-E64A-8639-7B020C319E7B}" type="slidenum">
              <a:rPr lang="en-US" smtClean="0"/>
              <a:pPr/>
              <a:t>21</a:t>
            </a:fld>
            <a:endParaRPr lang="en-US" dirty="0"/>
          </a:p>
        </p:txBody>
      </p:sp>
    </p:spTree>
    <p:extLst>
      <p:ext uri="{BB962C8B-B14F-4D97-AF65-F5344CB8AC3E}">
        <p14:creationId xmlns:p14="http://schemas.microsoft.com/office/powerpoint/2010/main" val="1841294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CE51F-9F1B-0C7D-F946-02E3469071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90477B-FA01-0451-9AE3-1B79A779F2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834171-68D8-0661-2370-4B3B579097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6A5A68-A084-2187-9C30-5E56DED6E35A}"/>
              </a:ext>
            </a:extLst>
          </p:cNvPr>
          <p:cNvSpPr>
            <a:spLocks noGrp="1"/>
          </p:cNvSpPr>
          <p:nvPr>
            <p:ph type="sldNum" sz="quarter" idx="5"/>
          </p:nvPr>
        </p:nvSpPr>
        <p:spPr/>
        <p:txBody>
          <a:bodyPr/>
          <a:lstStyle/>
          <a:p>
            <a:fld id="{F52A25F9-16D3-E64A-8639-7B020C319E7B}" type="slidenum">
              <a:rPr lang="en-US" smtClean="0"/>
              <a:pPr/>
              <a:t>22</a:t>
            </a:fld>
            <a:endParaRPr lang="en-US" dirty="0"/>
          </a:p>
        </p:txBody>
      </p:sp>
    </p:spTree>
    <p:extLst>
      <p:ext uri="{BB962C8B-B14F-4D97-AF65-F5344CB8AC3E}">
        <p14:creationId xmlns:p14="http://schemas.microsoft.com/office/powerpoint/2010/main" val="1319571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0F5D8-682E-4AF3-10C4-201AC89C3C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184096-6A61-6A95-1A52-58B8E2000B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88A288-D6BB-C029-C791-A10D1AAC11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EC7A3E-86A9-EB6A-AB1D-692746022A23}"/>
              </a:ext>
            </a:extLst>
          </p:cNvPr>
          <p:cNvSpPr>
            <a:spLocks noGrp="1"/>
          </p:cNvSpPr>
          <p:nvPr>
            <p:ph type="sldNum" sz="quarter" idx="5"/>
          </p:nvPr>
        </p:nvSpPr>
        <p:spPr/>
        <p:txBody>
          <a:bodyPr/>
          <a:lstStyle/>
          <a:p>
            <a:fld id="{F52A25F9-16D3-E64A-8639-7B020C319E7B}" type="slidenum">
              <a:rPr lang="en-US" smtClean="0"/>
              <a:pPr/>
              <a:t>23</a:t>
            </a:fld>
            <a:endParaRPr lang="en-US" dirty="0"/>
          </a:p>
        </p:txBody>
      </p:sp>
    </p:spTree>
    <p:extLst>
      <p:ext uri="{BB962C8B-B14F-4D97-AF65-F5344CB8AC3E}">
        <p14:creationId xmlns:p14="http://schemas.microsoft.com/office/powerpoint/2010/main" val="1759859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2A25F9-16D3-E64A-8639-7B020C319E7B}" type="slidenum">
              <a:rPr lang="en-US" smtClean="0"/>
              <a:pPr/>
              <a:t>26</a:t>
            </a:fld>
            <a:endParaRPr lang="en-US" dirty="0"/>
          </a:p>
        </p:txBody>
      </p:sp>
    </p:spTree>
    <p:extLst>
      <p:ext uri="{BB962C8B-B14F-4D97-AF65-F5344CB8AC3E}">
        <p14:creationId xmlns:p14="http://schemas.microsoft.com/office/powerpoint/2010/main" val="24979159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10" name="Text Placeholder 5"/>
          <p:cNvSpPr>
            <a:spLocks noGrp="1"/>
          </p:cNvSpPr>
          <p:nvPr>
            <p:ph type="body" sz="quarter" idx="10" hasCustomPrompt="1"/>
          </p:nvPr>
        </p:nvSpPr>
        <p:spPr>
          <a:xfrm>
            <a:off x="658368" y="3968496"/>
            <a:ext cx="6638544" cy="1650381"/>
          </a:xfrm>
          <a:prstGeom prst="rect">
            <a:avLst/>
          </a:prstGeom>
        </p:spPr>
        <p:txBody>
          <a:bodyPr lIns="0">
            <a:noAutofit/>
          </a:bodyPr>
          <a:lstStyle>
            <a:lvl1pPr marL="0" indent="0">
              <a:buNone/>
              <a:defRPr sz="2800" b="0" i="0">
                <a:solidFill>
                  <a:schemeClr val="bg1"/>
                </a:solidFill>
                <a:latin typeface="Georgia" charset="0"/>
                <a:ea typeface="Georgia" charset="0"/>
                <a:cs typeface="Georgia" charset="0"/>
              </a:defRPr>
            </a:lvl1pPr>
          </a:lstStyle>
          <a:p>
            <a:pPr lvl="0"/>
            <a:r>
              <a:rPr lang="en-US" dirty="0"/>
              <a:t>Sub-topic</a:t>
            </a:r>
          </a:p>
        </p:txBody>
      </p:sp>
      <p:sp>
        <p:nvSpPr>
          <p:cNvPr id="14" name="Title 1"/>
          <p:cNvSpPr>
            <a:spLocks noGrp="1"/>
          </p:cNvSpPr>
          <p:nvPr>
            <p:ph type="ctrTitle" hasCustomPrompt="1"/>
          </p:nvPr>
        </p:nvSpPr>
        <p:spPr>
          <a:xfrm>
            <a:off x="658368" y="1490472"/>
            <a:ext cx="6638544" cy="2386584"/>
          </a:xfrm>
          <a:prstGeom prst="rect">
            <a:avLst/>
          </a:prstGeom>
          <a:ln>
            <a:noFill/>
          </a:ln>
        </p:spPr>
        <p:txBody>
          <a:bodyPr lIns="0" anchor="b">
            <a:noAutofit/>
          </a:bodyPr>
          <a:lstStyle>
            <a:lvl1pPr algn="l">
              <a:lnSpc>
                <a:spcPts val="5800"/>
              </a:lnSpc>
              <a:defRPr sz="6000" b="1" i="0" cap="none" baseline="0">
                <a:solidFill>
                  <a:schemeClr val="bg1"/>
                </a:solidFill>
                <a:latin typeface="Arial" charset="0"/>
                <a:ea typeface="Arial" charset="0"/>
                <a:cs typeface="Arial" charset="0"/>
              </a:defRPr>
            </a:lvl1pPr>
          </a:lstStyle>
          <a:p>
            <a:r>
              <a:rPr lang="en-US" dirty="0"/>
              <a:t>Presentation</a:t>
            </a:r>
            <a:br>
              <a:rPr lang="en-US" dirty="0"/>
            </a:br>
            <a:r>
              <a:rPr lang="en-US" dirty="0"/>
              <a:t>Title</a:t>
            </a:r>
          </a:p>
        </p:txBody>
      </p:sp>
      <p:pic>
        <p:nvPicPr>
          <p:cNvPr id="7" name="Picture 6">
            <a:extLst>
              <a:ext uri="{FF2B5EF4-FFF2-40B4-BE49-F238E27FC236}">
                <a16:creationId xmlns:a16="http://schemas.microsoft.com/office/drawing/2014/main" id="{E522ED4A-2E99-4432-A765-E8990BCB9C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1182" y="2693986"/>
            <a:ext cx="4260818" cy="4172236"/>
          </a:xfrm>
          <a:prstGeom prst="rect">
            <a:avLst/>
          </a:prstGeom>
        </p:spPr>
      </p:pic>
      <p:pic>
        <p:nvPicPr>
          <p:cNvPr id="5" name="Picture 4">
            <a:extLst>
              <a:ext uri="{FF2B5EF4-FFF2-40B4-BE49-F238E27FC236}">
                <a16:creationId xmlns:a16="http://schemas.microsoft.com/office/drawing/2014/main" id="{DCEB1DEC-A1FE-449D-98B9-8BA3CC68D87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60400" y="5853480"/>
            <a:ext cx="2239232" cy="7315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541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Phot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DC6EF38F-8DF7-3941-B22C-502232E4CB0B}"/>
              </a:ext>
            </a:extLst>
          </p:cNvPr>
          <p:cNvSpPr>
            <a:spLocks noGrp="1" noChangeAspect="1"/>
          </p:cNvSpPr>
          <p:nvPr>
            <p:ph type="pic" idx="13"/>
          </p:nvPr>
        </p:nvSpPr>
        <p:spPr>
          <a:xfrm>
            <a:off x="5098566" y="927100"/>
            <a:ext cx="7093434" cy="5930900"/>
          </a:xfrm>
          <a:prstGeom prst="rect">
            <a:avLst/>
          </a:prstGeom>
          <a:solidFill>
            <a:schemeClr val="bg2">
              <a:lumMod val="75000"/>
            </a:schemeClr>
          </a:solidFill>
          <a:ln>
            <a:noFill/>
          </a:ln>
        </p:spPr>
        <p:txBody>
          <a:bodyPr anchor="t">
            <a:normAutofit/>
          </a:bodyPr>
          <a:lstStyle>
            <a:lvl1pPr marL="0" indent="0" algn="ctr">
              <a:buNone/>
              <a:defRPr sz="1600" b="0" i="0">
                <a:solidFill>
                  <a:schemeClr val="bg1"/>
                </a:solidFill>
                <a:latin typeface="Arial" charset="0"/>
                <a:ea typeface="Arial" charset="0"/>
                <a:cs typeface="Arial"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3" name="Content Placeholder 2">
            <a:extLst>
              <a:ext uri="{FF2B5EF4-FFF2-40B4-BE49-F238E27FC236}">
                <a16:creationId xmlns:a16="http://schemas.microsoft.com/office/drawing/2014/main" id="{5EC46810-DD61-C649-9461-59FA66CD210E}"/>
              </a:ext>
            </a:extLst>
          </p:cNvPr>
          <p:cNvSpPr>
            <a:spLocks noGrp="1"/>
          </p:cNvSpPr>
          <p:nvPr>
            <p:ph idx="1"/>
          </p:nvPr>
        </p:nvSpPr>
        <p:spPr>
          <a:xfrm>
            <a:off x="566928" y="1371600"/>
            <a:ext cx="4248912" cy="3968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9DA74D6D-774D-9C4A-F3B6-AC357E1BD7A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1616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nd Three 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C46810-DD61-C649-9461-59FA66CD210E}"/>
              </a:ext>
            </a:extLst>
          </p:cNvPr>
          <p:cNvSpPr>
            <a:spLocks noGrp="1"/>
          </p:cNvSpPr>
          <p:nvPr>
            <p:ph idx="1"/>
          </p:nvPr>
        </p:nvSpPr>
        <p:spPr>
          <a:xfrm>
            <a:off x="566928" y="1371600"/>
            <a:ext cx="4248912" cy="3968249"/>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2">
            <a:extLst>
              <a:ext uri="{FF2B5EF4-FFF2-40B4-BE49-F238E27FC236}">
                <a16:creationId xmlns:a16="http://schemas.microsoft.com/office/drawing/2014/main" id="{0CAA554F-B37C-9E47-B5E4-82235D4EC6CD}"/>
              </a:ext>
            </a:extLst>
          </p:cNvPr>
          <p:cNvSpPr>
            <a:spLocks noGrp="1" noChangeAspect="1"/>
          </p:cNvSpPr>
          <p:nvPr>
            <p:ph type="pic" idx="13"/>
          </p:nvPr>
        </p:nvSpPr>
        <p:spPr>
          <a:xfrm>
            <a:off x="5114631" y="934720"/>
            <a:ext cx="7077369" cy="3064678"/>
          </a:xfrm>
          <a:prstGeom prst="rect">
            <a:avLst/>
          </a:prstGeom>
          <a:solidFill>
            <a:schemeClr val="bg2">
              <a:lumMod val="75000"/>
            </a:schemeClr>
          </a:solidFill>
          <a:ln>
            <a:solidFill>
              <a:schemeClr val="bg1"/>
            </a:solidFill>
          </a:ln>
        </p:spPr>
        <p:txBody>
          <a:bodyPr anchor="t">
            <a:normAutofit/>
          </a:bodyPr>
          <a:lstStyle>
            <a:lvl1pPr marL="0" indent="0" algn="ctr">
              <a:buNone/>
              <a:defRPr sz="1600" b="0" i="0">
                <a:solidFill>
                  <a:schemeClr val="bg1"/>
                </a:solidFill>
                <a:latin typeface="Arial" charset="0"/>
                <a:ea typeface="Arial" charset="0"/>
                <a:cs typeface="Arial"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8" name="Picture Placeholder 2">
            <a:extLst>
              <a:ext uri="{FF2B5EF4-FFF2-40B4-BE49-F238E27FC236}">
                <a16:creationId xmlns:a16="http://schemas.microsoft.com/office/drawing/2014/main" id="{9F5FDDA2-E7AF-294B-ACDF-BDB5997277BC}"/>
              </a:ext>
            </a:extLst>
          </p:cNvPr>
          <p:cNvSpPr>
            <a:spLocks noGrp="1" noChangeAspect="1"/>
          </p:cNvSpPr>
          <p:nvPr>
            <p:ph type="pic" idx="14"/>
          </p:nvPr>
        </p:nvSpPr>
        <p:spPr>
          <a:xfrm>
            <a:off x="5114631" y="3998296"/>
            <a:ext cx="3602522" cy="2857500"/>
          </a:xfrm>
          <a:prstGeom prst="rect">
            <a:avLst/>
          </a:prstGeom>
          <a:solidFill>
            <a:schemeClr val="bg2">
              <a:lumMod val="75000"/>
            </a:schemeClr>
          </a:solidFill>
          <a:ln>
            <a:solidFill>
              <a:schemeClr val="bg1"/>
            </a:solidFill>
          </a:ln>
        </p:spPr>
        <p:txBody>
          <a:bodyPr anchor="t">
            <a:normAutofit/>
          </a:bodyPr>
          <a:lstStyle>
            <a:lvl1pPr marL="0" indent="0" algn="ctr">
              <a:buNone/>
              <a:defRPr sz="1600" b="0" i="0">
                <a:solidFill>
                  <a:schemeClr val="bg1"/>
                </a:solidFill>
                <a:latin typeface="Arial" charset="0"/>
                <a:ea typeface="Arial" charset="0"/>
                <a:cs typeface="Arial"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9" name="Picture Placeholder 2">
            <a:extLst>
              <a:ext uri="{FF2B5EF4-FFF2-40B4-BE49-F238E27FC236}">
                <a16:creationId xmlns:a16="http://schemas.microsoft.com/office/drawing/2014/main" id="{F2499D1A-BF4E-8444-BF94-86863CA11648}"/>
              </a:ext>
            </a:extLst>
          </p:cNvPr>
          <p:cNvSpPr>
            <a:spLocks noGrp="1" noChangeAspect="1"/>
          </p:cNvSpPr>
          <p:nvPr>
            <p:ph type="pic" idx="15"/>
          </p:nvPr>
        </p:nvSpPr>
        <p:spPr>
          <a:xfrm>
            <a:off x="8701089" y="3998296"/>
            <a:ext cx="3490912" cy="2857500"/>
          </a:xfrm>
          <a:prstGeom prst="rect">
            <a:avLst/>
          </a:prstGeom>
          <a:solidFill>
            <a:schemeClr val="bg2">
              <a:lumMod val="75000"/>
            </a:schemeClr>
          </a:solidFill>
          <a:ln>
            <a:solidFill>
              <a:schemeClr val="bg1"/>
            </a:solidFill>
          </a:ln>
        </p:spPr>
        <p:txBody>
          <a:bodyPr anchor="t">
            <a:normAutofit/>
          </a:bodyPr>
          <a:lstStyle>
            <a:lvl1pPr marL="0" indent="0" algn="ctr">
              <a:buNone/>
              <a:defRPr sz="1600" b="0" i="0">
                <a:solidFill>
                  <a:schemeClr val="bg1"/>
                </a:solidFill>
                <a:latin typeface="Arial" charset="0"/>
                <a:ea typeface="Arial" charset="0"/>
                <a:cs typeface="Arial"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itle 3">
            <a:extLst>
              <a:ext uri="{FF2B5EF4-FFF2-40B4-BE49-F238E27FC236}">
                <a16:creationId xmlns:a16="http://schemas.microsoft.com/office/drawing/2014/main" id="{7D2A8BD4-BF72-2A39-68FF-1742A10387A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40851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Wid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947F2-B572-1341-97A2-03F799FC1CDE}"/>
              </a:ext>
            </a:extLst>
          </p:cNvPr>
          <p:cNvSpPr>
            <a:spLocks noGrp="1"/>
          </p:cNvSpPr>
          <p:nvPr>
            <p:ph type="title"/>
          </p:nvPr>
        </p:nvSpPr>
        <p:spPr/>
        <p:txBody>
          <a:body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CB21EA68-2B0A-7648-9710-0081FFDD7D68}"/>
              </a:ext>
            </a:extLst>
          </p:cNvPr>
          <p:cNvSpPr>
            <a:spLocks noGrp="1" noChangeAspect="1"/>
          </p:cNvSpPr>
          <p:nvPr>
            <p:ph type="pic" idx="13"/>
          </p:nvPr>
        </p:nvSpPr>
        <p:spPr>
          <a:xfrm>
            <a:off x="0" y="927100"/>
            <a:ext cx="12192000" cy="5930900"/>
          </a:xfrm>
          <a:prstGeom prst="rect">
            <a:avLst/>
          </a:prstGeom>
          <a:solidFill>
            <a:schemeClr val="bg2">
              <a:lumMod val="75000"/>
            </a:schemeClr>
          </a:solidFill>
          <a:ln>
            <a:noFill/>
          </a:ln>
        </p:spPr>
        <p:txBody>
          <a:bodyPr anchor="t">
            <a:normAutofit/>
          </a:bodyPr>
          <a:lstStyle>
            <a:lvl1pPr marL="0" indent="0" algn="ctr">
              <a:buNone/>
              <a:defRPr sz="1600" b="0" i="0">
                <a:solidFill>
                  <a:schemeClr val="bg1"/>
                </a:solidFill>
                <a:latin typeface="Arial" charset="0"/>
                <a:ea typeface="Arial" charset="0"/>
                <a:cs typeface="Arial"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Tree>
    <p:extLst>
      <p:ext uri="{BB962C8B-B14F-4D97-AF65-F5344CB8AC3E}">
        <p14:creationId xmlns:p14="http://schemas.microsoft.com/office/powerpoint/2010/main" val="2760458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Graph">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C46810-DD61-C649-9461-59FA66CD210E}"/>
              </a:ext>
            </a:extLst>
          </p:cNvPr>
          <p:cNvSpPr>
            <a:spLocks noGrp="1"/>
          </p:cNvSpPr>
          <p:nvPr>
            <p:ph idx="1"/>
          </p:nvPr>
        </p:nvSpPr>
        <p:spPr>
          <a:xfrm>
            <a:off x="566928" y="1371600"/>
            <a:ext cx="4248912" cy="3968249"/>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hart Placeholder 2">
            <a:extLst>
              <a:ext uri="{FF2B5EF4-FFF2-40B4-BE49-F238E27FC236}">
                <a16:creationId xmlns:a16="http://schemas.microsoft.com/office/drawing/2014/main" id="{7B782143-2792-E14B-AE51-0FFA9028EB8A}"/>
              </a:ext>
            </a:extLst>
          </p:cNvPr>
          <p:cNvSpPr>
            <a:spLocks noGrp="1"/>
          </p:cNvSpPr>
          <p:nvPr>
            <p:ph type="chart" sz="quarter" idx="16"/>
          </p:nvPr>
        </p:nvSpPr>
        <p:spPr>
          <a:xfrm>
            <a:off x="5161935" y="1976285"/>
            <a:ext cx="6325152" cy="3967316"/>
          </a:xfrm>
          <a:prstGeom prst="rect">
            <a:avLst/>
          </a:prstGeom>
          <a:solidFill>
            <a:schemeClr val="bg2">
              <a:lumMod val="75000"/>
            </a:schemeClr>
          </a:solidFill>
          <a:ln>
            <a:noFill/>
          </a:ln>
        </p:spPr>
        <p:style>
          <a:lnRef idx="1">
            <a:schemeClr val="accent3"/>
          </a:lnRef>
          <a:fillRef idx="2">
            <a:schemeClr val="accent3"/>
          </a:fillRef>
          <a:effectRef idx="1">
            <a:schemeClr val="accent3"/>
          </a:effectRef>
          <a:fontRef idx="none"/>
        </p:style>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aseline="0">
                <a:solidFill>
                  <a:schemeClr val="bg1"/>
                </a:solidFill>
                <a:latin typeface="Arial" charset="0"/>
                <a:ea typeface="Arial" charset="0"/>
                <a:cs typeface="Arial" charset="0"/>
              </a:defRPr>
            </a:lvl1pPr>
          </a:lstStyle>
          <a:p>
            <a:r>
              <a:rPr lang="en-US"/>
              <a:t>Click icon to add chart</a:t>
            </a:r>
            <a:endParaRPr lang="en-US" dirty="0"/>
          </a:p>
        </p:txBody>
      </p:sp>
      <p:sp>
        <p:nvSpPr>
          <p:cNvPr id="4" name="Title 3">
            <a:extLst>
              <a:ext uri="{FF2B5EF4-FFF2-40B4-BE49-F238E27FC236}">
                <a16:creationId xmlns:a16="http://schemas.microsoft.com/office/drawing/2014/main" id="{2E021A28-4E74-3738-5E48-2B8998F5C1A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12494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itle - Simple">
    <p:bg>
      <p:bgPr>
        <a:solidFill>
          <a:schemeClr val="tx2"/>
        </a:solidFill>
        <a:effectLst/>
      </p:bgPr>
    </p:bg>
    <p:spTree>
      <p:nvGrpSpPr>
        <p:cNvPr id="1" name=""/>
        <p:cNvGrpSpPr/>
        <p:nvPr/>
      </p:nvGrpSpPr>
      <p:grpSpPr>
        <a:xfrm>
          <a:off x="0" y="0"/>
          <a:ext cx="0" cy="0"/>
          <a:chOff x="0" y="0"/>
          <a:chExt cx="0" cy="0"/>
        </a:xfrm>
      </p:grpSpPr>
      <p:sp>
        <p:nvSpPr>
          <p:cNvPr id="10" name="Text Placeholder 5"/>
          <p:cNvSpPr>
            <a:spLocks noGrp="1"/>
          </p:cNvSpPr>
          <p:nvPr>
            <p:ph type="body" sz="quarter" idx="10" hasCustomPrompt="1"/>
          </p:nvPr>
        </p:nvSpPr>
        <p:spPr>
          <a:xfrm>
            <a:off x="658368" y="3968496"/>
            <a:ext cx="6638544" cy="1650381"/>
          </a:xfrm>
          <a:prstGeom prst="rect">
            <a:avLst/>
          </a:prstGeom>
        </p:spPr>
        <p:txBody>
          <a:bodyPr lIns="0">
            <a:noAutofit/>
          </a:bodyPr>
          <a:lstStyle>
            <a:lvl1pPr marL="0" indent="0">
              <a:buNone/>
              <a:defRPr sz="2800" b="0" i="0">
                <a:solidFill>
                  <a:schemeClr val="bg1"/>
                </a:solidFill>
                <a:latin typeface="Georgia" charset="0"/>
                <a:ea typeface="Georgia" charset="0"/>
                <a:cs typeface="Georgia" charset="0"/>
              </a:defRPr>
            </a:lvl1pPr>
          </a:lstStyle>
          <a:p>
            <a:pPr lvl="0"/>
            <a:r>
              <a:rPr lang="en-US" dirty="0"/>
              <a:t>Sub-topic</a:t>
            </a:r>
          </a:p>
        </p:txBody>
      </p:sp>
      <p:sp>
        <p:nvSpPr>
          <p:cNvPr id="14" name="Title 1"/>
          <p:cNvSpPr>
            <a:spLocks noGrp="1"/>
          </p:cNvSpPr>
          <p:nvPr>
            <p:ph type="ctrTitle" hasCustomPrompt="1"/>
          </p:nvPr>
        </p:nvSpPr>
        <p:spPr>
          <a:xfrm>
            <a:off x="658368" y="1490472"/>
            <a:ext cx="6638544" cy="2386584"/>
          </a:xfrm>
          <a:prstGeom prst="rect">
            <a:avLst/>
          </a:prstGeom>
          <a:ln>
            <a:noFill/>
          </a:ln>
        </p:spPr>
        <p:txBody>
          <a:bodyPr lIns="0" anchor="b">
            <a:noAutofit/>
          </a:bodyPr>
          <a:lstStyle>
            <a:lvl1pPr algn="l">
              <a:lnSpc>
                <a:spcPts val="5800"/>
              </a:lnSpc>
              <a:defRPr sz="6000" b="1" i="0" cap="none" baseline="0">
                <a:solidFill>
                  <a:schemeClr val="bg1"/>
                </a:solidFill>
                <a:latin typeface="Arial" charset="0"/>
                <a:ea typeface="Arial" charset="0"/>
                <a:cs typeface="Arial" charset="0"/>
              </a:defRPr>
            </a:lvl1pPr>
          </a:lstStyle>
          <a:p>
            <a:r>
              <a:rPr lang="en-US" dirty="0"/>
              <a:t>Presentation</a:t>
            </a:r>
            <a:br>
              <a:rPr lang="en-US" dirty="0"/>
            </a:br>
            <a:r>
              <a:rPr lang="en-US" dirty="0"/>
              <a:t>Title</a:t>
            </a:r>
          </a:p>
        </p:txBody>
      </p:sp>
    </p:spTree>
    <p:extLst>
      <p:ext uri="{BB962C8B-B14F-4D97-AF65-F5344CB8AC3E}">
        <p14:creationId xmlns:p14="http://schemas.microsoft.com/office/powerpoint/2010/main" val="2265416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chemeClr val="tx2"/>
        </a:solidFill>
        <a:effectLst/>
      </p:bgPr>
    </p:bg>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658368" y="1490663"/>
            <a:ext cx="6638544" cy="2387600"/>
          </a:xfrm>
          <a:prstGeom prst="rect">
            <a:avLst/>
          </a:prstGeom>
          <a:ln>
            <a:noFill/>
          </a:ln>
        </p:spPr>
        <p:txBody>
          <a:bodyPr lIns="0" anchor="b">
            <a:noAutofit/>
          </a:bodyPr>
          <a:lstStyle>
            <a:lvl1pPr algn="l">
              <a:lnSpc>
                <a:spcPts val="5800"/>
              </a:lnSpc>
              <a:defRPr sz="6000" b="1" i="0" cap="all" baseline="0">
                <a:solidFill>
                  <a:schemeClr val="bg1"/>
                </a:solidFill>
                <a:latin typeface="Arial" charset="0"/>
                <a:ea typeface="Arial" charset="0"/>
                <a:cs typeface="Arial" charset="0"/>
              </a:defRPr>
            </a:lvl1pPr>
          </a:lstStyle>
          <a:p>
            <a:r>
              <a:rPr lang="en-US" dirty="0"/>
              <a:t>DIVIDER SLIDE</a:t>
            </a:r>
          </a:p>
        </p:txBody>
      </p:sp>
      <p:sp>
        <p:nvSpPr>
          <p:cNvPr id="6" name="Subtitle 2"/>
          <p:cNvSpPr>
            <a:spLocks noGrp="1"/>
          </p:cNvSpPr>
          <p:nvPr>
            <p:ph type="subTitle" idx="1" hasCustomPrompt="1"/>
          </p:nvPr>
        </p:nvSpPr>
        <p:spPr>
          <a:xfrm>
            <a:off x="658368" y="3970337"/>
            <a:ext cx="6638544" cy="2212976"/>
          </a:xfrm>
          <a:prstGeom prst="rect">
            <a:avLst/>
          </a:prstGeom>
          <a:ln>
            <a:noFill/>
          </a:ln>
        </p:spPr>
        <p:txBody>
          <a:bodyPr lIns="0">
            <a:noAutofit/>
          </a:bodyPr>
          <a:lstStyle>
            <a:lvl1pPr marL="0" indent="0" algn="l">
              <a:buNone/>
              <a:defRPr sz="2800" b="0" baseline="0">
                <a:solidFill>
                  <a:schemeClr val="bg1"/>
                </a:solidFill>
                <a:latin typeface="Georgia" charset="0"/>
                <a:ea typeface="Georgia" charset="0"/>
                <a:cs typeface="Georgia"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title</a:t>
            </a:r>
          </a:p>
        </p:txBody>
      </p:sp>
      <p:pic>
        <p:nvPicPr>
          <p:cNvPr id="8" name="Picture 7">
            <a:extLst>
              <a:ext uri="{FF2B5EF4-FFF2-40B4-BE49-F238E27FC236}">
                <a16:creationId xmlns:a16="http://schemas.microsoft.com/office/drawing/2014/main" id="{2FB2F890-27DB-4405-8667-4AC246576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1182" y="2693986"/>
            <a:ext cx="4260818" cy="4172236"/>
          </a:xfrm>
          <a:prstGeom prst="rect">
            <a:avLst/>
          </a:prstGeom>
        </p:spPr>
      </p:pic>
    </p:spTree>
    <p:extLst>
      <p:ext uri="{BB962C8B-B14F-4D97-AF65-F5344CB8AC3E}">
        <p14:creationId xmlns:p14="http://schemas.microsoft.com/office/powerpoint/2010/main" val="2527521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C46810-DD61-C649-9461-59FA66CD210E}"/>
              </a:ext>
            </a:extLst>
          </p:cNvPr>
          <p:cNvSpPr>
            <a:spLocks noGrp="1"/>
          </p:cNvSpPr>
          <p:nvPr>
            <p:ph idx="1"/>
          </p:nvPr>
        </p:nvSpPr>
        <p:spPr>
          <a:xfrm>
            <a:off x="566928" y="1371600"/>
            <a:ext cx="6951472" cy="3968249"/>
          </a:xfrm>
        </p:spPr>
        <p:txBody>
          <a:bodyPr/>
          <a:lstStyle>
            <a:lvl1pPr>
              <a:buClr>
                <a:srgbClr val="A6192E"/>
              </a:buClr>
              <a:defRPr>
                <a:solidFill>
                  <a:srgbClr val="000000"/>
                </a:solidFill>
              </a:defRPr>
            </a:lvl1pPr>
            <a:lvl2pPr>
              <a:buClr>
                <a:srgbClr val="A6192E"/>
              </a:buClr>
              <a:defRPr>
                <a:solidFill>
                  <a:srgbClr val="000000"/>
                </a:solidFill>
              </a:defRPr>
            </a:lvl2pPr>
            <a:lvl3pPr>
              <a:buClr>
                <a:srgbClr val="A6192E"/>
              </a:buClr>
              <a:defRPr>
                <a:solidFill>
                  <a:srgbClr val="000000"/>
                </a:solidFill>
              </a:defRPr>
            </a:lvl3pPr>
            <a:lvl4pPr>
              <a:buClr>
                <a:srgbClr val="A6192E"/>
              </a:buClr>
              <a:defRPr>
                <a:solidFill>
                  <a:srgbClr val="000000"/>
                </a:solidFill>
              </a:defRPr>
            </a:lvl4pPr>
            <a:lvl5pPr>
              <a:buClr>
                <a:srgbClr val="A6192E"/>
              </a:buClr>
              <a:defRPr>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a:extLst>
              <a:ext uri="{FF2B5EF4-FFF2-40B4-BE49-F238E27FC236}">
                <a16:creationId xmlns:a16="http://schemas.microsoft.com/office/drawing/2014/main" id="{3C0B9FE6-5ADA-CBC4-B6C3-99CE8CFCBE9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12402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enter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C46810-DD61-C649-9461-59FA66CD210E}"/>
              </a:ext>
            </a:extLst>
          </p:cNvPr>
          <p:cNvSpPr>
            <a:spLocks noGrp="1"/>
          </p:cNvSpPr>
          <p:nvPr>
            <p:ph idx="1"/>
          </p:nvPr>
        </p:nvSpPr>
        <p:spPr>
          <a:xfrm>
            <a:off x="3352800" y="2514600"/>
            <a:ext cx="5486400" cy="1828800"/>
          </a:xfrm>
        </p:spPr>
        <p:txBody>
          <a:bodyPr anchor="ctr"/>
          <a:lstStyle>
            <a:lvl1pPr marL="0" indent="0" algn="ctr">
              <a:buClr>
                <a:srgbClr val="A6192E"/>
              </a:buClr>
              <a:buNone/>
              <a:defRPr sz="3200">
                <a:solidFill>
                  <a:srgbClr val="000000"/>
                </a:solidFill>
              </a:defRPr>
            </a:lvl1pPr>
            <a:lvl2pPr>
              <a:buClr>
                <a:srgbClr val="A6192E"/>
              </a:buClr>
              <a:defRPr/>
            </a:lvl2pPr>
            <a:lvl3pPr>
              <a:buClr>
                <a:srgbClr val="A6192E"/>
              </a:buClr>
              <a:defRPr/>
            </a:lvl3pPr>
            <a:lvl4pPr>
              <a:buClr>
                <a:srgbClr val="A6192E"/>
              </a:buClr>
              <a:defRPr/>
            </a:lvl4pPr>
            <a:lvl5pPr>
              <a:buClr>
                <a:srgbClr val="A6192E"/>
              </a:buClr>
              <a:defRPr/>
            </a:lvl5pPr>
          </a:lstStyle>
          <a:p>
            <a:pPr lvl="0"/>
            <a:r>
              <a:rPr lang="en-US"/>
              <a:t>Click to edit Master text styles</a:t>
            </a:r>
          </a:p>
        </p:txBody>
      </p:sp>
    </p:spTree>
    <p:extLst>
      <p:ext uri="{BB962C8B-B14F-4D97-AF65-F5344CB8AC3E}">
        <p14:creationId xmlns:p14="http://schemas.microsoft.com/office/powerpoint/2010/main" val="3643632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C46810-DD61-C649-9461-59FA66CD210E}"/>
              </a:ext>
            </a:extLst>
          </p:cNvPr>
          <p:cNvSpPr>
            <a:spLocks noGrp="1"/>
          </p:cNvSpPr>
          <p:nvPr>
            <p:ph idx="1"/>
          </p:nvPr>
        </p:nvSpPr>
        <p:spPr>
          <a:xfrm>
            <a:off x="566928" y="1371600"/>
            <a:ext cx="6951472" cy="3968249"/>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35E9D7FE-596F-6D44-AC16-5794BD07BAD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3219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itle and Doub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52B2E-D090-724F-8681-FBE0CDA2F117}"/>
              </a:ext>
            </a:extLst>
          </p:cNvPr>
          <p:cNvSpPr>
            <a:spLocks noGrp="1"/>
          </p:cNvSpPr>
          <p:nvPr>
            <p:ph type="title"/>
          </p:nvPr>
        </p:nvSpPr>
        <p:spPr>
          <a:xfrm>
            <a:off x="1005840" y="182880"/>
            <a:ext cx="10515600" cy="59093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9E559530-982F-0F4F-B296-9DB2F44D8051}"/>
              </a:ext>
            </a:extLst>
          </p:cNvPr>
          <p:cNvSpPr>
            <a:spLocks noGrp="1"/>
          </p:cNvSpPr>
          <p:nvPr>
            <p:ph sz="half" idx="1"/>
          </p:nvPr>
        </p:nvSpPr>
        <p:spPr>
          <a:xfrm>
            <a:off x="566928" y="1371600"/>
            <a:ext cx="4500372" cy="39486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0367C6-4AC8-9C47-BDFA-A5613CF90E15}"/>
              </a:ext>
            </a:extLst>
          </p:cNvPr>
          <p:cNvSpPr>
            <a:spLocks noGrp="1"/>
          </p:cNvSpPr>
          <p:nvPr>
            <p:ph sz="half" idx="2"/>
          </p:nvPr>
        </p:nvSpPr>
        <p:spPr>
          <a:xfrm>
            <a:off x="5410200" y="1371600"/>
            <a:ext cx="4498848"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99462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5C5C1-32E2-374C-809B-D54BEC11EB3F}"/>
              </a:ext>
            </a:extLst>
          </p:cNvPr>
          <p:cNvSpPr>
            <a:spLocks noGrp="1"/>
          </p:cNvSpPr>
          <p:nvPr>
            <p:ph type="title"/>
          </p:nvPr>
        </p:nvSpPr>
        <p:spPr>
          <a:xfrm>
            <a:off x="1005840" y="182880"/>
            <a:ext cx="10515600" cy="590931"/>
          </a:xfrm>
        </p:spPr>
        <p:txBody>
          <a:bodyPr>
            <a:sp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798817A-73B4-F340-8D0E-FB813E55F799}"/>
              </a:ext>
            </a:extLst>
          </p:cNvPr>
          <p:cNvSpPr>
            <a:spLocks noGrp="1"/>
          </p:cNvSpPr>
          <p:nvPr>
            <p:ph type="body" idx="1" hasCustomPrompt="1"/>
          </p:nvPr>
        </p:nvSpPr>
        <p:spPr>
          <a:xfrm>
            <a:off x="566928" y="1371600"/>
            <a:ext cx="5138928" cy="393192"/>
          </a:xfrm>
        </p:spPr>
        <p:txBody>
          <a:bodyPr anchor="t" anchorCtr="0">
            <a:spAutoFit/>
          </a:bodyPr>
          <a:lstStyle>
            <a:lvl1pPr marL="0" indent="0">
              <a:buNone/>
              <a:defRPr sz="1600" b="1" cap="all" baseline="0">
                <a:solidFill>
                  <a:srgbClr val="AC2B3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B5126641-0094-3D49-865E-3DB9ECAC43C4}"/>
              </a:ext>
            </a:extLst>
          </p:cNvPr>
          <p:cNvSpPr>
            <a:spLocks noGrp="1"/>
          </p:cNvSpPr>
          <p:nvPr>
            <p:ph sz="half" idx="2"/>
          </p:nvPr>
        </p:nvSpPr>
        <p:spPr>
          <a:xfrm>
            <a:off x="566928" y="1828800"/>
            <a:ext cx="5140515" cy="3535744"/>
          </a:xfrm>
        </p:spPr>
        <p:txBody>
          <a:bodyPr/>
          <a:lstStyle>
            <a:lvl1pPr marL="285750" indent="-285750">
              <a:buClr>
                <a:srgbClr val="AC2B37"/>
              </a:buClr>
              <a:buSzPct val="1200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E11705-25F9-194A-9D2F-C9FEEA3A5744}"/>
              </a:ext>
            </a:extLst>
          </p:cNvPr>
          <p:cNvSpPr>
            <a:spLocks noGrp="1"/>
          </p:cNvSpPr>
          <p:nvPr>
            <p:ph type="body" sz="quarter" idx="3" hasCustomPrompt="1"/>
          </p:nvPr>
        </p:nvSpPr>
        <p:spPr>
          <a:xfrm>
            <a:off x="6172200" y="1371600"/>
            <a:ext cx="5138928" cy="379078"/>
          </a:xfrm>
        </p:spPr>
        <p:txBody>
          <a:bodyPr anchor="t" anchorCtr="0">
            <a:spAutoFit/>
          </a:bodyPr>
          <a:lstStyle>
            <a:lvl1pPr marL="0" indent="0">
              <a:buNone/>
              <a:defRPr sz="1600" b="1" cap="all" baseline="0">
                <a:solidFill>
                  <a:srgbClr val="AC2B3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7D978716-6004-6344-B5D2-C780B062C9CF}"/>
              </a:ext>
            </a:extLst>
          </p:cNvPr>
          <p:cNvSpPr>
            <a:spLocks noGrp="1"/>
          </p:cNvSpPr>
          <p:nvPr>
            <p:ph sz="quarter" idx="4"/>
          </p:nvPr>
        </p:nvSpPr>
        <p:spPr>
          <a:xfrm>
            <a:off x="6172200" y="1828800"/>
            <a:ext cx="5138928" cy="3538728"/>
          </a:xfrm>
        </p:spPr>
        <p:txBody>
          <a:bodyPr/>
          <a:lstStyle>
            <a:lvl1pPr marL="285750" indent="-285750">
              <a:buClr>
                <a:srgbClr val="AC2B37"/>
              </a:buClr>
              <a:buSzPct val="1200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4844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A2439-3BDA-DB47-AA02-5590274D40F8}"/>
              </a:ext>
            </a:extLst>
          </p:cNvPr>
          <p:cNvSpPr>
            <a:spLocks noGrp="1"/>
          </p:cNvSpPr>
          <p:nvPr>
            <p:ph type="title"/>
          </p:nvPr>
        </p:nvSpPr>
        <p:spPr/>
        <p:txBody>
          <a:bodyPr>
            <a:spAutoFit/>
          </a:bodyPr>
          <a:lstStyle/>
          <a:p>
            <a:r>
              <a:rPr lang="en-US" dirty="0"/>
              <a:t>Click to edit Master title style</a:t>
            </a:r>
          </a:p>
        </p:txBody>
      </p:sp>
    </p:spTree>
    <p:extLst>
      <p:ext uri="{BB962C8B-B14F-4D97-AF65-F5344CB8AC3E}">
        <p14:creationId xmlns:p14="http://schemas.microsoft.com/office/powerpoint/2010/main" val="1209253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10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BF36472-8BAB-ACD0-420E-DE5FCA01CCC6}"/>
              </a:ext>
            </a:extLst>
          </p:cNvPr>
          <p:cNvSpPr/>
          <p:nvPr userDrawn="1"/>
        </p:nvSpPr>
        <p:spPr>
          <a:xfrm>
            <a:off x="0" y="0"/>
            <a:ext cx="12195532" cy="93106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A21614BA-85C5-BA49-A402-F7BCCCDB2C4F}"/>
              </a:ext>
            </a:extLst>
          </p:cNvPr>
          <p:cNvSpPr>
            <a:spLocks noGrp="1"/>
          </p:cNvSpPr>
          <p:nvPr>
            <p:ph type="title"/>
          </p:nvPr>
        </p:nvSpPr>
        <p:spPr>
          <a:xfrm>
            <a:off x="1005839" y="182880"/>
            <a:ext cx="11037881" cy="590931"/>
          </a:xfrm>
          <a:prstGeom prst="rect">
            <a:avLst/>
          </a:prstGeom>
        </p:spPr>
        <p:txBody>
          <a:bodyPr vert="horz" wrap="square" lIns="91440" tIns="45720" rIns="91440" bIns="45720" rtlCol="0" anchor="b" anchorCtr="0">
            <a:sp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6A66ADF-AEA5-DC4B-841D-168372B891D6}"/>
              </a:ext>
            </a:extLst>
          </p:cNvPr>
          <p:cNvSpPr>
            <a:spLocks noGrp="1"/>
          </p:cNvSpPr>
          <p:nvPr>
            <p:ph type="body" idx="1"/>
          </p:nvPr>
        </p:nvSpPr>
        <p:spPr>
          <a:xfrm>
            <a:off x="566928" y="1371600"/>
            <a:ext cx="10515600" cy="474396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2">
            <a:extLst>
              <a:ext uri="{FF2B5EF4-FFF2-40B4-BE49-F238E27FC236}">
                <a16:creationId xmlns:a16="http://schemas.microsoft.com/office/drawing/2014/main" id="{314FDC58-B159-4780-5BDE-18225E7C247E}"/>
              </a:ext>
            </a:extLst>
          </p:cNvPr>
          <p:cNvSpPr txBox="1">
            <a:spLocks/>
          </p:cNvSpPr>
          <p:nvPr userDrawn="1"/>
        </p:nvSpPr>
        <p:spPr>
          <a:xfrm>
            <a:off x="11769724" y="293679"/>
            <a:ext cx="422275" cy="369332"/>
          </a:xfrm>
          <a:prstGeom prst="rect">
            <a:avLst/>
          </a:prstGeom>
        </p:spPr>
        <p:txBody>
          <a:bodyPr wrap="square" lIns="0" r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B53C135-CEC6-A548-8917-8F7FEB82358B}" type="slidenum">
              <a:rPr lang="en-US" smtClean="0">
                <a:solidFill>
                  <a:schemeClr val="bg2"/>
                </a:solidFill>
              </a:rPr>
              <a:pPr algn="ctr"/>
              <a:t>‹#›</a:t>
            </a:fld>
            <a:endParaRPr lang="en-US" dirty="0">
              <a:solidFill>
                <a:schemeClr val="bg2"/>
              </a:solidFill>
            </a:endParaRPr>
          </a:p>
        </p:txBody>
      </p:sp>
      <p:sp>
        <p:nvSpPr>
          <p:cNvPr id="14" name="Rectangle: Rounded Corners 11">
            <a:extLst>
              <a:ext uri="{FF2B5EF4-FFF2-40B4-BE49-F238E27FC236}">
                <a16:creationId xmlns:a16="http://schemas.microsoft.com/office/drawing/2014/main" id="{DFD535C3-0183-7EF7-6961-B43669806F68}"/>
              </a:ext>
            </a:extLst>
          </p:cNvPr>
          <p:cNvSpPr/>
          <p:nvPr userDrawn="1"/>
        </p:nvSpPr>
        <p:spPr>
          <a:xfrm>
            <a:off x="11746749" y="308354"/>
            <a:ext cx="448783" cy="339983"/>
          </a:xfrm>
          <a:custGeom>
            <a:avLst/>
            <a:gdLst>
              <a:gd name="csX0" fmla="*/ 0 w 526215"/>
              <a:gd name="csY0" fmla="*/ 56427 h 338554"/>
              <a:gd name="csX1" fmla="*/ 56427 w 526215"/>
              <a:gd name="csY1" fmla="*/ 0 h 338554"/>
              <a:gd name="csX2" fmla="*/ 469788 w 526215"/>
              <a:gd name="csY2" fmla="*/ 0 h 338554"/>
              <a:gd name="csX3" fmla="*/ 526215 w 526215"/>
              <a:gd name="csY3" fmla="*/ 56427 h 338554"/>
              <a:gd name="csX4" fmla="*/ 526215 w 526215"/>
              <a:gd name="csY4" fmla="*/ 282127 h 338554"/>
              <a:gd name="csX5" fmla="*/ 469788 w 526215"/>
              <a:gd name="csY5" fmla="*/ 338554 h 338554"/>
              <a:gd name="csX6" fmla="*/ 56427 w 526215"/>
              <a:gd name="csY6" fmla="*/ 338554 h 338554"/>
              <a:gd name="csX7" fmla="*/ 0 w 526215"/>
              <a:gd name="csY7" fmla="*/ 282127 h 338554"/>
              <a:gd name="csX8" fmla="*/ 0 w 526215"/>
              <a:gd name="csY8" fmla="*/ 56427 h 338554"/>
              <a:gd name="csX0" fmla="*/ 0 w 529024"/>
              <a:gd name="csY0" fmla="*/ 56427 h 338554"/>
              <a:gd name="csX1" fmla="*/ 56427 w 529024"/>
              <a:gd name="csY1" fmla="*/ 0 h 338554"/>
              <a:gd name="csX2" fmla="*/ 469788 w 529024"/>
              <a:gd name="csY2" fmla="*/ 0 h 338554"/>
              <a:gd name="csX3" fmla="*/ 526215 w 529024"/>
              <a:gd name="csY3" fmla="*/ 282127 h 338554"/>
              <a:gd name="csX4" fmla="*/ 469788 w 529024"/>
              <a:gd name="csY4" fmla="*/ 338554 h 338554"/>
              <a:gd name="csX5" fmla="*/ 56427 w 529024"/>
              <a:gd name="csY5" fmla="*/ 338554 h 338554"/>
              <a:gd name="csX6" fmla="*/ 0 w 529024"/>
              <a:gd name="csY6" fmla="*/ 282127 h 338554"/>
              <a:gd name="csX7" fmla="*/ 0 w 529024"/>
              <a:gd name="csY7" fmla="*/ 56427 h 338554"/>
              <a:gd name="csX0" fmla="*/ 0 w 532765"/>
              <a:gd name="csY0" fmla="*/ 56427 h 338554"/>
              <a:gd name="csX1" fmla="*/ 56427 w 532765"/>
              <a:gd name="csY1" fmla="*/ 0 h 338554"/>
              <a:gd name="csX2" fmla="*/ 469788 w 532765"/>
              <a:gd name="csY2" fmla="*/ 0 h 338554"/>
              <a:gd name="csX3" fmla="*/ 526215 w 532765"/>
              <a:gd name="csY3" fmla="*/ 282127 h 338554"/>
              <a:gd name="csX4" fmla="*/ 469788 w 532765"/>
              <a:gd name="csY4" fmla="*/ 338554 h 338554"/>
              <a:gd name="csX5" fmla="*/ 56427 w 532765"/>
              <a:gd name="csY5" fmla="*/ 338554 h 338554"/>
              <a:gd name="csX6" fmla="*/ 0 w 532765"/>
              <a:gd name="csY6" fmla="*/ 282127 h 338554"/>
              <a:gd name="csX7" fmla="*/ 0 w 532765"/>
              <a:gd name="csY7" fmla="*/ 56427 h 338554"/>
              <a:gd name="csX0" fmla="*/ 0 w 526215"/>
              <a:gd name="csY0" fmla="*/ 56427 h 338554"/>
              <a:gd name="csX1" fmla="*/ 56427 w 526215"/>
              <a:gd name="csY1" fmla="*/ 0 h 338554"/>
              <a:gd name="csX2" fmla="*/ 469788 w 526215"/>
              <a:gd name="csY2" fmla="*/ 0 h 338554"/>
              <a:gd name="csX3" fmla="*/ 526215 w 526215"/>
              <a:gd name="csY3" fmla="*/ 282127 h 338554"/>
              <a:gd name="csX4" fmla="*/ 469788 w 526215"/>
              <a:gd name="csY4" fmla="*/ 338554 h 338554"/>
              <a:gd name="csX5" fmla="*/ 56427 w 526215"/>
              <a:gd name="csY5" fmla="*/ 338554 h 338554"/>
              <a:gd name="csX6" fmla="*/ 0 w 526215"/>
              <a:gd name="csY6" fmla="*/ 282127 h 338554"/>
              <a:gd name="csX7" fmla="*/ 0 w 526215"/>
              <a:gd name="csY7" fmla="*/ 56427 h 338554"/>
              <a:gd name="csX0" fmla="*/ 0 w 526215"/>
              <a:gd name="csY0" fmla="*/ 56427 h 338554"/>
              <a:gd name="csX1" fmla="*/ 56427 w 526215"/>
              <a:gd name="csY1" fmla="*/ 0 h 338554"/>
              <a:gd name="csX2" fmla="*/ 469788 w 526215"/>
              <a:gd name="csY2" fmla="*/ 0 h 338554"/>
              <a:gd name="csX3" fmla="*/ 526215 w 526215"/>
              <a:gd name="csY3" fmla="*/ 282127 h 338554"/>
              <a:gd name="csX4" fmla="*/ 469788 w 526215"/>
              <a:gd name="csY4" fmla="*/ 338554 h 338554"/>
              <a:gd name="csX5" fmla="*/ 56427 w 526215"/>
              <a:gd name="csY5" fmla="*/ 338554 h 338554"/>
              <a:gd name="csX6" fmla="*/ 0 w 526215"/>
              <a:gd name="csY6" fmla="*/ 282127 h 338554"/>
              <a:gd name="csX7" fmla="*/ 0 w 526215"/>
              <a:gd name="csY7" fmla="*/ 56427 h 338554"/>
              <a:gd name="csX0" fmla="*/ 0 w 526215"/>
              <a:gd name="csY0" fmla="*/ 56427 h 338554"/>
              <a:gd name="csX1" fmla="*/ 56427 w 526215"/>
              <a:gd name="csY1" fmla="*/ 0 h 338554"/>
              <a:gd name="csX2" fmla="*/ 469788 w 526215"/>
              <a:gd name="csY2" fmla="*/ 0 h 338554"/>
              <a:gd name="csX3" fmla="*/ 526215 w 526215"/>
              <a:gd name="csY3" fmla="*/ 282127 h 338554"/>
              <a:gd name="csX4" fmla="*/ 469788 w 526215"/>
              <a:gd name="csY4" fmla="*/ 338554 h 338554"/>
              <a:gd name="csX5" fmla="*/ 56427 w 526215"/>
              <a:gd name="csY5" fmla="*/ 338554 h 338554"/>
              <a:gd name="csX6" fmla="*/ 0 w 526215"/>
              <a:gd name="csY6" fmla="*/ 282127 h 338554"/>
              <a:gd name="csX7" fmla="*/ 0 w 526215"/>
              <a:gd name="csY7" fmla="*/ 56427 h 338554"/>
              <a:gd name="csX0" fmla="*/ 0 w 521458"/>
              <a:gd name="csY0" fmla="*/ 56427 h 338554"/>
              <a:gd name="csX1" fmla="*/ 56427 w 521458"/>
              <a:gd name="csY1" fmla="*/ 0 h 338554"/>
              <a:gd name="csX2" fmla="*/ 469788 w 521458"/>
              <a:gd name="csY2" fmla="*/ 0 h 338554"/>
              <a:gd name="csX3" fmla="*/ 469788 w 521458"/>
              <a:gd name="csY3" fmla="*/ 338554 h 338554"/>
              <a:gd name="csX4" fmla="*/ 56427 w 521458"/>
              <a:gd name="csY4" fmla="*/ 338554 h 338554"/>
              <a:gd name="csX5" fmla="*/ 0 w 521458"/>
              <a:gd name="csY5" fmla="*/ 282127 h 338554"/>
              <a:gd name="csX6" fmla="*/ 0 w 521458"/>
              <a:gd name="csY6" fmla="*/ 56427 h 338554"/>
              <a:gd name="csX0" fmla="*/ 0 w 529257"/>
              <a:gd name="csY0" fmla="*/ 56427 h 338554"/>
              <a:gd name="csX1" fmla="*/ 56427 w 529257"/>
              <a:gd name="csY1" fmla="*/ 0 h 338554"/>
              <a:gd name="csX2" fmla="*/ 469788 w 529257"/>
              <a:gd name="csY2" fmla="*/ 0 h 338554"/>
              <a:gd name="csX3" fmla="*/ 469788 w 529257"/>
              <a:gd name="csY3" fmla="*/ 338554 h 338554"/>
              <a:gd name="csX4" fmla="*/ 56427 w 529257"/>
              <a:gd name="csY4" fmla="*/ 338554 h 338554"/>
              <a:gd name="csX5" fmla="*/ 0 w 529257"/>
              <a:gd name="csY5" fmla="*/ 282127 h 338554"/>
              <a:gd name="csX6" fmla="*/ 0 w 529257"/>
              <a:gd name="csY6" fmla="*/ 56427 h 338554"/>
              <a:gd name="csX0" fmla="*/ 0 w 500407"/>
              <a:gd name="csY0" fmla="*/ 56427 h 338554"/>
              <a:gd name="csX1" fmla="*/ 56427 w 500407"/>
              <a:gd name="csY1" fmla="*/ 0 h 338554"/>
              <a:gd name="csX2" fmla="*/ 469788 w 500407"/>
              <a:gd name="csY2" fmla="*/ 0 h 338554"/>
              <a:gd name="csX3" fmla="*/ 469788 w 500407"/>
              <a:gd name="csY3" fmla="*/ 338554 h 338554"/>
              <a:gd name="csX4" fmla="*/ 56427 w 500407"/>
              <a:gd name="csY4" fmla="*/ 338554 h 338554"/>
              <a:gd name="csX5" fmla="*/ 0 w 500407"/>
              <a:gd name="csY5" fmla="*/ 282127 h 338554"/>
              <a:gd name="csX6" fmla="*/ 0 w 500407"/>
              <a:gd name="csY6" fmla="*/ 56427 h 338554"/>
              <a:gd name="csX0" fmla="*/ 0 w 529257"/>
              <a:gd name="csY0" fmla="*/ 56427 h 338554"/>
              <a:gd name="csX1" fmla="*/ 56427 w 529257"/>
              <a:gd name="csY1" fmla="*/ 0 h 338554"/>
              <a:gd name="csX2" fmla="*/ 469788 w 529257"/>
              <a:gd name="csY2" fmla="*/ 0 h 338554"/>
              <a:gd name="csX3" fmla="*/ 469788 w 529257"/>
              <a:gd name="csY3" fmla="*/ 338554 h 338554"/>
              <a:gd name="csX4" fmla="*/ 56427 w 529257"/>
              <a:gd name="csY4" fmla="*/ 338554 h 338554"/>
              <a:gd name="csX5" fmla="*/ 0 w 529257"/>
              <a:gd name="csY5" fmla="*/ 282127 h 338554"/>
              <a:gd name="csX6" fmla="*/ 0 w 529257"/>
              <a:gd name="csY6" fmla="*/ 56427 h 338554"/>
              <a:gd name="csX0" fmla="*/ 0 w 500407"/>
              <a:gd name="csY0" fmla="*/ 56427 h 338554"/>
              <a:gd name="csX1" fmla="*/ 56427 w 500407"/>
              <a:gd name="csY1" fmla="*/ 0 h 338554"/>
              <a:gd name="csX2" fmla="*/ 469788 w 500407"/>
              <a:gd name="csY2" fmla="*/ 0 h 338554"/>
              <a:gd name="csX3" fmla="*/ 469788 w 500407"/>
              <a:gd name="csY3" fmla="*/ 338554 h 338554"/>
              <a:gd name="csX4" fmla="*/ 56427 w 500407"/>
              <a:gd name="csY4" fmla="*/ 338554 h 338554"/>
              <a:gd name="csX5" fmla="*/ 0 w 500407"/>
              <a:gd name="csY5" fmla="*/ 282127 h 338554"/>
              <a:gd name="csX6" fmla="*/ 0 w 500407"/>
              <a:gd name="csY6" fmla="*/ 56427 h 338554"/>
              <a:gd name="csX0" fmla="*/ 0 w 529257"/>
              <a:gd name="csY0" fmla="*/ 56427 h 338554"/>
              <a:gd name="csX1" fmla="*/ 56427 w 529257"/>
              <a:gd name="csY1" fmla="*/ 0 h 338554"/>
              <a:gd name="csX2" fmla="*/ 469788 w 529257"/>
              <a:gd name="csY2" fmla="*/ 0 h 338554"/>
              <a:gd name="csX3" fmla="*/ 469788 w 529257"/>
              <a:gd name="csY3" fmla="*/ 338554 h 338554"/>
              <a:gd name="csX4" fmla="*/ 56427 w 529257"/>
              <a:gd name="csY4" fmla="*/ 338554 h 338554"/>
              <a:gd name="csX5" fmla="*/ 0 w 529257"/>
              <a:gd name="csY5" fmla="*/ 282127 h 338554"/>
              <a:gd name="csX6" fmla="*/ 0 w 529257"/>
              <a:gd name="csY6" fmla="*/ 56427 h 338554"/>
              <a:gd name="csX0" fmla="*/ 0 w 500407"/>
              <a:gd name="csY0" fmla="*/ 56427 h 338554"/>
              <a:gd name="csX1" fmla="*/ 56427 w 500407"/>
              <a:gd name="csY1" fmla="*/ 0 h 338554"/>
              <a:gd name="csX2" fmla="*/ 469788 w 500407"/>
              <a:gd name="csY2" fmla="*/ 0 h 338554"/>
              <a:gd name="csX3" fmla="*/ 469788 w 500407"/>
              <a:gd name="csY3" fmla="*/ 338554 h 338554"/>
              <a:gd name="csX4" fmla="*/ 56427 w 500407"/>
              <a:gd name="csY4" fmla="*/ 338554 h 338554"/>
              <a:gd name="csX5" fmla="*/ 0 w 500407"/>
              <a:gd name="csY5" fmla="*/ 282127 h 338554"/>
              <a:gd name="csX6" fmla="*/ 0 w 500407"/>
              <a:gd name="csY6" fmla="*/ 56427 h 338554"/>
              <a:gd name="csX0" fmla="*/ 0 w 529257"/>
              <a:gd name="csY0" fmla="*/ 56427 h 338554"/>
              <a:gd name="csX1" fmla="*/ 56427 w 529257"/>
              <a:gd name="csY1" fmla="*/ 0 h 338554"/>
              <a:gd name="csX2" fmla="*/ 469788 w 529257"/>
              <a:gd name="csY2" fmla="*/ 0 h 338554"/>
              <a:gd name="csX3" fmla="*/ 469788 w 529257"/>
              <a:gd name="csY3" fmla="*/ 338554 h 338554"/>
              <a:gd name="csX4" fmla="*/ 56427 w 529257"/>
              <a:gd name="csY4" fmla="*/ 338554 h 338554"/>
              <a:gd name="csX5" fmla="*/ 0 w 529257"/>
              <a:gd name="csY5" fmla="*/ 282127 h 338554"/>
              <a:gd name="csX6" fmla="*/ 0 w 529257"/>
              <a:gd name="csY6" fmla="*/ 56427 h 338554"/>
              <a:gd name="csX0" fmla="*/ 0 w 500407"/>
              <a:gd name="csY0" fmla="*/ 56427 h 338554"/>
              <a:gd name="csX1" fmla="*/ 56427 w 500407"/>
              <a:gd name="csY1" fmla="*/ 0 h 338554"/>
              <a:gd name="csX2" fmla="*/ 469788 w 500407"/>
              <a:gd name="csY2" fmla="*/ 0 h 338554"/>
              <a:gd name="csX3" fmla="*/ 469788 w 500407"/>
              <a:gd name="csY3" fmla="*/ 338554 h 338554"/>
              <a:gd name="csX4" fmla="*/ 56427 w 500407"/>
              <a:gd name="csY4" fmla="*/ 338554 h 338554"/>
              <a:gd name="csX5" fmla="*/ 0 w 500407"/>
              <a:gd name="csY5" fmla="*/ 282127 h 338554"/>
              <a:gd name="csX6" fmla="*/ 0 w 500407"/>
              <a:gd name="csY6" fmla="*/ 56427 h 338554"/>
              <a:gd name="csX0" fmla="*/ 0 w 469788"/>
              <a:gd name="csY0" fmla="*/ 56427 h 338554"/>
              <a:gd name="csX1" fmla="*/ 56427 w 469788"/>
              <a:gd name="csY1" fmla="*/ 0 h 338554"/>
              <a:gd name="csX2" fmla="*/ 469788 w 469788"/>
              <a:gd name="csY2" fmla="*/ 0 h 338554"/>
              <a:gd name="csX3" fmla="*/ 469788 w 469788"/>
              <a:gd name="csY3" fmla="*/ 338554 h 338554"/>
              <a:gd name="csX4" fmla="*/ 56427 w 469788"/>
              <a:gd name="csY4" fmla="*/ 338554 h 338554"/>
              <a:gd name="csX5" fmla="*/ 0 w 469788"/>
              <a:gd name="csY5" fmla="*/ 282127 h 338554"/>
              <a:gd name="csX6" fmla="*/ 0 w 469788"/>
              <a:gd name="csY6" fmla="*/ 56427 h 338554"/>
              <a:gd name="csX0" fmla="*/ 469788 w 561228"/>
              <a:gd name="csY0" fmla="*/ 338554 h 338554"/>
              <a:gd name="csX1" fmla="*/ 56427 w 561228"/>
              <a:gd name="csY1" fmla="*/ 338554 h 338554"/>
              <a:gd name="csX2" fmla="*/ 0 w 561228"/>
              <a:gd name="csY2" fmla="*/ 282127 h 338554"/>
              <a:gd name="csX3" fmla="*/ 0 w 561228"/>
              <a:gd name="csY3" fmla="*/ 56427 h 338554"/>
              <a:gd name="csX4" fmla="*/ 56427 w 561228"/>
              <a:gd name="csY4" fmla="*/ 0 h 338554"/>
              <a:gd name="csX5" fmla="*/ 561228 w 561228"/>
              <a:gd name="csY5" fmla="*/ 91440 h 338554"/>
              <a:gd name="csX0" fmla="*/ 469788 w 469788"/>
              <a:gd name="csY0" fmla="*/ 339983 h 339983"/>
              <a:gd name="csX1" fmla="*/ 56427 w 469788"/>
              <a:gd name="csY1" fmla="*/ 339983 h 339983"/>
              <a:gd name="csX2" fmla="*/ 0 w 469788"/>
              <a:gd name="csY2" fmla="*/ 283556 h 339983"/>
              <a:gd name="csX3" fmla="*/ 0 w 469788"/>
              <a:gd name="csY3" fmla="*/ 57856 h 339983"/>
              <a:gd name="csX4" fmla="*/ 56427 w 469788"/>
              <a:gd name="csY4" fmla="*/ 1429 h 339983"/>
              <a:gd name="csX5" fmla="*/ 468359 w 469788"/>
              <a:gd name="csY5" fmla="*/ 0 h 339983"/>
              <a:gd name="csX0" fmla="*/ 469788 w 469788"/>
              <a:gd name="csY0" fmla="*/ 339983 h 339983"/>
              <a:gd name="csX1" fmla="*/ 56427 w 469788"/>
              <a:gd name="csY1" fmla="*/ 339983 h 339983"/>
              <a:gd name="csX2" fmla="*/ 0 w 469788"/>
              <a:gd name="csY2" fmla="*/ 283556 h 339983"/>
              <a:gd name="csX3" fmla="*/ 0 w 469788"/>
              <a:gd name="csY3" fmla="*/ 57856 h 339983"/>
              <a:gd name="csX4" fmla="*/ 56427 w 469788"/>
              <a:gd name="csY4" fmla="*/ 1429 h 339983"/>
              <a:gd name="csX5" fmla="*/ 465977 w 469788"/>
              <a:gd name="csY5" fmla="*/ 0 h 339983"/>
              <a:gd name="csX0" fmla="*/ 469788 w 469788"/>
              <a:gd name="csY0" fmla="*/ 339983 h 339983"/>
              <a:gd name="csX1" fmla="*/ 56427 w 469788"/>
              <a:gd name="csY1" fmla="*/ 339983 h 339983"/>
              <a:gd name="csX2" fmla="*/ 0 w 469788"/>
              <a:gd name="csY2" fmla="*/ 283556 h 339983"/>
              <a:gd name="csX3" fmla="*/ 0 w 469788"/>
              <a:gd name="csY3" fmla="*/ 57856 h 339983"/>
              <a:gd name="csX4" fmla="*/ 56427 w 469788"/>
              <a:gd name="csY4" fmla="*/ 1429 h 339983"/>
              <a:gd name="csX5" fmla="*/ 465977 w 469788"/>
              <a:gd name="csY5" fmla="*/ 0 h 339983"/>
              <a:gd name="csX0" fmla="*/ 469788 w 473515"/>
              <a:gd name="csY0" fmla="*/ 339983 h 339983"/>
              <a:gd name="csX1" fmla="*/ 56427 w 473515"/>
              <a:gd name="csY1" fmla="*/ 339983 h 339983"/>
              <a:gd name="csX2" fmla="*/ 0 w 473515"/>
              <a:gd name="csY2" fmla="*/ 283556 h 339983"/>
              <a:gd name="csX3" fmla="*/ 0 w 473515"/>
              <a:gd name="csY3" fmla="*/ 57856 h 339983"/>
              <a:gd name="csX4" fmla="*/ 56427 w 473515"/>
              <a:gd name="csY4" fmla="*/ 1429 h 339983"/>
              <a:gd name="csX5" fmla="*/ 473515 w 473515"/>
              <a:gd name="csY5" fmla="*/ 0 h 339983"/>
            </a:gdLst>
            <a:ahLst/>
            <a:cxnLst>
              <a:cxn ang="0">
                <a:pos x="csX0" y="csY0"/>
              </a:cxn>
              <a:cxn ang="0">
                <a:pos x="csX1" y="csY1"/>
              </a:cxn>
              <a:cxn ang="0">
                <a:pos x="csX2" y="csY2"/>
              </a:cxn>
              <a:cxn ang="0">
                <a:pos x="csX3" y="csY3"/>
              </a:cxn>
              <a:cxn ang="0">
                <a:pos x="csX4" y="csY4"/>
              </a:cxn>
              <a:cxn ang="0">
                <a:pos x="csX5" y="csY5"/>
              </a:cxn>
            </a:cxnLst>
            <a:rect l="l" t="t" r="r" b="b"/>
            <a:pathLst>
              <a:path w="473515" h="339983">
                <a:moveTo>
                  <a:pt x="469788" y="339983"/>
                </a:moveTo>
                <a:lnTo>
                  <a:pt x="56427" y="339983"/>
                </a:lnTo>
                <a:cubicBezTo>
                  <a:pt x="25263" y="339983"/>
                  <a:pt x="0" y="314720"/>
                  <a:pt x="0" y="283556"/>
                </a:cubicBezTo>
                <a:lnTo>
                  <a:pt x="0" y="57856"/>
                </a:lnTo>
                <a:cubicBezTo>
                  <a:pt x="0" y="26692"/>
                  <a:pt x="25263" y="1429"/>
                  <a:pt x="56427" y="1429"/>
                </a:cubicBezTo>
                <a:lnTo>
                  <a:pt x="473515" y="0"/>
                </a:lnTo>
              </a:path>
            </a:pathLst>
          </a:custGeom>
          <a:noFill/>
          <a:ln w="19050" cap="rnd" cmpd="sng">
            <a:solidFill>
              <a:schemeClr val="bg2"/>
            </a:solidFill>
            <a:prstDash val="sysDot"/>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a:extLst>
              <a:ext uri="{FF2B5EF4-FFF2-40B4-BE49-F238E27FC236}">
                <a16:creationId xmlns:a16="http://schemas.microsoft.com/office/drawing/2014/main" id="{7AABD5E6-CB0D-54E0-0A44-B38FF6845001}"/>
              </a:ext>
            </a:extLst>
          </p:cNvPr>
          <p:cNvCxnSpPr>
            <a:cxnSpLocks/>
          </p:cNvCxnSpPr>
          <p:nvPr userDrawn="1"/>
        </p:nvCxnSpPr>
        <p:spPr>
          <a:xfrm>
            <a:off x="15240" y="812801"/>
            <a:ext cx="12161520" cy="0"/>
          </a:xfrm>
          <a:prstGeom prst="line">
            <a:avLst/>
          </a:prstGeom>
          <a:ln w="19050" cap="rnd" cmpd="sng">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010E1F-ADD9-4FCD-8131-0DD87001F677}"/>
              </a:ext>
            </a:extLst>
          </p:cNvPr>
          <p:cNvPicPr>
            <a:picLocks noChangeAspect="1"/>
          </p:cNvPicPr>
          <p:nvPr userDrawn="1"/>
        </p:nvPicPr>
        <p:blipFill rotWithShape="1">
          <a:blip r:embed="rId17"/>
          <a:srcRect l="2123" t="29126" r="65953" b="29450"/>
          <a:stretch/>
        </p:blipFill>
        <p:spPr>
          <a:xfrm>
            <a:off x="156521" y="62144"/>
            <a:ext cx="820814" cy="822960"/>
          </a:xfrm>
          <a:prstGeom prst="rect">
            <a:avLst/>
          </a:prstGeom>
        </p:spPr>
      </p:pic>
    </p:spTree>
    <p:extLst>
      <p:ext uri="{BB962C8B-B14F-4D97-AF65-F5344CB8AC3E}">
        <p14:creationId xmlns:p14="http://schemas.microsoft.com/office/powerpoint/2010/main" val="293797148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50" r:id="rId3"/>
    <p:sldLayoutId id="2147483668" r:id="rId4"/>
    <p:sldLayoutId id="2147483664" r:id="rId5"/>
    <p:sldLayoutId id="2147483652" r:id="rId6"/>
    <p:sldLayoutId id="2147483653" r:id="rId7"/>
    <p:sldLayoutId id="2147483654" r:id="rId8"/>
    <p:sldLayoutId id="2147483655" r:id="rId9"/>
    <p:sldLayoutId id="2147483665" r:id="rId10"/>
    <p:sldLayoutId id="2147483666" r:id="rId11"/>
    <p:sldLayoutId id="2147483660" r:id="rId12"/>
    <p:sldLayoutId id="2147483667" r:id="rId13"/>
    <p:sldLayoutId id="2147483669" r:id="rId14"/>
  </p:sldLayoutIdLst>
  <p:hf hdr="0" dt="0"/>
  <p:txStyles>
    <p:titleStyle>
      <a:lvl1pPr algn="l" defTabSz="914400" rtl="0" eaLnBrk="1" latinLnBrk="0" hangingPunct="1">
        <a:lnSpc>
          <a:spcPct val="90000"/>
        </a:lnSpc>
        <a:spcBef>
          <a:spcPct val="0"/>
        </a:spcBef>
        <a:buNone/>
        <a:defRPr sz="3600" b="0" i="0" kern="1200">
          <a:solidFill>
            <a:schemeClr val="bg1"/>
          </a:solidFill>
          <a:latin typeface="Georgia" panose="02040502050405020303" pitchFamily="18" charset="0"/>
          <a:ea typeface="+mj-ea"/>
          <a:cs typeface="+mj-cs"/>
        </a:defRPr>
      </a:lvl1pPr>
    </p:titleStyle>
    <p:bodyStyle>
      <a:lvl1pPr marL="228600" indent="-228600" algn="l" defTabSz="914400" rtl="0" eaLnBrk="1" latinLnBrk="0" hangingPunct="1">
        <a:lnSpc>
          <a:spcPct val="130000"/>
        </a:lnSpc>
        <a:spcBef>
          <a:spcPts val="600"/>
        </a:spcBef>
        <a:buClr>
          <a:schemeClr val="tx2"/>
        </a:buClr>
        <a:buSzPct val="120000"/>
        <a:buFont typeface="Arial" panose="020B0604020202020204" pitchFamily="34" charset="0"/>
        <a:buChar char="•"/>
        <a:defRPr sz="1800" kern="1200">
          <a:solidFill>
            <a:srgbClr val="000000"/>
          </a:solidFill>
          <a:latin typeface="+mn-lt"/>
          <a:ea typeface="+mn-ea"/>
          <a:cs typeface="+mn-cs"/>
        </a:defRPr>
      </a:lvl1pPr>
      <a:lvl2pPr marL="6858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2pPr>
      <a:lvl3pPr marL="11430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3pPr>
      <a:lvl4pPr marL="16002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4pPr>
      <a:lvl5pPr marL="20574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13" Type="http://schemas.openxmlformats.org/officeDocument/2006/relationships/image" Target="../media/image32.png"/><Relationship Id="rId18" Type="http://schemas.openxmlformats.org/officeDocument/2006/relationships/image" Target="../media/image76.png"/><Relationship Id="rId26" Type="http://schemas.openxmlformats.org/officeDocument/2006/relationships/image" Target="../media/image84.png"/><Relationship Id="rId21" Type="http://schemas.openxmlformats.org/officeDocument/2006/relationships/image" Target="../media/image79.png"/><Relationship Id="rId34" Type="http://schemas.openxmlformats.org/officeDocument/2006/relationships/image" Target="../media/image92.png"/><Relationship Id="rId42" Type="http://schemas.openxmlformats.org/officeDocument/2006/relationships/image" Target="../media/image100.png"/><Relationship Id="rId47" Type="http://schemas.openxmlformats.org/officeDocument/2006/relationships/image" Target="../media/image105.png"/><Relationship Id="rId50" Type="http://schemas.openxmlformats.org/officeDocument/2006/relationships/image" Target="../media/image136.png"/><Relationship Id="rId7" Type="http://schemas.openxmlformats.org/officeDocument/2006/relationships/image" Target="../media/image65.png"/><Relationship Id="rId2" Type="http://schemas.openxmlformats.org/officeDocument/2006/relationships/image" Target="../media/image16.png"/><Relationship Id="rId16" Type="http://schemas.openxmlformats.org/officeDocument/2006/relationships/image" Target="../media/image74.png"/><Relationship Id="rId29" Type="http://schemas.openxmlformats.org/officeDocument/2006/relationships/image" Target="../media/image87.png"/><Relationship Id="rId1" Type="http://schemas.openxmlformats.org/officeDocument/2006/relationships/slideLayout" Target="../slideLayouts/slideLayout3.xml"/><Relationship Id="rId6" Type="http://schemas.openxmlformats.org/officeDocument/2006/relationships/image" Target="../media/image64.png"/><Relationship Id="rId11" Type="http://schemas.openxmlformats.org/officeDocument/2006/relationships/image" Target="../media/image69.png"/><Relationship Id="rId24" Type="http://schemas.openxmlformats.org/officeDocument/2006/relationships/image" Target="../media/image33.png"/><Relationship Id="rId32" Type="http://schemas.openxmlformats.org/officeDocument/2006/relationships/image" Target="../media/image90.png"/><Relationship Id="rId40" Type="http://schemas.openxmlformats.org/officeDocument/2006/relationships/image" Target="../media/image98.png"/><Relationship Id="rId45" Type="http://schemas.openxmlformats.org/officeDocument/2006/relationships/image" Target="../media/image103.png"/><Relationship Id="rId5" Type="http://schemas.openxmlformats.org/officeDocument/2006/relationships/image" Target="../media/image63.png"/><Relationship Id="rId15" Type="http://schemas.openxmlformats.org/officeDocument/2006/relationships/image" Target="../media/image73.png"/><Relationship Id="rId23" Type="http://schemas.openxmlformats.org/officeDocument/2006/relationships/image" Target="../media/image81.png"/><Relationship Id="rId28" Type="http://schemas.openxmlformats.org/officeDocument/2006/relationships/image" Target="../media/image86.png"/><Relationship Id="rId49" Type="http://schemas.openxmlformats.org/officeDocument/2006/relationships/image" Target="../media/image135.png"/><Relationship Id="rId10" Type="http://schemas.openxmlformats.org/officeDocument/2006/relationships/image" Target="../media/image68.png"/><Relationship Id="rId19" Type="http://schemas.openxmlformats.org/officeDocument/2006/relationships/image" Target="../media/image77.png"/><Relationship Id="rId31" Type="http://schemas.openxmlformats.org/officeDocument/2006/relationships/image" Target="../media/image89.png"/><Relationship Id="rId44" Type="http://schemas.openxmlformats.org/officeDocument/2006/relationships/image" Target="../media/image102.png"/><Relationship Id="rId4" Type="http://schemas.openxmlformats.org/officeDocument/2006/relationships/image" Target="../media/image62.png"/><Relationship Id="rId9" Type="http://schemas.openxmlformats.org/officeDocument/2006/relationships/image" Target="../media/image67.png"/><Relationship Id="rId14" Type="http://schemas.openxmlformats.org/officeDocument/2006/relationships/image" Target="../media/image72.png"/><Relationship Id="rId22" Type="http://schemas.openxmlformats.org/officeDocument/2006/relationships/image" Target="../media/image80.png"/><Relationship Id="rId27" Type="http://schemas.openxmlformats.org/officeDocument/2006/relationships/image" Target="../media/image85.png"/><Relationship Id="rId30" Type="http://schemas.openxmlformats.org/officeDocument/2006/relationships/image" Target="../media/image88.png"/><Relationship Id="rId35" Type="http://schemas.openxmlformats.org/officeDocument/2006/relationships/image" Target="../media/image93.png"/><Relationship Id="rId43" Type="http://schemas.openxmlformats.org/officeDocument/2006/relationships/image" Target="../media/image101.png"/><Relationship Id="rId48" Type="http://schemas.openxmlformats.org/officeDocument/2006/relationships/image" Target="../media/image134.png"/><Relationship Id="rId8" Type="http://schemas.openxmlformats.org/officeDocument/2006/relationships/image" Target="../media/image66.png"/><Relationship Id="rId3" Type="http://schemas.openxmlformats.org/officeDocument/2006/relationships/image" Target="../media/image17.png"/><Relationship Id="rId12" Type="http://schemas.openxmlformats.org/officeDocument/2006/relationships/image" Target="../media/image60.png"/><Relationship Id="rId17" Type="http://schemas.openxmlformats.org/officeDocument/2006/relationships/image" Target="../media/image75.png"/><Relationship Id="rId25" Type="http://schemas.openxmlformats.org/officeDocument/2006/relationships/image" Target="../media/image83.png"/><Relationship Id="rId33" Type="http://schemas.openxmlformats.org/officeDocument/2006/relationships/image" Target="../media/image91.png"/><Relationship Id="rId46" Type="http://schemas.openxmlformats.org/officeDocument/2006/relationships/image" Target="../media/image104.png"/><Relationship Id="rId20" Type="http://schemas.openxmlformats.org/officeDocument/2006/relationships/image" Target="../media/image78.png"/><Relationship Id="rId41" Type="http://schemas.openxmlformats.org/officeDocument/2006/relationships/image" Target="../media/image99.png"/></Relationships>
</file>

<file path=ppt/slides/_rels/slide11.xml.rels><?xml version="1.0" encoding="UTF-8" standalone="yes"?>
<Relationships xmlns="http://schemas.openxmlformats.org/package/2006/relationships"><Relationship Id="rId13" Type="http://schemas.openxmlformats.org/officeDocument/2006/relationships/image" Target="../media/image32.png"/><Relationship Id="rId18" Type="http://schemas.openxmlformats.org/officeDocument/2006/relationships/image" Target="../media/image113.png"/><Relationship Id="rId26" Type="http://schemas.openxmlformats.org/officeDocument/2006/relationships/image" Target="../media/image120.png"/><Relationship Id="rId39" Type="http://schemas.openxmlformats.org/officeDocument/2006/relationships/image" Target="../media/image133.png"/><Relationship Id="rId21" Type="http://schemas.openxmlformats.org/officeDocument/2006/relationships/image" Target="../media/image116.png"/><Relationship Id="rId34" Type="http://schemas.openxmlformats.org/officeDocument/2006/relationships/image" Target="../media/image128.png"/><Relationship Id="rId42" Type="http://schemas.openxmlformats.org/officeDocument/2006/relationships/image" Target="../media/image139.png"/><Relationship Id="rId47" Type="http://schemas.openxmlformats.org/officeDocument/2006/relationships/image" Target="../media/image145.png"/><Relationship Id="rId7" Type="http://schemas.openxmlformats.org/officeDocument/2006/relationships/image" Target="../media/image95.png"/><Relationship Id="rId2" Type="http://schemas.openxmlformats.org/officeDocument/2006/relationships/image" Target="../media/image16.png"/><Relationship Id="rId16" Type="http://schemas.openxmlformats.org/officeDocument/2006/relationships/image" Target="../media/image111.png"/><Relationship Id="rId29" Type="http://schemas.openxmlformats.org/officeDocument/2006/relationships/image" Target="../media/image123.png"/><Relationship Id="rId1" Type="http://schemas.openxmlformats.org/officeDocument/2006/relationships/slideLayout" Target="../slideLayouts/slideLayout3.xml"/><Relationship Id="rId6" Type="http://schemas.openxmlformats.org/officeDocument/2006/relationships/image" Target="../media/image94.png"/><Relationship Id="rId11" Type="http://schemas.openxmlformats.org/officeDocument/2006/relationships/image" Target="../media/image107.png"/><Relationship Id="rId24" Type="http://schemas.openxmlformats.org/officeDocument/2006/relationships/image" Target="../media/image33.png"/><Relationship Id="rId32" Type="http://schemas.openxmlformats.org/officeDocument/2006/relationships/image" Target="../media/image126.png"/><Relationship Id="rId37" Type="http://schemas.openxmlformats.org/officeDocument/2006/relationships/image" Target="../media/image131.png"/><Relationship Id="rId40" Type="http://schemas.openxmlformats.org/officeDocument/2006/relationships/image" Target="../media/image137.png"/><Relationship Id="rId45" Type="http://schemas.openxmlformats.org/officeDocument/2006/relationships/image" Target="../media/image142.png"/><Relationship Id="rId5" Type="http://schemas.openxmlformats.org/officeDocument/2006/relationships/image" Target="../media/image82.png"/><Relationship Id="rId15" Type="http://schemas.openxmlformats.org/officeDocument/2006/relationships/image" Target="../media/image110.png"/><Relationship Id="rId23" Type="http://schemas.openxmlformats.org/officeDocument/2006/relationships/image" Target="../media/image118.png"/><Relationship Id="rId28" Type="http://schemas.openxmlformats.org/officeDocument/2006/relationships/image" Target="../media/image122.png"/><Relationship Id="rId36" Type="http://schemas.openxmlformats.org/officeDocument/2006/relationships/image" Target="../media/image130.png"/><Relationship Id="rId10" Type="http://schemas.openxmlformats.org/officeDocument/2006/relationships/image" Target="../media/image106.png"/><Relationship Id="rId19" Type="http://schemas.openxmlformats.org/officeDocument/2006/relationships/image" Target="../media/image114.png"/><Relationship Id="rId31" Type="http://schemas.openxmlformats.org/officeDocument/2006/relationships/image" Target="../media/image125.png"/><Relationship Id="rId44" Type="http://schemas.openxmlformats.org/officeDocument/2006/relationships/image" Target="../media/image141.png"/><Relationship Id="rId4" Type="http://schemas.openxmlformats.org/officeDocument/2006/relationships/image" Target="../media/image71.png"/><Relationship Id="rId9" Type="http://schemas.openxmlformats.org/officeDocument/2006/relationships/image" Target="../media/image97.png"/><Relationship Id="rId14" Type="http://schemas.openxmlformats.org/officeDocument/2006/relationships/image" Target="../media/image109.png"/><Relationship Id="rId22" Type="http://schemas.openxmlformats.org/officeDocument/2006/relationships/image" Target="../media/image117.png"/><Relationship Id="rId27" Type="http://schemas.openxmlformats.org/officeDocument/2006/relationships/image" Target="../media/image121.png"/><Relationship Id="rId30" Type="http://schemas.openxmlformats.org/officeDocument/2006/relationships/image" Target="../media/image124.png"/><Relationship Id="rId35" Type="http://schemas.openxmlformats.org/officeDocument/2006/relationships/image" Target="../media/image129.png"/><Relationship Id="rId43" Type="http://schemas.openxmlformats.org/officeDocument/2006/relationships/image" Target="../media/image140.png"/><Relationship Id="rId8" Type="http://schemas.openxmlformats.org/officeDocument/2006/relationships/image" Target="../media/image96.png"/><Relationship Id="rId3" Type="http://schemas.openxmlformats.org/officeDocument/2006/relationships/image" Target="../media/image17.png"/><Relationship Id="rId12" Type="http://schemas.openxmlformats.org/officeDocument/2006/relationships/image" Target="../media/image108.png"/><Relationship Id="rId17" Type="http://schemas.openxmlformats.org/officeDocument/2006/relationships/image" Target="../media/image112.png"/><Relationship Id="rId25" Type="http://schemas.openxmlformats.org/officeDocument/2006/relationships/image" Target="../media/image119.png"/><Relationship Id="rId33" Type="http://schemas.openxmlformats.org/officeDocument/2006/relationships/image" Target="../media/image127.png"/><Relationship Id="rId38" Type="http://schemas.openxmlformats.org/officeDocument/2006/relationships/image" Target="../media/image132.png"/><Relationship Id="rId46" Type="http://schemas.openxmlformats.org/officeDocument/2006/relationships/image" Target="../media/image143.png"/><Relationship Id="rId20" Type="http://schemas.openxmlformats.org/officeDocument/2006/relationships/image" Target="../media/image115.png"/><Relationship Id="rId41" Type="http://schemas.openxmlformats.org/officeDocument/2006/relationships/image" Target="../media/image138.png"/></Relationships>
</file>

<file path=ppt/slides/_rels/slide1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940.png"/><Relationship Id="rId1" Type="http://schemas.openxmlformats.org/officeDocument/2006/relationships/slideLayout" Target="../slideLayouts/slideLayout3.xml"/><Relationship Id="rId4" Type="http://schemas.openxmlformats.org/officeDocument/2006/relationships/image" Target="../media/image960.png"/></Relationships>
</file>

<file path=ppt/slides/_rels/slide13.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0.png"/><Relationship Id="rId7" Type="http://schemas.openxmlformats.org/officeDocument/2006/relationships/image" Target="../media/image164.png"/><Relationship Id="rId2" Type="http://schemas.openxmlformats.org/officeDocument/2006/relationships/image" Target="../media/image159.png"/><Relationship Id="rId1" Type="http://schemas.openxmlformats.org/officeDocument/2006/relationships/slideLayout" Target="../slideLayouts/slideLayout7.xml"/><Relationship Id="rId6" Type="http://schemas.openxmlformats.org/officeDocument/2006/relationships/image" Target="../media/image163.png"/><Relationship Id="rId5" Type="http://schemas.openxmlformats.org/officeDocument/2006/relationships/image" Target="../media/image162.png"/><Relationship Id="rId4" Type="http://schemas.openxmlformats.org/officeDocument/2006/relationships/image" Target="../media/image16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66.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44.png"/><Relationship Id="rId1" Type="http://schemas.openxmlformats.org/officeDocument/2006/relationships/slideLayout" Target="../slideLayouts/slideLayout3.xml"/><Relationship Id="rId5" Type="http://schemas.openxmlformats.org/officeDocument/2006/relationships/image" Target="../media/image146.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3.xml"/><Relationship Id="rId4" Type="http://schemas.openxmlformats.org/officeDocument/2006/relationships/image" Target="../media/image150.png"/></Relationships>
</file>

<file path=ppt/slides/_rels/slide19.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51.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53.png"/></Relationships>
</file>

<file path=ppt/slides/_rels/slide2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56.png"/><Relationship Id="rId4" Type="http://schemas.openxmlformats.org/officeDocument/2006/relationships/image" Target="../media/image155.png"/></Relationships>
</file>

<file path=ppt/slides/_rels/slide22.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56.png"/><Relationship Id="rId4" Type="http://schemas.openxmlformats.org/officeDocument/2006/relationships/image" Target="../media/image155.png"/></Relationships>
</file>

<file path=ppt/slides/_rels/slide23.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55.png"/><Relationship Id="rId4" Type="http://schemas.openxmlformats.org/officeDocument/2006/relationships/image" Target="../media/image15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57.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15.sv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image" Target="../media/image14.svg"/><Relationship Id="rId16" Type="http://schemas.openxmlformats.org/officeDocument/2006/relationships/image" Target="../media/image46.png"/><Relationship Id="rId1" Type="http://schemas.openxmlformats.org/officeDocument/2006/relationships/slideLayout" Target="../slideLayouts/slideLayout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3" Type="http://schemas.openxmlformats.org/officeDocument/2006/relationships/image" Target="../media/image15.sv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image" Target="../media/image14.svg"/><Relationship Id="rId16" Type="http://schemas.openxmlformats.org/officeDocument/2006/relationships/image" Target="../media/image59.png"/><Relationship Id="rId1" Type="http://schemas.openxmlformats.org/officeDocument/2006/relationships/slideLayout" Target="../slideLayouts/slideLayout3.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5" Type="http://schemas.openxmlformats.org/officeDocument/2006/relationships/image" Target="../media/image5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 Id="rId14" Type="http://schemas.openxmlformats.org/officeDocument/2006/relationships/image" Target="../media/image5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768B3A6-4EAB-45C5-B16C-59A755FCB55B}"/>
              </a:ext>
            </a:extLst>
          </p:cNvPr>
          <p:cNvSpPr>
            <a:spLocks noGrp="1" noRot="1" noMove="1" noResize="1" noEditPoints="1" noAdjustHandles="1" noChangeArrowheads="1" noChangeShapeType="1"/>
          </p:cNvSpPr>
          <p:nvPr/>
        </p:nvSpPr>
        <p:spPr>
          <a:xfrm>
            <a:off x="0" y="0"/>
            <a:ext cx="12192000" cy="12801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0D979F1-E95E-AA81-4E03-2A2B7E6686CE}"/>
              </a:ext>
            </a:extLst>
          </p:cNvPr>
          <p:cNvSpPr>
            <a:spLocks noGrp="1" noRot="1" noMove="1" noResize="1" noEditPoints="1" noAdjustHandles="1" noChangeArrowheads="1" noChangeShapeType="1"/>
          </p:cNvSpPr>
          <p:nvPr/>
        </p:nvSpPr>
        <p:spPr>
          <a:xfrm>
            <a:off x="0" y="1280160"/>
            <a:ext cx="12192000" cy="91440"/>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FA357BD-DAA5-C865-9668-887E19AD194B}"/>
              </a:ext>
            </a:extLst>
          </p:cNvPr>
          <p:cNvSpPr>
            <a:spLocks noGrp="1" noRot="1" noMove="1" noResize="1" noEditPoints="1" noAdjustHandles="1" noChangeArrowheads="1" noChangeShapeType="1"/>
          </p:cNvSpPr>
          <p:nvPr/>
        </p:nvSpPr>
        <p:spPr>
          <a:xfrm>
            <a:off x="0" y="5486400"/>
            <a:ext cx="12192000" cy="91440"/>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9D6631B-7D25-54AA-DE2D-2FE11A63CBF1}"/>
              </a:ext>
            </a:extLst>
          </p:cNvPr>
          <p:cNvSpPr>
            <a:spLocks noGrp="1" noRot="1" noMove="1" noResize="1" noEditPoints="1" noAdjustHandles="1" noChangeArrowheads="1" noChangeShapeType="1"/>
          </p:cNvSpPr>
          <p:nvPr/>
        </p:nvSpPr>
        <p:spPr>
          <a:xfrm>
            <a:off x="0" y="1371600"/>
            <a:ext cx="12192000" cy="41148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400" dirty="0">
              <a:solidFill>
                <a:schemeClr val="bg1"/>
              </a:solidFill>
            </a:endParaRPr>
          </a:p>
        </p:txBody>
      </p:sp>
      <p:sp>
        <p:nvSpPr>
          <p:cNvPr id="9" name="Rectangle 8">
            <a:extLst>
              <a:ext uri="{FF2B5EF4-FFF2-40B4-BE49-F238E27FC236}">
                <a16:creationId xmlns:a16="http://schemas.microsoft.com/office/drawing/2014/main" id="{0273744B-4157-465D-09DC-4AEAF9984D61}"/>
              </a:ext>
            </a:extLst>
          </p:cNvPr>
          <p:cNvSpPr>
            <a:spLocks noGrp="1" noRot="1" noMove="1" noResize="1" noEditPoints="1" noAdjustHandles="1" noChangeArrowheads="1" noChangeShapeType="1"/>
          </p:cNvSpPr>
          <p:nvPr/>
        </p:nvSpPr>
        <p:spPr>
          <a:xfrm>
            <a:off x="0" y="5577840"/>
            <a:ext cx="12192000" cy="12801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B730B92D-9A5C-757F-6BBE-0E63BE59921B}"/>
              </a:ext>
            </a:extLst>
          </p:cNvPr>
          <p:cNvGrpSpPr/>
          <p:nvPr/>
        </p:nvGrpSpPr>
        <p:grpSpPr>
          <a:xfrm>
            <a:off x="8123700" y="5737860"/>
            <a:ext cx="3001500" cy="960120"/>
            <a:chOff x="4645712" y="5737860"/>
            <a:chExt cx="3001500" cy="960120"/>
          </a:xfrm>
        </p:grpSpPr>
        <p:pic>
          <p:nvPicPr>
            <p:cNvPr id="16" name="Graphic 15">
              <a:extLst>
                <a:ext uri="{FF2B5EF4-FFF2-40B4-BE49-F238E27FC236}">
                  <a16:creationId xmlns:a16="http://schemas.microsoft.com/office/drawing/2014/main" id="{5C6F614C-95A2-BFB3-A7B2-D268F4D542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11207" y="5760720"/>
              <a:ext cx="914400" cy="914400"/>
            </a:xfrm>
            <a:prstGeom prst="rect">
              <a:avLst/>
            </a:prstGeom>
          </p:spPr>
        </p:pic>
        <p:pic>
          <p:nvPicPr>
            <p:cNvPr id="19" name="Graphic 18">
              <a:extLst>
                <a:ext uri="{FF2B5EF4-FFF2-40B4-BE49-F238E27FC236}">
                  <a16:creationId xmlns:a16="http://schemas.microsoft.com/office/drawing/2014/main" id="{BD5B387E-AF5D-D257-FA62-5C978AE8B2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5712" y="5737860"/>
              <a:ext cx="958291" cy="960120"/>
            </a:xfrm>
            <a:prstGeom prst="rect">
              <a:avLst/>
            </a:prstGeom>
          </p:spPr>
        </p:pic>
        <p:pic>
          <p:nvPicPr>
            <p:cNvPr id="22" name="Picture 21" descr="A logo of a university&#10;&#10;Description automatically generated">
              <a:extLst>
                <a:ext uri="{FF2B5EF4-FFF2-40B4-BE49-F238E27FC236}">
                  <a16:creationId xmlns:a16="http://schemas.microsoft.com/office/drawing/2014/main" id="{BE7E9C5A-FDE7-1F3D-92B1-3AA83C0605CE}"/>
                </a:ext>
              </a:extLst>
            </p:cNvPr>
            <p:cNvPicPr>
              <a:picLocks noChangeAspect="1"/>
            </p:cNvPicPr>
            <p:nvPr/>
          </p:nvPicPr>
          <p:blipFill>
            <a:blip r:embed="rId5"/>
            <a:stretch>
              <a:fillRect/>
            </a:stretch>
          </p:blipFill>
          <p:spPr>
            <a:xfrm>
              <a:off x="6732812" y="5760720"/>
              <a:ext cx="914400" cy="914400"/>
            </a:xfrm>
            <a:prstGeom prst="rect">
              <a:avLst/>
            </a:prstGeom>
          </p:spPr>
        </p:pic>
      </p:grpSp>
      <p:sp>
        <p:nvSpPr>
          <p:cNvPr id="32" name="TextBox 31">
            <a:extLst>
              <a:ext uri="{FF2B5EF4-FFF2-40B4-BE49-F238E27FC236}">
                <a16:creationId xmlns:a16="http://schemas.microsoft.com/office/drawing/2014/main" id="{E189E00A-1C9F-DC9E-A1BD-7E6A731AF96C}"/>
              </a:ext>
            </a:extLst>
          </p:cNvPr>
          <p:cNvSpPr txBox="1"/>
          <p:nvPr/>
        </p:nvSpPr>
        <p:spPr>
          <a:xfrm>
            <a:off x="1066799" y="5760720"/>
            <a:ext cx="4017638" cy="914400"/>
          </a:xfrm>
          <a:prstGeom prst="rect">
            <a:avLst/>
          </a:prstGeom>
          <a:noFill/>
        </p:spPr>
        <p:txBody>
          <a:bodyPr wrap="square" lIns="0" tIns="0" rIns="0" bIns="0" anchor="ctr">
            <a:noAutofit/>
          </a:bodyPr>
          <a:lstStyle/>
          <a:p>
            <a:pPr>
              <a:defRPr/>
            </a:pPr>
            <a:r>
              <a:rPr lang="en-US" altLang="en-US" sz="1600" dirty="0">
                <a:solidFill>
                  <a:schemeClr val="bg1">
                    <a:lumMod val="65000"/>
                  </a:schemeClr>
                </a:solidFill>
                <a:ea typeface="Arial" charset="0"/>
              </a:rPr>
              <a:t>Peter VanNostrand, PhD Candidate</a:t>
            </a:r>
          </a:p>
          <a:p>
            <a:pPr>
              <a:defRPr/>
            </a:pPr>
            <a:r>
              <a:rPr lang="en-US" altLang="en-US" sz="1600" dirty="0">
                <a:solidFill>
                  <a:schemeClr val="bg1">
                    <a:lumMod val="65000"/>
                  </a:schemeClr>
                </a:solidFill>
                <a:ea typeface="Arial" charset="0"/>
              </a:rPr>
              <a:t>Worcester Polytechnic Institute</a:t>
            </a:r>
          </a:p>
          <a:p>
            <a:pPr>
              <a:defRPr/>
            </a:pPr>
            <a:r>
              <a:rPr lang="en-US" altLang="en-US" sz="1600" dirty="0">
                <a:solidFill>
                  <a:schemeClr val="bg1">
                    <a:lumMod val="65000"/>
                  </a:schemeClr>
                </a:solidFill>
                <a:ea typeface="Arial" charset="0"/>
              </a:rPr>
              <a:t>petervannostrand.github.io</a:t>
            </a:r>
          </a:p>
        </p:txBody>
      </p:sp>
      <p:sp>
        <p:nvSpPr>
          <p:cNvPr id="8" name="Text Placeholder 4">
            <a:extLst>
              <a:ext uri="{FF2B5EF4-FFF2-40B4-BE49-F238E27FC236}">
                <a16:creationId xmlns:a16="http://schemas.microsoft.com/office/drawing/2014/main" id="{A7124E7E-E58A-3BFB-F9C2-87A760EBF8CB}"/>
              </a:ext>
            </a:extLst>
          </p:cNvPr>
          <p:cNvSpPr txBox="1">
            <a:spLocks/>
          </p:cNvSpPr>
          <p:nvPr/>
        </p:nvSpPr>
        <p:spPr>
          <a:xfrm>
            <a:off x="2870486" y="3566354"/>
            <a:ext cx="4260843" cy="1371600"/>
          </a:xfrm>
          <a:prstGeom prst="rect">
            <a:avLst/>
          </a:prstGeom>
        </p:spPr>
        <p:txBody>
          <a:bodyPr vert="horz" wrap="square" lIns="0" tIns="0" rIns="0" bIns="0" rtlCol="0" anchor="ctr">
            <a:noAutofit/>
          </a:bodyPr>
          <a:lstStyle>
            <a:lvl1pPr marL="0" indent="0" algn="l" defTabSz="914400" rtl="0" eaLnBrk="1" latinLnBrk="0" hangingPunct="1">
              <a:lnSpc>
                <a:spcPct val="130000"/>
              </a:lnSpc>
              <a:spcBef>
                <a:spcPts val="600"/>
              </a:spcBef>
              <a:buClr>
                <a:schemeClr val="tx2"/>
              </a:buClr>
              <a:buSzPct val="120000"/>
              <a:buFont typeface="Arial" panose="020B0604020202020204" pitchFamily="34" charset="0"/>
              <a:buNone/>
              <a:defRPr sz="2800" b="0" i="0" kern="1200">
                <a:solidFill>
                  <a:schemeClr val="bg1"/>
                </a:solidFill>
                <a:latin typeface="Georgia" charset="0"/>
                <a:ea typeface="Georgia" charset="0"/>
                <a:cs typeface="Georgia" charset="0"/>
              </a:defRPr>
            </a:lvl1pPr>
            <a:lvl2pPr marL="6858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2pPr>
            <a:lvl3pPr marL="11430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3pPr>
            <a:lvl4pPr marL="16002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4pPr>
            <a:lvl5pPr marL="20574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pPr>
            <a:endParaRPr lang="de-DE" sz="2400" u="sng" dirty="0">
              <a:latin typeface="+mj-lt"/>
            </a:endParaRPr>
          </a:p>
        </p:txBody>
      </p:sp>
      <p:grpSp>
        <p:nvGrpSpPr>
          <p:cNvPr id="3" name="Group 2">
            <a:extLst>
              <a:ext uri="{FF2B5EF4-FFF2-40B4-BE49-F238E27FC236}">
                <a16:creationId xmlns:a16="http://schemas.microsoft.com/office/drawing/2014/main" id="{9F9A51B2-0335-D38D-9EE1-6C485BEDA477}"/>
              </a:ext>
            </a:extLst>
          </p:cNvPr>
          <p:cNvGrpSpPr/>
          <p:nvPr/>
        </p:nvGrpSpPr>
        <p:grpSpPr>
          <a:xfrm>
            <a:off x="1029855" y="2263871"/>
            <a:ext cx="10330871" cy="1064437"/>
            <a:chOff x="1029855" y="2263871"/>
            <a:chExt cx="10330871" cy="1064437"/>
          </a:xfrm>
        </p:grpSpPr>
        <p:sp>
          <p:nvSpPr>
            <p:cNvPr id="11" name="Text Placeholder 4">
              <a:extLst>
                <a:ext uri="{FF2B5EF4-FFF2-40B4-BE49-F238E27FC236}">
                  <a16:creationId xmlns:a16="http://schemas.microsoft.com/office/drawing/2014/main" id="{41DB3CB1-F299-A0CE-C54A-012AB1468681}"/>
                </a:ext>
              </a:extLst>
            </p:cNvPr>
            <p:cNvSpPr txBox="1">
              <a:spLocks/>
            </p:cNvSpPr>
            <p:nvPr/>
          </p:nvSpPr>
          <p:spPr>
            <a:xfrm>
              <a:off x="1066800" y="2912920"/>
              <a:ext cx="10058400" cy="415388"/>
            </a:xfrm>
            <a:prstGeom prst="rect">
              <a:avLst/>
            </a:prstGeom>
          </p:spPr>
          <p:txBody>
            <a:bodyPr vert="horz" wrap="none" lIns="0" tIns="0" rIns="0" bIns="0" rtlCol="0" anchor="ctr">
              <a:noAutofit/>
            </a:bodyPr>
            <a:lstStyle>
              <a:lvl1pPr marL="0" indent="0" algn="l" defTabSz="914400" rtl="0" eaLnBrk="1" latinLnBrk="0" hangingPunct="1">
                <a:lnSpc>
                  <a:spcPct val="130000"/>
                </a:lnSpc>
                <a:spcBef>
                  <a:spcPts val="600"/>
                </a:spcBef>
                <a:buClr>
                  <a:schemeClr val="tx2"/>
                </a:buClr>
                <a:buSzPct val="120000"/>
                <a:buFont typeface="Arial" panose="020B0604020202020204" pitchFamily="34" charset="0"/>
                <a:buNone/>
                <a:defRPr sz="2800" b="0" i="0" kern="1200">
                  <a:solidFill>
                    <a:schemeClr val="bg1"/>
                  </a:solidFill>
                  <a:latin typeface="Georgia" charset="0"/>
                  <a:ea typeface="Georgia" charset="0"/>
                  <a:cs typeface="Georgia" charset="0"/>
                </a:defRPr>
              </a:lvl1pPr>
              <a:lvl2pPr marL="6858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2pPr>
              <a:lvl3pPr marL="11430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3pPr>
              <a:lvl4pPr marL="16002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4pPr>
              <a:lvl5pPr marL="20574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pPr>
              <a:r>
                <a:rPr lang="en-US" sz="3200" spc="-10" dirty="0">
                  <a:latin typeface="+mj-lt"/>
                </a:rPr>
                <a:t>Diversity as a Requirement for Fair Actionable Recourse</a:t>
              </a:r>
              <a:endParaRPr lang="de-DE" sz="3200" spc="-10" dirty="0">
                <a:latin typeface="+mj-lt"/>
              </a:endParaRPr>
            </a:p>
          </p:txBody>
        </p:sp>
        <p:sp>
          <p:nvSpPr>
            <p:cNvPr id="18" name="Text Placeholder 4">
              <a:extLst>
                <a:ext uri="{FF2B5EF4-FFF2-40B4-BE49-F238E27FC236}">
                  <a16:creationId xmlns:a16="http://schemas.microsoft.com/office/drawing/2014/main" id="{D4877A60-0735-B82F-5B07-B012C8B33B6E}"/>
                </a:ext>
              </a:extLst>
            </p:cNvPr>
            <p:cNvSpPr txBox="1">
              <a:spLocks/>
            </p:cNvSpPr>
            <p:nvPr/>
          </p:nvSpPr>
          <p:spPr>
            <a:xfrm>
              <a:off x="1029855" y="2263871"/>
              <a:ext cx="10330871" cy="548446"/>
            </a:xfrm>
            <a:prstGeom prst="rect">
              <a:avLst/>
            </a:prstGeom>
          </p:spPr>
          <p:txBody>
            <a:bodyPr vert="horz" wrap="none" lIns="0" tIns="0" rIns="0" bIns="0" rtlCol="0" anchor="ctr">
              <a:noAutofit/>
            </a:bodyPr>
            <a:lstStyle>
              <a:lvl1pPr marL="0" indent="0" algn="l" defTabSz="914400" rtl="0" eaLnBrk="1" latinLnBrk="0" hangingPunct="1">
                <a:lnSpc>
                  <a:spcPct val="130000"/>
                </a:lnSpc>
                <a:spcBef>
                  <a:spcPts val="600"/>
                </a:spcBef>
                <a:buClr>
                  <a:schemeClr val="tx2"/>
                </a:buClr>
                <a:buSzPct val="120000"/>
                <a:buFont typeface="Arial" panose="020B0604020202020204" pitchFamily="34" charset="0"/>
                <a:buNone/>
                <a:defRPr sz="2800" b="0" i="0" kern="1200">
                  <a:solidFill>
                    <a:schemeClr val="bg1"/>
                  </a:solidFill>
                  <a:latin typeface="Georgia" charset="0"/>
                  <a:ea typeface="Georgia" charset="0"/>
                  <a:cs typeface="Georgia" charset="0"/>
                </a:defRPr>
              </a:lvl1pPr>
              <a:lvl2pPr marL="6858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2pPr>
              <a:lvl3pPr marL="11430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3pPr>
              <a:lvl4pPr marL="16002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4pPr>
              <a:lvl5pPr marL="20574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pPr>
              <a:r>
                <a:rPr lang="en-US" sz="5700" b="1" cap="all" dirty="0">
                  <a:latin typeface="+mj-lt"/>
                </a:rPr>
                <a:t>Options Without Agency</a:t>
              </a:r>
              <a:endParaRPr lang="de-DE" sz="5700" b="1" dirty="0">
                <a:latin typeface="+mj-lt"/>
              </a:endParaRPr>
            </a:p>
          </p:txBody>
        </p:sp>
      </p:grpSp>
      <p:sp>
        <p:nvSpPr>
          <p:cNvPr id="5" name="Rectangle: Rounded Corners 4">
            <a:extLst>
              <a:ext uri="{FF2B5EF4-FFF2-40B4-BE49-F238E27FC236}">
                <a16:creationId xmlns:a16="http://schemas.microsoft.com/office/drawing/2014/main" id="{FB75BFA1-F9C0-9FCC-32F5-468D9A1BF8F6}"/>
              </a:ext>
            </a:extLst>
          </p:cNvPr>
          <p:cNvSpPr/>
          <p:nvPr/>
        </p:nvSpPr>
        <p:spPr>
          <a:xfrm>
            <a:off x="1066800" y="3617903"/>
            <a:ext cx="10058400" cy="365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7CE25F95-894A-C80F-D6BE-824D0E2D5168}"/>
              </a:ext>
            </a:extLst>
          </p:cNvPr>
          <p:cNvGrpSpPr/>
          <p:nvPr/>
        </p:nvGrpSpPr>
        <p:grpSpPr>
          <a:xfrm>
            <a:off x="1066798" y="3991267"/>
            <a:ext cx="10058402" cy="738664"/>
            <a:chOff x="1066798" y="3991267"/>
            <a:chExt cx="10058402" cy="738664"/>
          </a:xfrm>
        </p:grpSpPr>
        <p:sp>
          <p:nvSpPr>
            <p:cNvPr id="24" name="TextBox 23">
              <a:extLst>
                <a:ext uri="{FF2B5EF4-FFF2-40B4-BE49-F238E27FC236}">
                  <a16:creationId xmlns:a16="http://schemas.microsoft.com/office/drawing/2014/main" id="{D3B00FF7-CE11-E61D-11C6-2FF425348434}"/>
                </a:ext>
              </a:extLst>
            </p:cNvPr>
            <p:cNvSpPr txBox="1"/>
            <p:nvPr/>
          </p:nvSpPr>
          <p:spPr>
            <a:xfrm>
              <a:off x="8719157" y="3991267"/>
              <a:ext cx="2406043" cy="738664"/>
            </a:xfrm>
            <a:prstGeom prst="rect">
              <a:avLst/>
            </a:prstGeom>
            <a:noFill/>
          </p:spPr>
          <p:txBody>
            <a:bodyPr wrap="none" lIns="0" tIns="0" rIns="0" bIns="0" rtlCol="0" anchor="ctr">
              <a:spAutoFit/>
            </a:bodyPr>
            <a:lstStyle/>
            <a:p>
              <a:pPr algn="r"/>
              <a:r>
                <a:rPr lang="en-US" sz="2400" dirty="0">
                  <a:solidFill>
                    <a:schemeClr val="bg1"/>
                  </a:solidFill>
                </a:rPr>
                <a:t>ACM FAccT 2026</a:t>
              </a:r>
            </a:p>
            <a:p>
              <a:pPr algn="r"/>
              <a:r>
                <a:rPr lang="en-US" sz="2400" dirty="0">
                  <a:solidFill>
                    <a:schemeClr val="bg1"/>
                  </a:solidFill>
                </a:rPr>
                <a:t>June 25</a:t>
              </a:r>
              <a:r>
                <a:rPr lang="en-US" sz="2400" baseline="30000" dirty="0">
                  <a:solidFill>
                    <a:schemeClr val="bg1"/>
                  </a:solidFill>
                </a:rPr>
                <a:t>th</a:t>
              </a:r>
              <a:r>
                <a:rPr lang="en-US" sz="2400" dirty="0">
                  <a:solidFill>
                    <a:schemeClr val="bg1"/>
                  </a:solidFill>
                </a:rPr>
                <a:t> – 28</a:t>
              </a:r>
              <a:r>
                <a:rPr lang="en-US" sz="2400" baseline="30000" dirty="0">
                  <a:solidFill>
                    <a:schemeClr val="bg1"/>
                  </a:solidFill>
                </a:rPr>
                <a:t>th</a:t>
              </a:r>
              <a:r>
                <a:rPr lang="en-US" sz="2400" dirty="0">
                  <a:solidFill>
                    <a:schemeClr val="bg1"/>
                  </a:solidFill>
                </a:rPr>
                <a:t> </a:t>
              </a:r>
            </a:p>
          </p:txBody>
        </p:sp>
        <p:sp>
          <p:nvSpPr>
            <p:cNvPr id="21" name="Text Placeholder 4">
              <a:extLst>
                <a:ext uri="{FF2B5EF4-FFF2-40B4-BE49-F238E27FC236}">
                  <a16:creationId xmlns:a16="http://schemas.microsoft.com/office/drawing/2014/main" id="{DD5CB50F-369C-23C7-F39A-EAC917C2A9A4}"/>
                </a:ext>
              </a:extLst>
            </p:cNvPr>
            <p:cNvSpPr txBox="1">
              <a:spLocks/>
            </p:cNvSpPr>
            <p:nvPr/>
          </p:nvSpPr>
          <p:spPr>
            <a:xfrm>
              <a:off x="1066798" y="3991267"/>
              <a:ext cx="6319193" cy="738664"/>
            </a:xfrm>
            <a:prstGeom prst="rect">
              <a:avLst/>
            </a:prstGeom>
          </p:spPr>
          <p:txBody>
            <a:bodyPr vert="horz" wrap="square" lIns="0" tIns="0" rIns="0" bIns="0" rtlCol="0" anchor="ctr">
              <a:spAutoFit/>
            </a:bodyPr>
            <a:lstStyle>
              <a:lvl1pPr marL="0" indent="0" algn="l" defTabSz="914400" rtl="0" eaLnBrk="1" latinLnBrk="0" hangingPunct="1">
                <a:lnSpc>
                  <a:spcPct val="130000"/>
                </a:lnSpc>
                <a:spcBef>
                  <a:spcPts val="600"/>
                </a:spcBef>
                <a:buClr>
                  <a:schemeClr val="tx2"/>
                </a:buClr>
                <a:buSzPct val="120000"/>
                <a:buFont typeface="Arial" panose="020B0604020202020204" pitchFamily="34" charset="0"/>
                <a:buNone/>
                <a:defRPr sz="2800" b="0" i="0" kern="1200">
                  <a:solidFill>
                    <a:schemeClr val="bg1"/>
                  </a:solidFill>
                  <a:latin typeface="Georgia" charset="0"/>
                  <a:ea typeface="Georgia" charset="0"/>
                  <a:cs typeface="Georgia" charset="0"/>
                </a:defRPr>
              </a:lvl1pPr>
              <a:lvl2pPr marL="6858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2pPr>
              <a:lvl3pPr marL="11430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3pPr>
              <a:lvl4pPr marL="16002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4pPr>
              <a:lvl5pPr marL="20574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de-DE" sz="2400" dirty="0">
                  <a:latin typeface="+mj-lt"/>
                </a:rPr>
                <a:t>Peter M. VanNostrand, Dennis M. Hofmann, Lei Ma, and Elke A. Rundensteiner</a:t>
              </a:r>
            </a:p>
          </p:txBody>
        </p:sp>
      </p:grpSp>
    </p:spTree>
    <p:extLst>
      <p:ext uri="{BB962C8B-B14F-4D97-AF65-F5344CB8AC3E}">
        <p14:creationId xmlns:p14="http://schemas.microsoft.com/office/powerpoint/2010/main" val="4270401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5D94CF-36F8-0F01-8ECA-BFE9B9D03B3D}"/>
              </a:ext>
            </a:extLst>
          </p:cNvPr>
          <p:cNvSpPr>
            <a:spLocks noGrp="1"/>
          </p:cNvSpPr>
          <p:nvPr>
            <p:ph type="title"/>
          </p:nvPr>
        </p:nvSpPr>
        <p:spPr/>
        <p:txBody>
          <a:bodyPr/>
          <a:lstStyle/>
          <a:p>
            <a:r>
              <a:rPr lang="en-US" dirty="0"/>
              <a:t>State-of-the-Art Recourse Fairness Metrics</a:t>
            </a:r>
          </a:p>
        </p:txBody>
      </p:sp>
      <p:grpSp>
        <p:nvGrpSpPr>
          <p:cNvPr id="870" name="Group 869">
            <a:extLst>
              <a:ext uri="{FF2B5EF4-FFF2-40B4-BE49-F238E27FC236}">
                <a16:creationId xmlns:a16="http://schemas.microsoft.com/office/drawing/2014/main" id="{D471CFFF-55E1-DE7D-B9A7-FFE8AE3537A0}"/>
              </a:ext>
            </a:extLst>
          </p:cNvPr>
          <p:cNvGrpSpPr/>
          <p:nvPr/>
        </p:nvGrpSpPr>
        <p:grpSpPr>
          <a:xfrm>
            <a:off x="171543" y="5743486"/>
            <a:ext cx="1097927" cy="914400"/>
            <a:chOff x="181292" y="5475697"/>
            <a:chExt cx="1097927" cy="914400"/>
          </a:xfrm>
        </p:grpSpPr>
        <p:sp>
          <p:nvSpPr>
            <p:cNvPr id="394" name="Rectangle 393">
              <a:extLst>
                <a:ext uri="{FF2B5EF4-FFF2-40B4-BE49-F238E27FC236}">
                  <a16:creationId xmlns:a16="http://schemas.microsoft.com/office/drawing/2014/main" id="{89AFCAEF-8305-0B75-9B78-472BF4E75189}"/>
                </a:ext>
              </a:extLst>
            </p:cNvPr>
            <p:cNvSpPr/>
            <p:nvPr/>
          </p:nvSpPr>
          <p:spPr>
            <a:xfrm>
              <a:off x="181292" y="5475697"/>
              <a:ext cx="1097927" cy="914400"/>
            </a:xfrm>
            <a:prstGeom prst="rect">
              <a:avLst/>
            </a:prstGeom>
            <a:noFill/>
            <a:ln w="19050" cap="flat" cmpd="sng" algn="ctr">
              <a:solidFill>
                <a:sysClr val="windowText" lastClr="000000">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nvGrpSpPr>
            <p:cNvPr id="865" name="Group 864">
              <a:extLst>
                <a:ext uri="{FF2B5EF4-FFF2-40B4-BE49-F238E27FC236}">
                  <a16:creationId xmlns:a16="http://schemas.microsoft.com/office/drawing/2014/main" id="{1F2C43AB-49B5-54D4-5760-7D400D10BC38}"/>
                </a:ext>
              </a:extLst>
            </p:cNvPr>
            <p:cNvGrpSpPr/>
            <p:nvPr/>
          </p:nvGrpSpPr>
          <p:grpSpPr>
            <a:xfrm>
              <a:off x="181292" y="5490340"/>
              <a:ext cx="1097927" cy="885114"/>
              <a:chOff x="181292" y="5456954"/>
              <a:chExt cx="1097927" cy="885114"/>
            </a:xfrm>
          </p:grpSpPr>
          <p:sp>
            <p:nvSpPr>
              <p:cNvPr id="395" name="TextBox 394">
                <a:extLst>
                  <a:ext uri="{FF2B5EF4-FFF2-40B4-BE49-F238E27FC236}">
                    <a16:creationId xmlns:a16="http://schemas.microsoft.com/office/drawing/2014/main" id="{3BE4DF2A-7585-C440-D628-2A45E74358C0}"/>
                  </a:ext>
                </a:extLst>
              </p:cNvPr>
              <p:cNvSpPr txBox="1"/>
              <p:nvPr/>
            </p:nvSpPr>
            <p:spPr>
              <a:xfrm>
                <a:off x="181292" y="5456954"/>
                <a:ext cx="1097927" cy="338554"/>
              </a:xfrm>
              <a:prstGeom prst="rect">
                <a:avLst/>
              </a:prstGeom>
              <a:noFill/>
            </p:spPr>
            <p:txBody>
              <a:bodyPr wrap="square" lIns="45720" rIns="45720" rtlCol="0">
                <a:spAutoFit/>
              </a:bodyPr>
              <a:lstStyle/>
              <a:p>
                <a:pPr algn="ctr" defTabSz="457200"/>
                <a:r>
                  <a:rPr lang="en-US" sz="1600" dirty="0">
                    <a:solidFill>
                      <a:prstClr val="black">
                        <a:lumMod val="50000"/>
                      </a:prstClr>
                    </a:solidFill>
                    <a:latin typeface="Aptos" panose="02110004020202020204"/>
                  </a:rPr>
                  <a:t>Outcomes</a:t>
                </a:r>
              </a:p>
            </p:txBody>
          </p:sp>
          <p:sp>
            <p:nvSpPr>
              <p:cNvPr id="422" name="TextBox 421">
                <a:extLst>
                  <a:ext uri="{FF2B5EF4-FFF2-40B4-BE49-F238E27FC236}">
                    <a16:creationId xmlns:a16="http://schemas.microsoft.com/office/drawing/2014/main" id="{B9152E08-DA01-DD9E-4676-4734B07FA4BB}"/>
                  </a:ext>
                </a:extLst>
              </p:cNvPr>
              <p:cNvSpPr txBox="1"/>
              <p:nvPr/>
            </p:nvSpPr>
            <p:spPr>
              <a:xfrm>
                <a:off x="500723" y="5720573"/>
                <a:ext cx="665551" cy="338554"/>
              </a:xfrm>
              <a:prstGeom prst="rect">
                <a:avLst/>
              </a:prstGeom>
              <a:noFill/>
            </p:spPr>
            <p:txBody>
              <a:bodyPr wrap="square" lIns="45720" rIns="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Reject</a:t>
                </a:r>
              </a:p>
            </p:txBody>
          </p:sp>
          <p:sp>
            <p:nvSpPr>
              <p:cNvPr id="423" name="Rectangle 422">
                <a:extLst>
                  <a:ext uri="{FF2B5EF4-FFF2-40B4-BE49-F238E27FC236}">
                    <a16:creationId xmlns:a16="http://schemas.microsoft.com/office/drawing/2014/main" id="{CE5EA01E-C2E9-B052-118C-E666E8003F13}"/>
                  </a:ext>
                </a:extLst>
              </p:cNvPr>
              <p:cNvSpPr/>
              <p:nvPr/>
            </p:nvSpPr>
            <p:spPr>
              <a:xfrm>
                <a:off x="263844" y="5774215"/>
                <a:ext cx="231270" cy="231270"/>
              </a:xfrm>
              <a:prstGeom prst="rect">
                <a:avLst/>
              </a:prstGeom>
              <a:solidFill>
                <a:srgbClr val="F7C9D0"/>
              </a:solidFill>
              <a:ln w="19050" cap="flat" cmpd="sng" algn="ctr">
                <a:solidFill>
                  <a:sysClr val="windowText" lastClr="000000">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20" name="TextBox 419">
                <a:extLst>
                  <a:ext uri="{FF2B5EF4-FFF2-40B4-BE49-F238E27FC236}">
                    <a16:creationId xmlns:a16="http://schemas.microsoft.com/office/drawing/2014/main" id="{F6B145BF-5744-B126-8867-B5BF4D0A6F1A}"/>
                  </a:ext>
                </a:extLst>
              </p:cNvPr>
              <p:cNvSpPr txBox="1"/>
              <p:nvPr/>
            </p:nvSpPr>
            <p:spPr>
              <a:xfrm>
                <a:off x="500771" y="6003514"/>
                <a:ext cx="665456" cy="338554"/>
              </a:xfrm>
              <a:prstGeom prst="rect">
                <a:avLst/>
              </a:prstGeom>
              <a:noFill/>
            </p:spPr>
            <p:txBody>
              <a:bodyPr wrap="square" lIns="45720" rIns="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Accept</a:t>
                </a:r>
              </a:p>
            </p:txBody>
          </p:sp>
          <p:sp>
            <p:nvSpPr>
              <p:cNvPr id="421" name="Rectangle 420">
                <a:extLst>
                  <a:ext uri="{FF2B5EF4-FFF2-40B4-BE49-F238E27FC236}">
                    <a16:creationId xmlns:a16="http://schemas.microsoft.com/office/drawing/2014/main" id="{596D97AA-6F45-1A32-95A3-78B09815209B}"/>
                  </a:ext>
                </a:extLst>
              </p:cNvPr>
              <p:cNvSpPr/>
              <p:nvPr/>
            </p:nvSpPr>
            <p:spPr>
              <a:xfrm>
                <a:off x="263891" y="6057156"/>
                <a:ext cx="231270" cy="231270"/>
              </a:xfrm>
              <a:prstGeom prst="rect">
                <a:avLst/>
              </a:prstGeom>
              <a:solidFill>
                <a:srgbClr val="9DC5E9"/>
              </a:solidFill>
              <a:ln w="19050" cap="flat" cmpd="sng" algn="ctr">
                <a:solidFill>
                  <a:sysClr val="windowText" lastClr="000000">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grpSp>
      <p:grpSp>
        <p:nvGrpSpPr>
          <p:cNvPr id="869" name="Group 868">
            <a:extLst>
              <a:ext uri="{FF2B5EF4-FFF2-40B4-BE49-F238E27FC236}">
                <a16:creationId xmlns:a16="http://schemas.microsoft.com/office/drawing/2014/main" id="{3DED01B6-FF9D-9A2F-1387-7BAF80BD0B36}"/>
              </a:ext>
            </a:extLst>
          </p:cNvPr>
          <p:cNvGrpSpPr/>
          <p:nvPr/>
        </p:nvGrpSpPr>
        <p:grpSpPr>
          <a:xfrm>
            <a:off x="1368240" y="5743486"/>
            <a:ext cx="1097927" cy="914400"/>
            <a:chOff x="1377538" y="5475697"/>
            <a:chExt cx="1097927" cy="914400"/>
          </a:xfrm>
        </p:grpSpPr>
        <p:sp>
          <p:nvSpPr>
            <p:cNvPr id="410" name="Rectangle 409">
              <a:extLst>
                <a:ext uri="{FF2B5EF4-FFF2-40B4-BE49-F238E27FC236}">
                  <a16:creationId xmlns:a16="http://schemas.microsoft.com/office/drawing/2014/main" id="{92A9464F-7F10-7118-337F-63CD98458B4F}"/>
                </a:ext>
              </a:extLst>
            </p:cNvPr>
            <p:cNvSpPr/>
            <p:nvPr/>
          </p:nvSpPr>
          <p:spPr>
            <a:xfrm>
              <a:off x="1377538" y="5475697"/>
              <a:ext cx="1097927" cy="914400"/>
            </a:xfrm>
            <a:prstGeom prst="rect">
              <a:avLst/>
            </a:prstGeom>
            <a:noFill/>
            <a:ln w="19050" cap="flat" cmpd="sng" algn="ctr">
              <a:solidFill>
                <a:sysClr val="windowText" lastClr="000000">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nvGrpSpPr>
            <p:cNvPr id="866" name="Group 865">
              <a:extLst>
                <a:ext uri="{FF2B5EF4-FFF2-40B4-BE49-F238E27FC236}">
                  <a16:creationId xmlns:a16="http://schemas.microsoft.com/office/drawing/2014/main" id="{43158AE4-B788-592B-64D2-9D8D8D45C422}"/>
                </a:ext>
              </a:extLst>
            </p:cNvPr>
            <p:cNvGrpSpPr/>
            <p:nvPr/>
          </p:nvGrpSpPr>
          <p:grpSpPr>
            <a:xfrm>
              <a:off x="1377538" y="5490340"/>
              <a:ext cx="1097927" cy="885114"/>
              <a:chOff x="1377538" y="5456954"/>
              <a:chExt cx="1097927" cy="885114"/>
            </a:xfrm>
          </p:grpSpPr>
          <p:sp>
            <p:nvSpPr>
              <p:cNvPr id="409" name="TextBox 408">
                <a:extLst>
                  <a:ext uri="{FF2B5EF4-FFF2-40B4-BE49-F238E27FC236}">
                    <a16:creationId xmlns:a16="http://schemas.microsoft.com/office/drawing/2014/main" id="{D2FA082C-008D-7825-B94E-F303374D3C5D}"/>
                  </a:ext>
                </a:extLst>
              </p:cNvPr>
              <p:cNvSpPr txBox="1"/>
              <p:nvPr/>
            </p:nvSpPr>
            <p:spPr>
              <a:xfrm>
                <a:off x="1377538" y="5456954"/>
                <a:ext cx="1097927" cy="338554"/>
              </a:xfrm>
              <a:prstGeom prst="rect">
                <a:avLst/>
              </a:prstGeom>
              <a:noFill/>
            </p:spPr>
            <p:txBody>
              <a:bodyPr wrap="square" lIns="45720" rIns="45720"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Individuals</a:t>
                </a:r>
              </a:p>
            </p:txBody>
          </p:sp>
          <p:sp>
            <p:nvSpPr>
              <p:cNvPr id="416" name="Oval 415">
                <a:extLst>
                  <a:ext uri="{FF2B5EF4-FFF2-40B4-BE49-F238E27FC236}">
                    <a16:creationId xmlns:a16="http://schemas.microsoft.com/office/drawing/2014/main" id="{E49B4EF9-CE5C-38DA-65F7-5071BD938C91}"/>
                  </a:ext>
                </a:extLst>
              </p:cNvPr>
              <p:cNvSpPr/>
              <p:nvPr/>
            </p:nvSpPr>
            <p:spPr>
              <a:xfrm>
                <a:off x="1471330" y="5816666"/>
                <a:ext cx="146369" cy="146369"/>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17" name="TextBox 416">
                <a:extLst>
                  <a:ext uri="{FF2B5EF4-FFF2-40B4-BE49-F238E27FC236}">
                    <a16:creationId xmlns:a16="http://schemas.microsoft.com/office/drawing/2014/main" id="{308101D4-8F37-C7A4-AA1D-DA846FAC74B8}"/>
                  </a:ext>
                </a:extLst>
              </p:cNvPr>
              <p:cNvSpPr txBox="1"/>
              <p:nvPr/>
            </p:nvSpPr>
            <p:spPr>
              <a:xfrm>
                <a:off x="1618072" y="5720573"/>
                <a:ext cx="763600" cy="338554"/>
              </a:xfrm>
              <a:prstGeom prst="rect">
                <a:avLst/>
              </a:prstGeom>
              <a:noFill/>
            </p:spPr>
            <p:txBody>
              <a:bodyPr wrap="square" lIns="45720" rIns="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Group 1</a:t>
                </a:r>
              </a:p>
            </p:txBody>
          </p:sp>
          <p:sp>
            <p:nvSpPr>
              <p:cNvPr id="414" name="Rectangle 413">
                <a:extLst>
                  <a:ext uri="{FF2B5EF4-FFF2-40B4-BE49-F238E27FC236}">
                    <a16:creationId xmlns:a16="http://schemas.microsoft.com/office/drawing/2014/main" id="{8CBF7337-BEF0-1A4D-DB7A-0FFFBF0E51B9}"/>
                  </a:ext>
                </a:extLst>
              </p:cNvPr>
              <p:cNvSpPr/>
              <p:nvPr/>
            </p:nvSpPr>
            <p:spPr>
              <a:xfrm>
                <a:off x="1471330" y="6099607"/>
                <a:ext cx="146369" cy="146369"/>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15" name="TextBox 414">
                <a:extLst>
                  <a:ext uri="{FF2B5EF4-FFF2-40B4-BE49-F238E27FC236}">
                    <a16:creationId xmlns:a16="http://schemas.microsoft.com/office/drawing/2014/main" id="{8CD6CE76-DC13-C5D1-FE22-65809C6F90E8}"/>
                  </a:ext>
                </a:extLst>
              </p:cNvPr>
              <p:cNvSpPr txBox="1"/>
              <p:nvPr/>
            </p:nvSpPr>
            <p:spPr>
              <a:xfrm>
                <a:off x="1618072" y="6003514"/>
                <a:ext cx="763600" cy="338554"/>
              </a:xfrm>
              <a:prstGeom prst="rect">
                <a:avLst/>
              </a:prstGeom>
              <a:noFill/>
            </p:spPr>
            <p:txBody>
              <a:bodyPr wrap="square" lIns="45720" rIns="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Group 2</a:t>
                </a:r>
              </a:p>
            </p:txBody>
          </p:sp>
        </p:grpSp>
      </p:grpSp>
      <p:grpSp>
        <p:nvGrpSpPr>
          <p:cNvPr id="868" name="Group 867">
            <a:extLst>
              <a:ext uri="{FF2B5EF4-FFF2-40B4-BE49-F238E27FC236}">
                <a16:creationId xmlns:a16="http://schemas.microsoft.com/office/drawing/2014/main" id="{25F42284-4B02-3A77-E57E-F181A827C19E}"/>
              </a:ext>
            </a:extLst>
          </p:cNvPr>
          <p:cNvGrpSpPr/>
          <p:nvPr/>
        </p:nvGrpSpPr>
        <p:grpSpPr>
          <a:xfrm>
            <a:off x="2564936" y="5743486"/>
            <a:ext cx="1097927" cy="914400"/>
            <a:chOff x="2574685" y="5475697"/>
            <a:chExt cx="1097927" cy="914400"/>
          </a:xfrm>
        </p:grpSpPr>
        <p:sp>
          <p:nvSpPr>
            <p:cNvPr id="400" name="Rectangle 399">
              <a:extLst>
                <a:ext uri="{FF2B5EF4-FFF2-40B4-BE49-F238E27FC236}">
                  <a16:creationId xmlns:a16="http://schemas.microsoft.com/office/drawing/2014/main" id="{14BE4FA4-6FD8-30E3-3738-ED628DAC846E}"/>
                </a:ext>
              </a:extLst>
            </p:cNvPr>
            <p:cNvSpPr/>
            <p:nvPr/>
          </p:nvSpPr>
          <p:spPr>
            <a:xfrm>
              <a:off x="2574685" y="5475697"/>
              <a:ext cx="1097927" cy="914400"/>
            </a:xfrm>
            <a:prstGeom prst="rect">
              <a:avLst/>
            </a:prstGeom>
            <a:noFill/>
            <a:ln w="19050" cap="flat" cmpd="sng" algn="ctr">
              <a:solidFill>
                <a:sysClr val="windowText" lastClr="000000">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nvGrpSpPr>
            <p:cNvPr id="867" name="Group 866">
              <a:extLst>
                <a:ext uri="{FF2B5EF4-FFF2-40B4-BE49-F238E27FC236}">
                  <a16:creationId xmlns:a16="http://schemas.microsoft.com/office/drawing/2014/main" id="{9D1A3D21-E4DD-D970-3CF2-D7A3AA5C4516}"/>
                </a:ext>
              </a:extLst>
            </p:cNvPr>
            <p:cNvGrpSpPr/>
            <p:nvPr/>
          </p:nvGrpSpPr>
          <p:grpSpPr>
            <a:xfrm>
              <a:off x="2574685" y="5490340"/>
              <a:ext cx="1097927" cy="885114"/>
              <a:chOff x="2574685" y="5456954"/>
              <a:chExt cx="1097927" cy="885114"/>
            </a:xfrm>
          </p:grpSpPr>
          <p:sp>
            <p:nvSpPr>
              <p:cNvPr id="401" name="TextBox 400">
                <a:extLst>
                  <a:ext uri="{FF2B5EF4-FFF2-40B4-BE49-F238E27FC236}">
                    <a16:creationId xmlns:a16="http://schemas.microsoft.com/office/drawing/2014/main" id="{3EC83818-9DE1-B7C5-B886-41DB3E4B5957}"/>
                  </a:ext>
                </a:extLst>
              </p:cNvPr>
              <p:cNvSpPr txBox="1"/>
              <p:nvPr/>
            </p:nvSpPr>
            <p:spPr>
              <a:xfrm>
                <a:off x="2574685" y="5456954"/>
                <a:ext cx="1097927" cy="338554"/>
              </a:xfrm>
              <a:prstGeom prst="rect">
                <a:avLst/>
              </a:prstGeom>
              <a:noFill/>
            </p:spPr>
            <p:txBody>
              <a:bodyPr wrap="square" lIns="45720" rIns="45720"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Fairness</a:t>
                </a:r>
              </a:p>
            </p:txBody>
          </p:sp>
          <p:sp>
            <p:nvSpPr>
              <p:cNvPr id="407" name="TextBox 406">
                <a:extLst>
                  <a:ext uri="{FF2B5EF4-FFF2-40B4-BE49-F238E27FC236}">
                    <a16:creationId xmlns:a16="http://schemas.microsoft.com/office/drawing/2014/main" id="{E4E99B39-9023-EAFA-1F23-3B60B506D462}"/>
                  </a:ext>
                </a:extLst>
              </p:cNvPr>
              <p:cNvSpPr txBox="1"/>
              <p:nvPr/>
            </p:nvSpPr>
            <p:spPr>
              <a:xfrm>
                <a:off x="2815219" y="6003514"/>
                <a:ext cx="763600" cy="338554"/>
              </a:xfrm>
              <a:prstGeom prst="rect">
                <a:avLst/>
              </a:prstGeom>
              <a:noFill/>
            </p:spPr>
            <p:txBody>
              <a:bodyPr wrap="square" lIns="45720" rIns="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Unfair</a:t>
                </a:r>
              </a:p>
            </p:txBody>
          </p:sp>
          <p:pic>
            <p:nvPicPr>
              <p:cNvPr id="408" name="Picture 407">
                <a:extLst>
                  <a:ext uri="{FF2B5EF4-FFF2-40B4-BE49-F238E27FC236}">
                    <a16:creationId xmlns:a16="http://schemas.microsoft.com/office/drawing/2014/main" id="{FA37C6F0-DF42-7D19-07F7-30CE8B891BDA}"/>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2661335" y="6081351"/>
                <a:ext cx="182880" cy="182880"/>
              </a:xfrm>
              <a:prstGeom prst="rect">
                <a:avLst/>
              </a:prstGeom>
            </p:spPr>
          </p:pic>
          <p:sp>
            <p:nvSpPr>
              <p:cNvPr id="405" name="TextBox 404">
                <a:extLst>
                  <a:ext uri="{FF2B5EF4-FFF2-40B4-BE49-F238E27FC236}">
                    <a16:creationId xmlns:a16="http://schemas.microsoft.com/office/drawing/2014/main" id="{68DDE7F7-A7AB-E448-43C1-2303C74B800E}"/>
                  </a:ext>
                </a:extLst>
              </p:cNvPr>
              <p:cNvSpPr txBox="1"/>
              <p:nvPr/>
            </p:nvSpPr>
            <p:spPr>
              <a:xfrm>
                <a:off x="2815219" y="5720573"/>
                <a:ext cx="763600" cy="338554"/>
              </a:xfrm>
              <a:prstGeom prst="rect">
                <a:avLst/>
              </a:prstGeom>
              <a:noFill/>
            </p:spPr>
            <p:txBody>
              <a:bodyPr wrap="square" lIns="45720" rIns="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Fair</a:t>
                </a:r>
              </a:p>
            </p:txBody>
          </p:sp>
          <p:pic>
            <p:nvPicPr>
              <p:cNvPr id="406" name="Picture 405">
                <a:extLst>
                  <a:ext uri="{FF2B5EF4-FFF2-40B4-BE49-F238E27FC236}">
                    <a16:creationId xmlns:a16="http://schemas.microsoft.com/office/drawing/2014/main" id="{6013B372-BD5F-5FD2-7775-FCF3A6070AD5}"/>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2661335" y="5798410"/>
                <a:ext cx="182880" cy="182880"/>
              </a:xfrm>
              <a:prstGeom prst="rect">
                <a:avLst/>
              </a:prstGeom>
            </p:spPr>
          </p:pic>
        </p:grpSp>
      </p:grpSp>
      <p:sp>
        <p:nvSpPr>
          <p:cNvPr id="540" name="TextBox 539">
            <a:extLst>
              <a:ext uri="{FF2B5EF4-FFF2-40B4-BE49-F238E27FC236}">
                <a16:creationId xmlns:a16="http://schemas.microsoft.com/office/drawing/2014/main" id="{7D70CC1A-0D4D-C525-51CD-1B9FDA68DAC1}"/>
              </a:ext>
            </a:extLst>
          </p:cNvPr>
          <p:cNvSpPr txBox="1"/>
          <p:nvPr/>
        </p:nvSpPr>
        <p:spPr>
          <a:xfrm>
            <a:off x="7943" y="1065039"/>
            <a:ext cx="2982595" cy="369332"/>
          </a:xfrm>
          <a:prstGeom prst="rect">
            <a:avLst/>
          </a:prstGeom>
          <a:noFill/>
        </p:spPr>
        <p:txBody>
          <a:bodyPr wrap="square" rtlCol="0">
            <a:spAutoFit/>
          </a:bodyPr>
          <a:lstStyle/>
          <a:p>
            <a:pPr algn="ctr" defTabSz="457200"/>
            <a:r>
              <a:rPr lang="en-US" b="1" dirty="0">
                <a:solidFill>
                  <a:prstClr val="black"/>
                </a:solidFill>
                <a:latin typeface="Aptos" panose="02110004020202020204"/>
              </a:rPr>
              <a:t>(a) Recourse Existence</a:t>
            </a:r>
            <a:r>
              <a:rPr lang="en-US" baseline="40000" dirty="0">
                <a:solidFill>
                  <a:schemeClr val="bg1">
                    <a:lumMod val="75000"/>
                  </a:schemeClr>
                </a:solidFill>
              </a:rPr>
              <a:t>[5-7]</a:t>
            </a:r>
            <a:endParaRPr lang="en-US" b="1" dirty="0">
              <a:solidFill>
                <a:prstClr val="black"/>
              </a:solidFill>
              <a:latin typeface="Aptos" panose="02110004020202020204"/>
            </a:endParaRPr>
          </a:p>
        </p:txBody>
      </p:sp>
      <p:grpSp>
        <p:nvGrpSpPr>
          <p:cNvPr id="542" name="Group 541">
            <a:extLst>
              <a:ext uri="{FF2B5EF4-FFF2-40B4-BE49-F238E27FC236}">
                <a16:creationId xmlns:a16="http://schemas.microsoft.com/office/drawing/2014/main" id="{940133AB-6D01-4462-1B86-1D3245BBC7D3}"/>
              </a:ext>
            </a:extLst>
          </p:cNvPr>
          <p:cNvGrpSpPr>
            <a:grpSpLocks noChangeAspect="1"/>
          </p:cNvGrpSpPr>
          <p:nvPr/>
        </p:nvGrpSpPr>
        <p:grpSpPr>
          <a:xfrm rot="10800000" flipH="1">
            <a:off x="206401" y="1403979"/>
            <a:ext cx="2546702" cy="2560320"/>
            <a:chOff x="1698494" y="1695941"/>
            <a:chExt cx="3047885" cy="3064182"/>
          </a:xfrm>
        </p:grpSpPr>
        <p:sp>
          <p:nvSpPr>
            <p:cNvPr id="567" name="Freeform: Shape 566">
              <a:extLst>
                <a:ext uri="{FF2B5EF4-FFF2-40B4-BE49-F238E27FC236}">
                  <a16:creationId xmlns:a16="http://schemas.microsoft.com/office/drawing/2014/main" id="{5F0C5C50-1AFC-AB3D-1316-C727CB683297}"/>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solidFill>
              <a:srgbClr val="F7C9D0"/>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black"/>
                </a:solidFill>
                <a:effectLst/>
                <a:uLnTx/>
                <a:uFillTx/>
                <a:latin typeface="Aptos" panose="02110004020202020204"/>
              </a:endParaRPr>
            </a:p>
          </p:txBody>
        </p:sp>
        <p:sp>
          <p:nvSpPr>
            <p:cNvPr id="568" name="Freeform: Shape 567">
              <a:extLst>
                <a:ext uri="{FF2B5EF4-FFF2-40B4-BE49-F238E27FC236}">
                  <a16:creationId xmlns:a16="http://schemas.microsoft.com/office/drawing/2014/main" id="{A3F0DFC4-361A-2F79-0A42-6DA27BE786CA}"/>
                </a:ext>
              </a:extLst>
            </p:cNvPr>
            <p:cNvSpPr/>
            <p:nvPr/>
          </p:nvSpPr>
          <p:spPr>
            <a:xfrm>
              <a:off x="1698494" y="2726158"/>
              <a:ext cx="3047885" cy="2033965"/>
            </a:xfrm>
            <a:custGeom>
              <a:avLst/>
              <a:gdLst>
                <a:gd name="connsiteX0" fmla="*/ 3039526 w 3047885"/>
                <a:gd name="connsiteY0" fmla="*/ 273238 h 2033965"/>
                <a:gd name="connsiteX1" fmla="*/ 1242182 w 3047885"/>
                <a:gd name="connsiteY1" fmla="*/ 31955 h 2033965"/>
                <a:gd name="connsiteX2" fmla="*/ 924599 w 3047885"/>
                <a:gd name="connsiteY2" fmla="*/ 590715 h 2033965"/>
                <a:gd name="connsiteX3" fmla="*/ 745436 w 3047885"/>
                <a:gd name="connsiteY3" fmla="*/ 1329590 h 2033965"/>
                <a:gd name="connsiteX4" fmla="*/ 8360 w 3047885"/>
                <a:gd name="connsiteY4" fmla="*/ 1765697 h 2033965"/>
                <a:gd name="connsiteX5" fmla="*/ 0 w 3047885"/>
                <a:gd name="connsiteY5" fmla="*/ 1800408 h 2033965"/>
                <a:gd name="connsiteX6" fmla="*/ 0 w 3047885"/>
                <a:gd name="connsiteY6" fmla="*/ 2033965 h 2033965"/>
                <a:gd name="connsiteX7" fmla="*/ 3047886 w 3047885"/>
                <a:gd name="connsiteY7" fmla="*/ 2033965 h 2033965"/>
                <a:gd name="connsiteX8" fmla="*/ 3047886 w 3047885"/>
                <a:gd name="connsiteY8" fmla="*/ 272285 h 2033965"/>
                <a:gd name="connsiteX9" fmla="*/ 3039526 w 3047885"/>
                <a:gd name="connsiteY9" fmla="*/ 273238 h 20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7885" h="2033965">
                  <a:moveTo>
                    <a:pt x="3039526" y="273238"/>
                  </a:moveTo>
                  <a:cubicBezTo>
                    <a:pt x="2121805" y="447744"/>
                    <a:pt x="1769406" y="-140223"/>
                    <a:pt x="1242182" y="31955"/>
                  </a:cubicBezTo>
                  <a:cubicBezTo>
                    <a:pt x="1088735" y="97567"/>
                    <a:pt x="938462" y="358639"/>
                    <a:pt x="924599" y="590715"/>
                  </a:cubicBezTo>
                  <a:cubicBezTo>
                    <a:pt x="914017" y="782259"/>
                    <a:pt x="1362612" y="1218050"/>
                    <a:pt x="745436" y="1329590"/>
                  </a:cubicBezTo>
                  <a:cubicBezTo>
                    <a:pt x="350495" y="1421976"/>
                    <a:pt x="95243" y="1618176"/>
                    <a:pt x="8360" y="1765697"/>
                  </a:cubicBezTo>
                  <a:lnTo>
                    <a:pt x="0" y="1800408"/>
                  </a:lnTo>
                  <a:lnTo>
                    <a:pt x="0" y="2033965"/>
                  </a:lnTo>
                  <a:lnTo>
                    <a:pt x="3047886" y="2033965"/>
                  </a:lnTo>
                  <a:lnTo>
                    <a:pt x="3047886" y="272285"/>
                  </a:lnTo>
                  <a:lnTo>
                    <a:pt x="3039526" y="273238"/>
                  </a:lnTo>
                  <a:close/>
                </a:path>
              </a:pathLst>
            </a:custGeom>
            <a:solidFill>
              <a:srgbClr val="9DC5E9"/>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black"/>
                </a:solidFill>
                <a:effectLst/>
                <a:uLnTx/>
                <a:uFillTx/>
                <a:latin typeface="Aptos" panose="02110004020202020204"/>
              </a:endParaRPr>
            </a:p>
          </p:txBody>
        </p:sp>
        <p:sp>
          <p:nvSpPr>
            <p:cNvPr id="569" name="Freeform: Shape 568">
              <a:extLst>
                <a:ext uri="{FF2B5EF4-FFF2-40B4-BE49-F238E27FC236}">
                  <a16:creationId xmlns:a16="http://schemas.microsoft.com/office/drawing/2014/main" id="{7F9188EE-DEFD-27F9-E18B-DDF3F7B05C98}"/>
                </a:ext>
              </a:extLst>
            </p:cNvPr>
            <p:cNvSpPr/>
            <p:nvPr/>
          </p:nvSpPr>
          <p:spPr>
            <a:xfrm>
              <a:off x="1706854" y="2726158"/>
              <a:ext cx="3031165" cy="1765697"/>
            </a:xfrm>
            <a:custGeom>
              <a:avLst/>
              <a:gdLst>
                <a:gd name="connsiteX0" fmla="*/ 3031165 w 3031165"/>
                <a:gd name="connsiteY0" fmla="*/ 273238 h 1765697"/>
                <a:gd name="connsiteX1" fmla="*/ 1233822 w 3031165"/>
                <a:gd name="connsiteY1" fmla="*/ 31955 h 1765697"/>
                <a:gd name="connsiteX2" fmla="*/ 916239 w 3031165"/>
                <a:gd name="connsiteY2" fmla="*/ 590715 h 1765697"/>
                <a:gd name="connsiteX3" fmla="*/ 737076 w 3031165"/>
                <a:gd name="connsiteY3" fmla="*/ 1329590 h 1765697"/>
                <a:gd name="connsiteX4" fmla="*/ 0 w 3031165"/>
                <a:gd name="connsiteY4" fmla="*/ 1765697 h 1765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1165" h="1765697">
                  <a:moveTo>
                    <a:pt x="3031165" y="273238"/>
                  </a:moveTo>
                  <a:cubicBezTo>
                    <a:pt x="2113445" y="447744"/>
                    <a:pt x="1761045" y="-140223"/>
                    <a:pt x="1233822" y="31955"/>
                  </a:cubicBezTo>
                  <a:cubicBezTo>
                    <a:pt x="1080375" y="97567"/>
                    <a:pt x="930102" y="358639"/>
                    <a:pt x="916239" y="590715"/>
                  </a:cubicBezTo>
                  <a:cubicBezTo>
                    <a:pt x="905656" y="782259"/>
                    <a:pt x="1354251" y="1218050"/>
                    <a:pt x="737076" y="1329590"/>
                  </a:cubicBezTo>
                  <a:cubicBezTo>
                    <a:pt x="342134" y="1421976"/>
                    <a:pt x="86883" y="1618176"/>
                    <a:pt x="0" y="1765697"/>
                  </a:cubicBezTo>
                </a:path>
              </a:pathLst>
            </a:custGeom>
            <a:noFill/>
            <a:ln w="7913" cap="flat">
              <a:solidFill>
                <a:srgbClr val="000000"/>
              </a:solidFill>
              <a:custDash>
                <a:ds d="0" sp="0"/>
                <a:ds d="300000" sp="150000"/>
              </a:custDash>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570" name="Freeform: Shape 569">
              <a:extLst>
                <a:ext uri="{FF2B5EF4-FFF2-40B4-BE49-F238E27FC236}">
                  <a16:creationId xmlns:a16="http://schemas.microsoft.com/office/drawing/2014/main" id="{4FB49976-484C-5844-3808-91FE33CD041D}"/>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noFill/>
            <a:ln w="21103" cap="flat">
              <a:solidFill>
                <a:srgbClr val="000000"/>
              </a:solid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grpSp>
      <p:grpSp>
        <p:nvGrpSpPr>
          <p:cNvPr id="543" name="Group 542">
            <a:extLst>
              <a:ext uri="{FF2B5EF4-FFF2-40B4-BE49-F238E27FC236}">
                <a16:creationId xmlns:a16="http://schemas.microsoft.com/office/drawing/2014/main" id="{885C38C6-5578-2888-3B46-4BF4EE2FD96B}"/>
              </a:ext>
            </a:extLst>
          </p:cNvPr>
          <p:cNvGrpSpPr/>
          <p:nvPr/>
        </p:nvGrpSpPr>
        <p:grpSpPr>
          <a:xfrm>
            <a:off x="150304" y="1736027"/>
            <a:ext cx="1342723" cy="1212383"/>
            <a:chOff x="9068925" y="1589193"/>
            <a:chExt cx="961477" cy="898014"/>
          </a:xfrm>
        </p:grpSpPr>
        <mc:AlternateContent xmlns:mc="http://schemas.openxmlformats.org/markup-compatibility/2006" xmlns:a14="http://schemas.microsoft.com/office/drawing/2010/main">
          <mc:Choice Requires="a14">
            <p:sp>
              <p:nvSpPr>
                <p:cNvPr id="556" name="TextBox 555">
                  <a:extLst>
                    <a:ext uri="{FF2B5EF4-FFF2-40B4-BE49-F238E27FC236}">
                      <a16:creationId xmlns:a16="http://schemas.microsoft.com/office/drawing/2014/main" id="{E478720D-9DE1-D5EF-2314-44D5CB1FDEAF}"/>
                    </a:ext>
                  </a:extLst>
                </p:cNvPr>
                <p:cNvSpPr txBox="1"/>
                <p:nvPr/>
              </p:nvSpPr>
              <p:spPr>
                <a:xfrm>
                  <a:off x="9068925" y="2236439"/>
                  <a:ext cx="303401" cy="250768"/>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56" name="TextBox 555">
                  <a:extLst>
                    <a:ext uri="{FF2B5EF4-FFF2-40B4-BE49-F238E27FC236}">
                      <a16:creationId xmlns:a16="http://schemas.microsoft.com/office/drawing/2014/main" id="{E478720D-9DE1-D5EF-2314-44D5CB1FDEAF}"/>
                    </a:ext>
                  </a:extLst>
                </p:cNvPr>
                <p:cNvSpPr txBox="1">
                  <a:spLocks noRot="1" noChangeAspect="1" noMove="1" noResize="1" noEditPoints="1" noAdjustHandles="1" noChangeArrowheads="1" noChangeShapeType="1" noTextEdit="1"/>
                </p:cNvSpPr>
                <p:nvPr/>
              </p:nvSpPr>
              <p:spPr>
                <a:xfrm>
                  <a:off x="9068925" y="2236439"/>
                  <a:ext cx="303401" cy="250768"/>
                </a:xfrm>
                <a:prstGeom prst="rect">
                  <a:avLst/>
                </a:prstGeom>
                <a:blipFill>
                  <a:blip r:embed="rId4"/>
                  <a:stretch>
                    <a:fillRect/>
                  </a:stretch>
                </a:blipFill>
              </p:spPr>
              <p:txBody>
                <a:bodyPr/>
                <a:lstStyle/>
                <a:p>
                  <a:r>
                    <a:rPr lang="en-US">
                      <a:noFill/>
                    </a:rPr>
                    <a:t> </a:t>
                  </a:r>
                </a:p>
              </p:txBody>
            </p:sp>
          </mc:Fallback>
        </mc:AlternateContent>
        <p:sp>
          <p:nvSpPr>
            <p:cNvPr id="557" name="Oval 556">
              <a:extLst>
                <a:ext uri="{FF2B5EF4-FFF2-40B4-BE49-F238E27FC236}">
                  <a16:creationId xmlns:a16="http://schemas.microsoft.com/office/drawing/2014/main" id="{07DA9113-51F9-BB21-8E71-5B4F9B75BE1C}"/>
                </a:ext>
              </a:extLst>
            </p:cNvPr>
            <p:cNvSpPr>
              <a:spLocks noChangeAspect="1"/>
            </p:cNvSpPr>
            <p:nvPr/>
          </p:nvSpPr>
          <p:spPr>
            <a:xfrm rot="2749613">
              <a:off x="9282567" y="226680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558" name="TextBox 557">
                  <a:extLst>
                    <a:ext uri="{FF2B5EF4-FFF2-40B4-BE49-F238E27FC236}">
                      <a16:creationId xmlns:a16="http://schemas.microsoft.com/office/drawing/2014/main" id="{9F7AF5C9-C990-43F5-1935-5FA47B4EF8A4}"/>
                    </a:ext>
                  </a:extLst>
                </p:cNvPr>
                <p:cNvSpPr txBox="1"/>
                <p:nvPr/>
              </p:nvSpPr>
              <p:spPr>
                <a:xfrm>
                  <a:off x="9514036" y="1771293"/>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58" name="TextBox 557">
                  <a:extLst>
                    <a:ext uri="{FF2B5EF4-FFF2-40B4-BE49-F238E27FC236}">
                      <a16:creationId xmlns:a16="http://schemas.microsoft.com/office/drawing/2014/main" id="{9F7AF5C9-C990-43F5-1935-5FA47B4EF8A4}"/>
                    </a:ext>
                  </a:extLst>
                </p:cNvPr>
                <p:cNvSpPr txBox="1">
                  <a:spLocks noRot="1" noChangeAspect="1" noMove="1" noResize="1" noEditPoints="1" noAdjustHandles="1" noChangeArrowheads="1" noChangeShapeType="1" noTextEdit="1"/>
                </p:cNvSpPr>
                <p:nvPr/>
              </p:nvSpPr>
              <p:spPr>
                <a:xfrm>
                  <a:off x="9514036" y="1771293"/>
                  <a:ext cx="311665" cy="250767"/>
                </a:xfrm>
                <a:prstGeom prst="rect">
                  <a:avLst/>
                </a:prstGeom>
                <a:blipFill>
                  <a:blip r:embed="rId5"/>
                  <a:stretch>
                    <a:fillRect/>
                  </a:stretch>
                </a:blipFill>
              </p:spPr>
              <p:txBody>
                <a:bodyPr/>
                <a:lstStyle/>
                <a:p>
                  <a:r>
                    <a:rPr lang="en-US">
                      <a:noFill/>
                    </a:rPr>
                    <a:t> </a:t>
                  </a:r>
                </a:p>
              </p:txBody>
            </p:sp>
          </mc:Fallback>
        </mc:AlternateContent>
        <p:sp>
          <p:nvSpPr>
            <p:cNvPr id="559" name="Oval 558">
              <a:extLst>
                <a:ext uri="{FF2B5EF4-FFF2-40B4-BE49-F238E27FC236}">
                  <a16:creationId xmlns:a16="http://schemas.microsoft.com/office/drawing/2014/main" id="{DC14D251-7093-0265-5606-C70AF880C4E7}"/>
                </a:ext>
              </a:extLst>
            </p:cNvPr>
            <p:cNvSpPr>
              <a:spLocks noChangeAspect="1"/>
            </p:cNvSpPr>
            <p:nvPr/>
          </p:nvSpPr>
          <p:spPr>
            <a:xfrm rot="2518425">
              <a:off x="9575262" y="1972681"/>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60" name="Straight Arrow Connector 559">
              <a:extLst>
                <a:ext uri="{FF2B5EF4-FFF2-40B4-BE49-F238E27FC236}">
                  <a16:creationId xmlns:a16="http://schemas.microsoft.com/office/drawing/2014/main" id="{23553585-86B9-3619-B2F2-57B2C5B03F86}"/>
                </a:ext>
              </a:extLst>
            </p:cNvPr>
            <p:cNvCxnSpPr>
              <a:cxnSpLocks/>
              <a:stCxn id="557" idx="0"/>
              <a:endCxn id="559" idx="4"/>
            </p:cNvCxnSpPr>
            <p:nvPr/>
          </p:nvCxnSpPr>
          <p:spPr>
            <a:xfrm flipV="1">
              <a:off x="9361079" y="2052392"/>
              <a:ext cx="229326" cy="228278"/>
            </a:xfrm>
            <a:prstGeom prst="straightConnector1">
              <a:avLst/>
            </a:prstGeom>
            <a:noFill/>
            <a:ln w="19050" cap="flat" cmpd="sng" algn="ctr">
              <a:solidFill>
                <a:srgbClr val="000000"/>
              </a:solidFill>
              <a:prstDash val="sysDash"/>
              <a:miter lim="800000"/>
              <a:tailEnd type="triangle"/>
            </a:ln>
            <a:effectLst/>
          </p:spPr>
        </p:cxnSp>
        <p:sp>
          <p:nvSpPr>
            <p:cNvPr id="561" name="Oval 560">
              <a:extLst>
                <a:ext uri="{FF2B5EF4-FFF2-40B4-BE49-F238E27FC236}">
                  <a16:creationId xmlns:a16="http://schemas.microsoft.com/office/drawing/2014/main" id="{095BE363-1B68-6AF7-37CD-E6E0CEB4165B}"/>
                </a:ext>
              </a:extLst>
            </p:cNvPr>
            <p:cNvSpPr>
              <a:spLocks noChangeAspect="1"/>
            </p:cNvSpPr>
            <p:nvPr/>
          </p:nvSpPr>
          <p:spPr>
            <a:xfrm>
              <a:off x="9282567" y="1810720"/>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62" name="Straight Arrow Connector 561">
              <a:extLst>
                <a:ext uri="{FF2B5EF4-FFF2-40B4-BE49-F238E27FC236}">
                  <a16:creationId xmlns:a16="http://schemas.microsoft.com/office/drawing/2014/main" id="{0C21319C-75F8-F943-391D-9C6EB7E13AEE}"/>
                </a:ext>
              </a:extLst>
            </p:cNvPr>
            <p:cNvCxnSpPr>
              <a:cxnSpLocks/>
              <a:stCxn id="557" idx="1"/>
              <a:endCxn id="561" idx="4"/>
            </p:cNvCxnSpPr>
            <p:nvPr/>
          </p:nvCxnSpPr>
          <p:spPr>
            <a:xfrm flipH="1" flipV="1">
              <a:off x="9328287" y="1902160"/>
              <a:ext cx="660" cy="364654"/>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563" name="TextBox 562">
                  <a:extLst>
                    <a:ext uri="{FF2B5EF4-FFF2-40B4-BE49-F238E27FC236}">
                      <a16:creationId xmlns:a16="http://schemas.microsoft.com/office/drawing/2014/main" id="{B82F893C-2BF0-59F5-76B3-D58F99642A2D}"/>
                    </a:ext>
                  </a:extLst>
                </p:cNvPr>
                <p:cNvSpPr txBox="1"/>
                <p:nvPr/>
              </p:nvSpPr>
              <p:spPr>
                <a:xfrm>
                  <a:off x="9117741" y="1589193"/>
                  <a:ext cx="308267"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63" name="TextBox 562">
                  <a:extLst>
                    <a:ext uri="{FF2B5EF4-FFF2-40B4-BE49-F238E27FC236}">
                      <a16:creationId xmlns:a16="http://schemas.microsoft.com/office/drawing/2014/main" id="{B82F893C-2BF0-59F5-76B3-D58F99642A2D}"/>
                    </a:ext>
                  </a:extLst>
                </p:cNvPr>
                <p:cNvSpPr txBox="1">
                  <a:spLocks noRot="1" noChangeAspect="1" noMove="1" noResize="1" noEditPoints="1" noAdjustHandles="1" noChangeArrowheads="1" noChangeShapeType="1" noTextEdit="1"/>
                </p:cNvSpPr>
                <p:nvPr/>
              </p:nvSpPr>
              <p:spPr>
                <a:xfrm>
                  <a:off x="9117741" y="1589193"/>
                  <a:ext cx="308267" cy="250767"/>
                </a:xfrm>
                <a:prstGeom prst="rect">
                  <a:avLst/>
                </a:prstGeom>
                <a:blipFill>
                  <a:blip r:embed="rId6"/>
                  <a:stretch>
                    <a:fillRect/>
                  </a:stretch>
                </a:blipFill>
              </p:spPr>
              <p:txBody>
                <a:bodyPr/>
                <a:lstStyle/>
                <a:p>
                  <a:r>
                    <a:rPr lang="en-US">
                      <a:noFill/>
                    </a:rPr>
                    <a:t> </a:t>
                  </a:r>
                </a:p>
              </p:txBody>
            </p:sp>
          </mc:Fallback>
        </mc:AlternateContent>
        <p:sp>
          <p:nvSpPr>
            <p:cNvPr id="564" name="Oval 563">
              <a:extLst>
                <a:ext uri="{FF2B5EF4-FFF2-40B4-BE49-F238E27FC236}">
                  <a16:creationId xmlns:a16="http://schemas.microsoft.com/office/drawing/2014/main" id="{58429EC0-B82D-4ACA-9DA7-33EBA602658A}"/>
                </a:ext>
              </a:extLst>
            </p:cNvPr>
            <p:cNvSpPr>
              <a:spLocks noChangeAspect="1"/>
            </p:cNvSpPr>
            <p:nvPr/>
          </p:nvSpPr>
          <p:spPr>
            <a:xfrm rot="5400000">
              <a:off x="9690361" y="226746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65" name="Straight Arrow Connector 564">
              <a:extLst>
                <a:ext uri="{FF2B5EF4-FFF2-40B4-BE49-F238E27FC236}">
                  <a16:creationId xmlns:a16="http://schemas.microsoft.com/office/drawing/2014/main" id="{A20F1F72-9C83-ABCF-BE27-D5810F6A1F9F}"/>
                </a:ext>
              </a:extLst>
            </p:cNvPr>
            <p:cNvCxnSpPr>
              <a:cxnSpLocks/>
              <a:stCxn id="557" idx="7"/>
              <a:endCxn id="564" idx="4"/>
            </p:cNvCxnSpPr>
            <p:nvPr/>
          </p:nvCxnSpPr>
          <p:spPr>
            <a:xfrm>
              <a:off x="9374002" y="2313189"/>
              <a:ext cx="316359" cy="0"/>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566" name="TextBox 565">
                  <a:extLst>
                    <a:ext uri="{FF2B5EF4-FFF2-40B4-BE49-F238E27FC236}">
                      <a16:creationId xmlns:a16="http://schemas.microsoft.com/office/drawing/2014/main" id="{A846CACC-6126-682A-F277-88E4969096B3}"/>
                    </a:ext>
                  </a:extLst>
                </p:cNvPr>
                <p:cNvSpPr txBox="1"/>
                <p:nvPr/>
              </p:nvSpPr>
              <p:spPr>
                <a:xfrm>
                  <a:off x="9718737" y="2163212"/>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3</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66" name="TextBox 565">
                  <a:extLst>
                    <a:ext uri="{FF2B5EF4-FFF2-40B4-BE49-F238E27FC236}">
                      <a16:creationId xmlns:a16="http://schemas.microsoft.com/office/drawing/2014/main" id="{A846CACC-6126-682A-F277-88E4969096B3}"/>
                    </a:ext>
                  </a:extLst>
                </p:cNvPr>
                <p:cNvSpPr txBox="1">
                  <a:spLocks noRot="1" noChangeAspect="1" noMove="1" noResize="1" noEditPoints="1" noAdjustHandles="1" noChangeArrowheads="1" noChangeShapeType="1" noTextEdit="1"/>
                </p:cNvSpPr>
                <p:nvPr/>
              </p:nvSpPr>
              <p:spPr>
                <a:xfrm>
                  <a:off x="9718737" y="2163212"/>
                  <a:ext cx="311665" cy="250767"/>
                </a:xfrm>
                <a:prstGeom prst="rect">
                  <a:avLst/>
                </a:prstGeom>
                <a:blipFill>
                  <a:blip r:embed="rId7"/>
                  <a:stretch>
                    <a:fillRect/>
                  </a:stretch>
                </a:blipFill>
              </p:spPr>
              <p:txBody>
                <a:bodyPr/>
                <a:lstStyle/>
                <a:p>
                  <a:r>
                    <a:rPr lang="en-US">
                      <a:noFill/>
                    </a:rPr>
                    <a:t> </a:t>
                  </a:r>
                </a:p>
              </p:txBody>
            </p:sp>
          </mc:Fallback>
        </mc:AlternateContent>
      </p:grpSp>
      <p:grpSp>
        <p:nvGrpSpPr>
          <p:cNvPr id="581" name="Group 580">
            <a:extLst>
              <a:ext uri="{FF2B5EF4-FFF2-40B4-BE49-F238E27FC236}">
                <a16:creationId xmlns:a16="http://schemas.microsoft.com/office/drawing/2014/main" id="{46B3060F-3113-A91D-AA24-39037F030E70}"/>
              </a:ext>
            </a:extLst>
          </p:cNvPr>
          <p:cNvGrpSpPr/>
          <p:nvPr/>
        </p:nvGrpSpPr>
        <p:grpSpPr>
          <a:xfrm>
            <a:off x="639531" y="2771259"/>
            <a:ext cx="1342723" cy="1226944"/>
            <a:chOff x="9068925" y="1578407"/>
            <a:chExt cx="961477" cy="908799"/>
          </a:xfrm>
        </p:grpSpPr>
        <mc:AlternateContent xmlns:mc="http://schemas.openxmlformats.org/markup-compatibility/2006" xmlns:a14="http://schemas.microsoft.com/office/drawing/2010/main">
          <mc:Choice Requires="a14">
            <p:sp>
              <p:nvSpPr>
                <p:cNvPr id="582" name="TextBox 581">
                  <a:extLst>
                    <a:ext uri="{FF2B5EF4-FFF2-40B4-BE49-F238E27FC236}">
                      <a16:creationId xmlns:a16="http://schemas.microsoft.com/office/drawing/2014/main" id="{F7084AD0-D6DB-5EB9-FAB5-86EC4323DA64}"/>
                    </a:ext>
                  </a:extLst>
                </p:cNvPr>
                <p:cNvSpPr txBox="1"/>
                <p:nvPr/>
              </p:nvSpPr>
              <p:spPr>
                <a:xfrm>
                  <a:off x="9068925" y="2236439"/>
                  <a:ext cx="306799"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82" name="TextBox 581">
                  <a:extLst>
                    <a:ext uri="{FF2B5EF4-FFF2-40B4-BE49-F238E27FC236}">
                      <a16:creationId xmlns:a16="http://schemas.microsoft.com/office/drawing/2014/main" id="{F7084AD0-D6DB-5EB9-FAB5-86EC4323DA64}"/>
                    </a:ext>
                  </a:extLst>
                </p:cNvPr>
                <p:cNvSpPr txBox="1">
                  <a:spLocks noRot="1" noChangeAspect="1" noMove="1" noResize="1" noEditPoints="1" noAdjustHandles="1" noChangeArrowheads="1" noChangeShapeType="1" noTextEdit="1"/>
                </p:cNvSpPr>
                <p:nvPr/>
              </p:nvSpPr>
              <p:spPr>
                <a:xfrm>
                  <a:off x="9068925" y="2236439"/>
                  <a:ext cx="306799" cy="250767"/>
                </a:xfrm>
                <a:prstGeom prst="rect">
                  <a:avLst/>
                </a:prstGeom>
                <a:blipFill>
                  <a:blip r:embed="rId8"/>
                  <a:stretch>
                    <a:fillRect/>
                  </a:stretch>
                </a:blipFill>
              </p:spPr>
              <p:txBody>
                <a:bodyPr/>
                <a:lstStyle/>
                <a:p>
                  <a:r>
                    <a:rPr lang="en-US">
                      <a:noFill/>
                    </a:rPr>
                    <a:t> </a:t>
                  </a:r>
                </a:p>
              </p:txBody>
            </p:sp>
          </mc:Fallback>
        </mc:AlternateContent>
        <p:sp>
          <p:nvSpPr>
            <p:cNvPr id="583" name="Rectangle 582">
              <a:extLst>
                <a:ext uri="{FF2B5EF4-FFF2-40B4-BE49-F238E27FC236}">
                  <a16:creationId xmlns:a16="http://schemas.microsoft.com/office/drawing/2014/main" id="{59D394C4-6413-AF50-3A9F-A32A03699288}"/>
                </a:ext>
              </a:extLst>
            </p:cNvPr>
            <p:cNvSpPr>
              <a:spLocks noChangeAspect="1"/>
            </p:cNvSpPr>
            <p:nvPr/>
          </p:nvSpPr>
          <p:spPr>
            <a:xfrm rot="2749613">
              <a:off x="9282567" y="2266809"/>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584" name="TextBox 583">
                  <a:extLst>
                    <a:ext uri="{FF2B5EF4-FFF2-40B4-BE49-F238E27FC236}">
                      <a16:creationId xmlns:a16="http://schemas.microsoft.com/office/drawing/2014/main" id="{A5FC1944-12C2-966E-94FD-7FD271F6B764}"/>
                    </a:ext>
                  </a:extLst>
                </p:cNvPr>
                <p:cNvSpPr txBox="1"/>
                <p:nvPr/>
              </p:nvSpPr>
              <p:spPr>
                <a:xfrm>
                  <a:off x="9549664" y="1785405"/>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84" name="TextBox 583">
                  <a:extLst>
                    <a:ext uri="{FF2B5EF4-FFF2-40B4-BE49-F238E27FC236}">
                      <a16:creationId xmlns:a16="http://schemas.microsoft.com/office/drawing/2014/main" id="{A5FC1944-12C2-966E-94FD-7FD271F6B764}"/>
                    </a:ext>
                  </a:extLst>
                </p:cNvPr>
                <p:cNvSpPr txBox="1">
                  <a:spLocks noRot="1" noChangeAspect="1" noMove="1" noResize="1" noEditPoints="1" noAdjustHandles="1" noChangeArrowheads="1" noChangeShapeType="1" noTextEdit="1"/>
                </p:cNvSpPr>
                <p:nvPr/>
              </p:nvSpPr>
              <p:spPr>
                <a:xfrm>
                  <a:off x="9549664" y="1785405"/>
                  <a:ext cx="311665" cy="250767"/>
                </a:xfrm>
                <a:prstGeom prst="rect">
                  <a:avLst/>
                </a:prstGeom>
                <a:blipFill>
                  <a:blip r:embed="rId9"/>
                  <a:stretch>
                    <a:fillRect/>
                  </a:stretch>
                </a:blipFill>
              </p:spPr>
              <p:txBody>
                <a:bodyPr/>
                <a:lstStyle/>
                <a:p>
                  <a:r>
                    <a:rPr lang="en-US">
                      <a:noFill/>
                    </a:rPr>
                    <a:t> </a:t>
                  </a:r>
                </a:p>
              </p:txBody>
            </p:sp>
          </mc:Fallback>
        </mc:AlternateContent>
        <p:sp>
          <p:nvSpPr>
            <p:cNvPr id="585" name="Rectangle 584">
              <a:extLst>
                <a:ext uri="{FF2B5EF4-FFF2-40B4-BE49-F238E27FC236}">
                  <a16:creationId xmlns:a16="http://schemas.microsoft.com/office/drawing/2014/main" id="{8B8FB50D-F728-8873-D987-0D3236E09005}"/>
                </a:ext>
              </a:extLst>
            </p:cNvPr>
            <p:cNvSpPr>
              <a:spLocks noChangeAspect="1"/>
            </p:cNvSpPr>
            <p:nvPr/>
          </p:nvSpPr>
          <p:spPr>
            <a:xfrm rot="2518425">
              <a:off x="9575262" y="1972681"/>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86" name="Straight Arrow Connector 585">
              <a:extLst>
                <a:ext uri="{FF2B5EF4-FFF2-40B4-BE49-F238E27FC236}">
                  <a16:creationId xmlns:a16="http://schemas.microsoft.com/office/drawing/2014/main" id="{C9CF4561-66C1-C490-7A64-F7EAC2FDF114}"/>
                </a:ext>
              </a:extLst>
            </p:cNvPr>
            <p:cNvCxnSpPr>
              <a:cxnSpLocks/>
            </p:cNvCxnSpPr>
            <p:nvPr/>
          </p:nvCxnSpPr>
          <p:spPr>
            <a:xfrm flipV="1">
              <a:off x="9361079" y="2052392"/>
              <a:ext cx="229326" cy="228278"/>
            </a:xfrm>
            <a:prstGeom prst="straightConnector1">
              <a:avLst/>
            </a:prstGeom>
            <a:noFill/>
            <a:ln w="19050" cap="flat" cmpd="sng" algn="ctr">
              <a:solidFill>
                <a:srgbClr val="000000"/>
              </a:solidFill>
              <a:prstDash val="sysDash"/>
              <a:miter lim="800000"/>
              <a:tailEnd type="triangle"/>
            </a:ln>
            <a:effectLst/>
          </p:spPr>
        </p:cxnSp>
        <p:sp>
          <p:nvSpPr>
            <p:cNvPr id="587" name="Rectangle 586">
              <a:extLst>
                <a:ext uri="{FF2B5EF4-FFF2-40B4-BE49-F238E27FC236}">
                  <a16:creationId xmlns:a16="http://schemas.microsoft.com/office/drawing/2014/main" id="{0825D2B1-856A-1A85-DA3C-7FDE17A6D89E}"/>
                </a:ext>
              </a:extLst>
            </p:cNvPr>
            <p:cNvSpPr>
              <a:spLocks noChangeAspect="1"/>
            </p:cNvSpPr>
            <p:nvPr/>
          </p:nvSpPr>
          <p:spPr>
            <a:xfrm>
              <a:off x="9282567" y="1810720"/>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88" name="Straight Arrow Connector 587">
              <a:extLst>
                <a:ext uri="{FF2B5EF4-FFF2-40B4-BE49-F238E27FC236}">
                  <a16:creationId xmlns:a16="http://schemas.microsoft.com/office/drawing/2014/main" id="{9FDF2994-FDD2-B10F-D193-8EAD890D87C1}"/>
                </a:ext>
              </a:extLst>
            </p:cNvPr>
            <p:cNvCxnSpPr>
              <a:cxnSpLocks/>
            </p:cNvCxnSpPr>
            <p:nvPr/>
          </p:nvCxnSpPr>
          <p:spPr>
            <a:xfrm flipH="1" flipV="1">
              <a:off x="9328287" y="1902160"/>
              <a:ext cx="660" cy="364654"/>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589" name="TextBox 588">
                  <a:extLst>
                    <a:ext uri="{FF2B5EF4-FFF2-40B4-BE49-F238E27FC236}">
                      <a16:creationId xmlns:a16="http://schemas.microsoft.com/office/drawing/2014/main" id="{ADDBEB55-6ACD-081D-125C-6570A1AE178C}"/>
                    </a:ext>
                  </a:extLst>
                </p:cNvPr>
                <p:cNvSpPr txBox="1"/>
                <p:nvPr/>
              </p:nvSpPr>
              <p:spPr>
                <a:xfrm>
                  <a:off x="9168620" y="1578407"/>
                  <a:ext cx="308267"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89" name="TextBox 588">
                  <a:extLst>
                    <a:ext uri="{FF2B5EF4-FFF2-40B4-BE49-F238E27FC236}">
                      <a16:creationId xmlns:a16="http://schemas.microsoft.com/office/drawing/2014/main" id="{ADDBEB55-6ACD-081D-125C-6570A1AE178C}"/>
                    </a:ext>
                  </a:extLst>
                </p:cNvPr>
                <p:cNvSpPr txBox="1">
                  <a:spLocks noRot="1" noChangeAspect="1" noMove="1" noResize="1" noEditPoints="1" noAdjustHandles="1" noChangeArrowheads="1" noChangeShapeType="1" noTextEdit="1"/>
                </p:cNvSpPr>
                <p:nvPr/>
              </p:nvSpPr>
              <p:spPr>
                <a:xfrm>
                  <a:off x="9168620" y="1578407"/>
                  <a:ext cx="308267" cy="250767"/>
                </a:xfrm>
                <a:prstGeom prst="rect">
                  <a:avLst/>
                </a:prstGeom>
                <a:blipFill>
                  <a:blip r:embed="rId10"/>
                  <a:stretch>
                    <a:fillRect/>
                  </a:stretch>
                </a:blipFill>
              </p:spPr>
              <p:txBody>
                <a:bodyPr/>
                <a:lstStyle/>
                <a:p>
                  <a:r>
                    <a:rPr lang="en-US">
                      <a:noFill/>
                    </a:rPr>
                    <a:t> </a:t>
                  </a:r>
                </a:p>
              </p:txBody>
            </p:sp>
          </mc:Fallback>
        </mc:AlternateContent>
        <p:sp>
          <p:nvSpPr>
            <p:cNvPr id="590" name="Rectangle 589">
              <a:extLst>
                <a:ext uri="{FF2B5EF4-FFF2-40B4-BE49-F238E27FC236}">
                  <a16:creationId xmlns:a16="http://schemas.microsoft.com/office/drawing/2014/main" id="{E889EC1B-0B85-E593-E5A0-E2A81F1B0F3B}"/>
                </a:ext>
              </a:extLst>
            </p:cNvPr>
            <p:cNvSpPr>
              <a:spLocks noChangeAspect="1"/>
            </p:cNvSpPr>
            <p:nvPr/>
          </p:nvSpPr>
          <p:spPr>
            <a:xfrm rot="5400000">
              <a:off x="9690361" y="2267469"/>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91" name="Straight Arrow Connector 590">
              <a:extLst>
                <a:ext uri="{FF2B5EF4-FFF2-40B4-BE49-F238E27FC236}">
                  <a16:creationId xmlns:a16="http://schemas.microsoft.com/office/drawing/2014/main" id="{A76055BF-B978-3D66-03F7-EC17BC5D086B}"/>
                </a:ext>
              </a:extLst>
            </p:cNvPr>
            <p:cNvCxnSpPr>
              <a:cxnSpLocks/>
            </p:cNvCxnSpPr>
            <p:nvPr/>
          </p:nvCxnSpPr>
          <p:spPr>
            <a:xfrm>
              <a:off x="9374002" y="2313189"/>
              <a:ext cx="316359" cy="0"/>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592" name="TextBox 591">
                  <a:extLst>
                    <a:ext uri="{FF2B5EF4-FFF2-40B4-BE49-F238E27FC236}">
                      <a16:creationId xmlns:a16="http://schemas.microsoft.com/office/drawing/2014/main" id="{0A4F1E22-B904-27FC-424B-6EC78808D9AE}"/>
                    </a:ext>
                  </a:extLst>
                </p:cNvPr>
                <p:cNvSpPr txBox="1"/>
                <p:nvPr/>
              </p:nvSpPr>
              <p:spPr>
                <a:xfrm>
                  <a:off x="9718737" y="2163212"/>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3</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92" name="TextBox 591">
                  <a:extLst>
                    <a:ext uri="{FF2B5EF4-FFF2-40B4-BE49-F238E27FC236}">
                      <a16:creationId xmlns:a16="http://schemas.microsoft.com/office/drawing/2014/main" id="{0A4F1E22-B904-27FC-424B-6EC78808D9AE}"/>
                    </a:ext>
                  </a:extLst>
                </p:cNvPr>
                <p:cNvSpPr txBox="1">
                  <a:spLocks noRot="1" noChangeAspect="1" noMove="1" noResize="1" noEditPoints="1" noAdjustHandles="1" noChangeArrowheads="1" noChangeShapeType="1" noTextEdit="1"/>
                </p:cNvSpPr>
                <p:nvPr/>
              </p:nvSpPr>
              <p:spPr>
                <a:xfrm>
                  <a:off x="9718737" y="2163212"/>
                  <a:ext cx="311665" cy="250767"/>
                </a:xfrm>
                <a:prstGeom prst="rect">
                  <a:avLst/>
                </a:prstGeom>
                <a:blipFill>
                  <a:blip r:embed="rId11"/>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71" name="TextBox 570">
                <a:extLst>
                  <a:ext uri="{FF2B5EF4-FFF2-40B4-BE49-F238E27FC236}">
                    <a16:creationId xmlns:a16="http://schemas.microsoft.com/office/drawing/2014/main" id="{3EE285B3-D670-D9FF-B18F-0C3977F75014}"/>
                  </a:ext>
                </a:extLst>
              </p:cNvPr>
              <p:cNvSpPr txBox="1"/>
              <p:nvPr/>
            </p:nvSpPr>
            <p:spPr>
              <a:xfrm>
                <a:off x="623014" y="4077328"/>
                <a:ext cx="1969642" cy="553998"/>
              </a:xfrm>
              <a:prstGeom prst="rect">
                <a:avLst/>
              </a:prstGeom>
              <a:noFill/>
            </p:spPr>
            <p:txBody>
              <a:bodyPr wrap="none" lIns="0" tIns="0" rIns="0" bIns="0" rtlCol="0">
                <a:spAutoFit/>
              </a:bodyPr>
              <a:lstStyle/>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𝑒𝑥𝑖𝑠𝑡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𝑇𝑅𝑈𝐸</m:t>
                      </m:r>
                    </m:oMath>
                  </m:oMathPara>
                </a14:m>
                <a:endParaRPr lang="en-US" dirty="0">
                  <a:solidFill>
                    <a:srgbClr val="000000"/>
                  </a:solidFill>
                  <a:latin typeface="Aptos" panose="02110004020202020204"/>
                </a:endParaRPr>
              </a:p>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𝑒𝑥𝑖𝑠𝑡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𝐹𝐴𝐿𝑆𝐸</m:t>
                      </m:r>
                    </m:oMath>
                  </m:oMathPara>
                </a14:m>
                <a:endParaRPr lang="en-US" dirty="0">
                  <a:solidFill>
                    <a:srgbClr val="000000"/>
                  </a:solidFill>
                  <a:latin typeface="Aptos" panose="02110004020202020204"/>
                </a:endParaRPr>
              </a:p>
            </p:txBody>
          </p:sp>
        </mc:Choice>
        <mc:Fallback xmlns="">
          <p:sp>
            <p:nvSpPr>
              <p:cNvPr id="571" name="TextBox 570">
                <a:extLst>
                  <a:ext uri="{FF2B5EF4-FFF2-40B4-BE49-F238E27FC236}">
                    <a16:creationId xmlns:a16="http://schemas.microsoft.com/office/drawing/2014/main" id="{3EE285B3-D670-D9FF-B18F-0C3977F75014}"/>
                  </a:ext>
                </a:extLst>
              </p:cNvPr>
              <p:cNvSpPr txBox="1">
                <a:spLocks noRot="1" noChangeAspect="1" noMove="1" noResize="1" noEditPoints="1" noAdjustHandles="1" noChangeArrowheads="1" noChangeShapeType="1" noTextEdit="1"/>
              </p:cNvSpPr>
              <p:nvPr/>
            </p:nvSpPr>
            <p:spPr>
              <a:xfrm>
                <a:off x="623014" y="4077328"/>
                <a:ext cx="1969642" cy="553998"/>
              </a:xfrm>
              <a:prstGeom prst="rect">
                <a:avLst/>
              </a:prstGeom>
              <a:blipFill>
                <a:blip r:embed="rId12"/>
                <a:stretch>
                  <a:fillRect l="-4334" t="-1099" r="-929" b="-16484"/>
                </a:stretch>
              </a:blipFill>
            </p:spPr>
            <p:txBody>
              <a:bodyPr/>
              <a:lstStyle/>
              <a:p>
                <a:r>
                  <a:rPr lang="en-US">
                    <a:noFill/>
                  </a:rPr>
                  <a:t> </a:t>
                </a:r>
              </a:p>
            </p:txBody>
          </p:sp>
        </mc:Fallback>
      </mc:AlternateContent>
      <p:pic>
        <p:nvPicPr>
          <p:cNvPr id="660" name="Picture 659">
            <a:extLst>
              <a:ext uri="{FF2B5EF4-FFF2-40B4-BE49-F238E27FC236}">
                <a16:creationId xmlns:a16="http://schemas.microsoft.com/office/drawing/2014/main" id="{CD7F2087-E341-C46D-52C6-7B4CFBC77C69}"/>
              </a:ext>
            </a:extLst>
          </p:cNvPr>
          <p:cNvPicPr>
            <a:picLocks noChangeAspect="1"/>
          </p:cNvPicPr>
          <p:nvPr/>
        </p:nvPicPr>
        <p:blipFill>
          <a:blip r:embed="rId13"/>
          <a:stretch>
            <a:fillRect/>
          </a:stretch>
        </p:blipFill>
        <p:spPr>
          <a:xfrm>
            <a:off x="310750" y="4217167"/>
            <a:ext cx="274320" cy="274320"/>
          </a:xfrm>
          <a:prstGeom prst="rect">
            <a:avLst/>
          </a:prstGeom>
        </p:spPr>
      </p:pic>
      <p:sp>
        <p:nvSpPr>
          <p:cNvPr id="424" name="TextBox 423">
            <a:extLst>
              <a:ext uri="{FF2B5EF4-FFF2-40B4-BE49-F238E27FC236}">
                <a16:creationId xmlns:a16="http://schemas.microsoft.com/office/drawing/2014/main" id="{E296E5C5-7982-C660-C794-D86B79B2B765}"/>
              </a:ext>
            </a:extLst>
          </p:cNvPr>
          <p:cNvSpPr txBox="1"/>
          <p:nvPr/>
        </p:nvSpPr>
        <p:spPr>
          <a:xfrm>
            <a:off x="5942284" y="1074046"/>
            <a:ext cx="3031698" cy="369332"/>
          </a:xfrm>
          <a:prstGeom prst="rect">
            <a:avLst/>
          </a:prstGeom>
          <a:noFill/>
        </p:spPr>
        <p:txBody>
          <a:bodyPr wrap="square" rtlCol="0">
            <a:spAutoFit/>
          </a:bodyPr>
          <a:lstStyle/>
          <a:p>
            <a:pPr algn="ctr" defTabSz="457200"/>
            <a:r>
              <a:rPr lang="en-US" b="1" dirty="0">
                <a:solidFill>
                  <a:prstClr val="black"/>
                </a:solidFill>
                <a:latin typeface="Aptos" panose="02110004020202020204"/>
              </a:rPr>
              <a:t>(c) Recourse Effort</a:t>
            </a:r>
            <a:r>
              <a:rPr lang="en-US" baseline="40000" dirty="0">
                <a:solidFill>
                  <a:schemeClr val="bg1">
                    <a:lumMod val="75000"/>
                  </a:schemeClr>
                </a:solidFill>
              </a:rPr>
              <a:t>[5,7,8-11]</a:t>
            </a:r>
            <a:endParaRPr lang="en-US" b="1" dirty="0">
              <a:solidFill>
                <a:prstClr val="black"/>
              </a:solidFill>
              <a:latin typeface="Aptos" panose="02110004020202020204"/>
            </a:endParaRPr>
          </a:p>
        </p:txBody>
      </p:sp>
      <p:grpSp>
        <p:nvGrpSpPr>
          <p:cNvPr id="782" name="Group 781">
            <a:extLst>
              <a:ext uri="{FF2B5EF4-FFF2-40B4-BE49-F238E27FC236}">
                <a16:creationId xmlns:a16="http://schemas.microsoft.com/office/drawing/2014/main" id="{70D15F97-210D-5F99-5DC2-B68FF02903E8}"/>
              </a:ext>
            </a:extLst>
          </p:cNvPr>
          <p:cNvGrpSpPr/>
          <p:nvPr/>
        </p:nvGrpSpPr>
        <p:grpSpPr>
          <a:xfrm>
            <a:off x="6153685" y="1418748"/>
            <a:ext cx="2546702" cy="2564686"/>
            <a:chOff x="5462316" y="1495694"/>
            <a:chExt cx="2546702" cy="2564686"/>
          </a:xfrm>
        </p:grpSpPr>
        <p:grpSp>
          <p:nvGrpSpPr>
            <p:cNvPr id="639" name="Group 638">
              <a:extLst>
                <a:ext uri="{FF2B5EF4-FFF2-40B4-BE49-F238E27FC236}">
                  <a16:creationId xmlns:a16="http://schemas.microsoft.com/office/drawing/2014/main" id="{47D61315-F53F-22DA-8EF7-C873FED936B9}"/>
                </a:ext>
              </a:extLst>
            </p:cNvPr>
            <p:cNvGrpSpPr>
              <a:grpSpLocks noChangeAspect="1"/>
            </p:cNvGrpSpPr>
            <p:nvPr/>
          </p:nvGrpSpPr>
          <p:grpSpPr>
            <a:xfrm rot="10800000" flipH="1">
              <a:off x="5462316" y="1495694"/>
              <a:ext cx="2546702" cy="2560320"/>
              <a:chOff x="1698494" y="1695941"/>
              <a:chExt cx="3047885" cy="3064182"/>
            </a:xfrm>
          </p:grpSpPr>
          <p:sp>
            <p:nvSpPr>
              <p:cNvPr id="640" name="Freeform: Shape 639">
                <a:extLst>
                  <a:ext uri="{FF2B5EF4-FFF2-40B4-BE49-F238E27FC236}">
                    <a16:creationId xmlns:a16="http://schemas.microsoft.com/office/drawing/2014/main" id="{7785F24D-4402-9AB4-8C2C-DA7F9B14BDBF}"/>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solidFill>
                <a:srgbClr val="F7C9D0"/>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641" name="Freeform: Shape 640">
                <a:extLst>
                  <a:ext uri="{FF2B5EF4-FFF2-40B4-BE49-F238E27FC236}">
                    <a16:creationId xmlns:a16="http://schemas.microsoft.com/office/drawing/2014/main" id="{B01003FD-8CC9-06EA-825F-A42FD5A176C5}"/>
                  </a:ext>
                </a:extLst>
              </p:cNvPr>
              <p:cNvSpPr/>
              <p:nvPr/>
            </p:nvSpPr>
            <p:spPr>
              <a:xfrm>
                <a:off x="1698494" y="2726158"/>
                <a:ext cx="3047885" cy="2033965"/>
              </a:xfrm>
              <a:custGeom>
                <a:avLst/>
                <a:gdLst>
                  <a:gd name="connsiteX0" fmla="*/ 3039526 w 3047885"/>
                  <a:gd name="connsiteY0" fmla="*/ 273238 h 2033965"/>
                  <a:gd name="connsiteX1" fmla="*/ 1242182 w 3047885"/>
                  <a:gd name="connsiteY1" fmla="*/ 31955 h 2033965"/>
                  <a:gd name="connsiteX2" fmla="*/ 924599 w 3047885"/>
                  <a:gd name="connsiteY2" fmla="*/ 590715 h 2033965"/>
                  <a:gd name="connsiteX3" fmla="*/ 745436 w 3047885"/>
                  <a:gd name="connsiteY3" fmla="*/ 1329590 h 2033965"/>
                  <a:gd name="connsiteX4" fmla="*/ 8360 w 3047885"/>
                  <a:gd name="connsiteY4" fmla="*/ 1765697 h 2033965"/>
                  <a:gd name="connsiteX5" fmla="*/ 0 w 3047885"/>
                  <a:gd name="connsiteY5" fmla="*/ 1800408 h 2033965"/>
                  <a:gd name="connsiteX6" fmla="*/ 0 w 3047885"/>
                  <a:gd name="connsiteY6" fmla="*/ 2033965 h 2033965"/>
                  <a:gd name="connsiteX7" fmla="*/ 3047886 w 3047885"/>
                  <a:gd name="connsiteY7" fmla="*/ 2033965 h 2033965"/>
                  <a:gd name="connsiteX8" fmla="*/ 3047886 w 3047885"/>
                  <a:gd name="connsiteY8" fmla="*/ 272285 h 2033965"/>
                  <a:gd name="connsiteX9" fmla="*/ 3039526 w 3047885"/>
                  <a:gd name="connsiteY9" fmla="*/ 273238 h 20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7885" h="2033965">
                    <a:moveTo>
                      <a:pt x="3039526" y="273238"/>
                    </a:moveTo>
                    <a:cubicBezTo>
                      <a:pt x="2121805" y="447744"/>
                      <a:pt x="1769406" y="-140223"/>
                      <a:pt x="1242182" y="31955"/>
                    </a:cubicBezTo>
                    <a:cubicBezTo>
                      <a:pt x="1088735" y="97567"/>
                      <a:pt x="938462" y="358639"/>
                      <a:pt x="924599" y="590715"/>
                    </a:cubicBezTo>
                    <a:cubicBezTo>
                      <a:pt x="914017" y="782259"/>
                      <a:pt x="1362612" y="1218050"/>
                      <a:pt x="745436" y="1329590"/>
                    </a:cubicBezTo>
                    <a:cubicBezTo>
                      <a:pt x="350495" y="1421976"/>
                      <a:pt x="95243" y="1618176"/>
                      <a:pt x="8360" y="1765697"/>
                    </a:cubicBezTo>
                    <a:lnTo>
                      <a:pt x="0" y="1800408"/>
                    </a:lnTo>
                    <a:lnTo>
                      <a:pt x="0" y="2033965"/>
                    </a:lnTo>
                    <a:lnTo>
                      <a:pt x="3047886" y="2033965"/>
                    </a:lnTo>
                    <a:lnTo>
                      <a:pt x="3047886" y="272285"/>
                    </a:lnTo>
                    <a:lnTo>
                      <a:pt x="3039526" y="273238"/>
                    </a:lnTo>
                    <a:close/>
                  </a:path>
                </a:pathLst>
              </a:custGeom>
              <a:solidFill>
                <a:srgbClr val="9DC5E9"/>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black"/>
                  </a:solidFill>
                  <a:effectLst/>
                  <a:uLnTx/>
                  <a:uFillTx/>
                  <a:latin typeface="Aptos" panose="02110004020202020204"/>
                </a:endParaRPr>
              </a:p>
            </p:txBody>
          </p:sp>
          <p:sp>
            <p:nvSpPr>
              <p:cNvPr id="642" name="Freeform: Shape 641">
                <a:extLst>
                  <a:ext uri="{FF2B5EF4-FFF2-40B4-BE49-F238E27FC236}">
                    <a16:creationId xmlns:a16="http://schemas.microsoft.com/office/drawing/2014/main" id="{773D42A2-5856-6CD6-4DDA-3EAB2E08ACD7}"/>
                  </a:ext>
                </a:extLst>
              </p:cNvPr>
              <p:cNvSpPr/>
              <p:nvPr/>
            </p:nvSpPr>
            <p:spPr>
              <a:xfrm>
                <a:off x="1706854" y="2726158"/>
                <a:ext cx="3031165" cy="1765697"/>
              </a:xfrm>
              <a:custGeom>
                <a:avLst/>
                <a:gdLst>
                  <a:gd name="connsiteX0" fmla="*/ 3031165 w 3031165"/>
                  <a:gd name="connsiteY0" fmla="*/ 273238 h 1765697"/>
                  <a:gd name="connsiteX1" fmla="*/ 1233822 w 3031165"/>
                  <a:gd name="connsiteY1" fmla="*/ 31955 h 1765697"/>
                  <a:gd name="connsiteX2" fmla="*/ 916239 w 3031165"/>
                  <a:gd name="connsiteY2" fmla="*/ 590715 h 1765697"/>
                  <a:gd name="connsiteX3" fmla="*/ 737076 w 3031165"/>
                  <a:gd name="connsiteY3" fmla="*/ 1329590 h 1765697"/>
                  <a:gd name="connsiteX4" fmla="*/ 0 w 3031165"/>
                  <a:gd name="connsiteY4" fmla="*/ 1765697 h 1765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1165" h="1765697">
                    <a:moveTo>
                      <a:pt x="3031165" y="273238"/>
                    </a:moveTo>
                    <a:cubicBezTo>
                      <a:pt x="2113445" y="447744"/>
                      <a:pt x="1761045" y="-140223"/>
                      <a:pt x="1233822" y="31955"/>
                    </a:cubicBezTo>
                    <a:cubicBezTo>
                      <a:pt x="1080375" y="97567"/>
                      <a:pt x="930102" y="358639"/>
                      <a:pt x="916239" y="590715"/>
                    </a:cubicBezTo>
                    <a:cubicBezTo>
                      <a:pt x="905656" y="782259"/>
                      <a:pt x="1354251" y="1218050"/>
                      <a:pt x="737076" y="1329590"/>
                    </a:cubicBezTo>
                    <a:cubicBezTo>
                      <a:pt x="342134" y="1421976"/>
                      <a:pt x="86883" y="1618176"/>
                      <a:pt x="0" y="1765697"/>
                    </a:cubicBezTo>
                  </a:path>
                </a:pathLst>
              </a:custGeom>
              <a:noFill/>
              <a:ln w="7913" cap="flat">
                <a:solidFill>
                  <a:srgbClr val="000000"/>
                </a:solidFill>
                <a:custDash>
                  <a:ds d="0" sp="0"/>
                  <a:ds d="300000" sp="150000"/>
                </a:custDash>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643" name="Freeform: Shape 642">
                <a:extLst>
                  <a:ext uri="{FF2B5EF4-FFF2-40B4-BE49-F238E27FC236}">
                    <a16:creationId xmlns:a16="http://schemas.microsoft.com/office/drawing/2014/main" id="{7BFD80B0-D096-8660-4098-3133E14A450C}"/>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noFill/>
              <a:ln w="21103" cap="flat">
                <a:solidFill>
                  <a:srgbClr val="000000"/>
                </a:solid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grpSp>
        <p:grpSp>
          <p:nvGrpSpPr>
            <p:cNvPr id="644" name="Group 643">
              <a:extLst>
                <a:ext uri="{FF2B5EF4-FFF2-40B4-BE49-F238E27FC236}">
                  <a16:creationId xmlns:a16="http://schemas.microsoft.com/office/drawing/2014/main" id="{9A400819-8561-8791-0F9B-638BE8D1BC37}"/>
                </a:ext>
              </a:extLst>
            </p:cNvPr>
            <p:cNvGrpSpPr/>
            <p:nvPr/>
          </p:nvGrpSpPr>
          <p:grpSpPr>
            <a:xfrm>
              <a:off x="5593100" y="1509134"/>
              <a:ext cx="1342723" cy="1226945"/>
              <a:chOff x="9068925" y="1578407"/>
              <a:chExt cx="961477" cy="908800"/>
            </a:xfrm>
          </p:grpSpPr>
          <mc:AlternateContent xmlns:mc="http://schemas.openxmlformats.org/markup-compatibility/2006" xmlns:a14="http://schemas.microsoft.com/office/drawing/2010/main">
            <mc:Choice Requires="a14">
              <p:sp>
                <p:nvSpPr>
                  <p:cNvPr id="645" name="TextBox 644">
                    <a:extLst>
                      <a:ext uri="{FF2B5EF4-FFF2-40B4-BE49-F238E27FC236}">
                        <a16:creationId xmlns:a16="http://schemas.microsoft.com/office/drawing/2014/main" id="{E5EA7705-1DD6-80D2-025F-64CC195E0B23}"/>
                      </a:ext>
                    </a:extLst>
                  </p:cNvPr>
                  <p:cNvSpPr txBox="1"/>
                  <p:nvPr/>
                </p:nvSpPr>
                <p:spPr>
                  <a:xfrm>
                    <a:off x="9068925" y="2236439"/>
                    <a:ext cx="303401" cy="250768"/>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45" name="TextBox 644">
                    <a:extLst>
                      <a:ext uri="{FF2B5EF4-FFF2-40B4-BE49-F238E27FC236}">
                        <a16:creationId xmlns:a16="http://schemas.microsoft.com/office/drawing/2014/main" id="{E5EA7705-1DD6-80D2-025F-64CC195E0B23}"/>
                      </a:ext>
                    </a:extLst>
                  </p:cNvPr>
                  <p:cNvSpPr txBox="1">
                    <a:spLocks noRot="1" noChangeAspect="1" noMove="1" noResize="1" noEditPoints="1" noAdjustHandles="1" noChangeArrowheads="1" noChangeShapeType="1" noTextEdit="1"/>
                  </p:cNvSpPr>
                  <p:nvPr/>
                </p:nvSpPr>
                <p:spPr>
                  <a:xfrm>
                    <a:off x="9068925" y="2236439"/>
                    <a:ext cx="303401" cy="250768"/>
                  </a:xfrm>
                  <a:prstGeom prst="rect">
                    <a:avLst/>
                  </a:prstGeom>
                  <a:blipFill>
                    <a:blip r:embed="rId14"/>
                    <a:stretch>
                      <a:fillRect/>
                    </a:stretch>
                  </a:blipFill>
                </p:spPr>
                <p:txBody>
                  <a:bodyPr/>
                  <a:lstStyle/>
                  <a:p>
                    <a:r>
                      <a:rPr lang="en-US">
                        <a:noFill/>
                      </a:rPr>
                      <a:t> </a:t>
                    </a:r>
                  </a:p>
                </p:txBody>
              </p:sp>
            </mc:Fallback>
          </mc:AlternateContent>
          <p:sp>
            <p:nvSpPr>
              <p:cNvPr id="646" name="Oval 645">
                <a:extLst>
                  <a:ext uri="{FF2B5EF4-FFF2-40B4-BE49-F238E27FC236}">
                    <a16:creationId xmlns:a16="http://schemas.microsoft.com/office/drawing/2014/main" id="{8BD898A4-25CA-8991-B054-2BCF80032763}"/>
                  </a:ext>
                </a:extLst>
              </p:cNvPr>
              <p:cNvSpPr>
                <a:spLocks noChangeAspect="1"/>
              </p:cNvSpPr>
              <p:nvPr/>
            </p:nvSpPr>
            <p:spPr>
              <a:xfrm rot="2749613">
                <a:off x="9282567" y="226680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647" name="TextBox 646">
                    <a:extLst>
                      <a:ext uri="{FF2B5EF4-FFF2-40B4-BE49-F238E27FC236}">
                        <a16:creationId xmlns:a16="http://schemas.microsoft.com/office/drawing/2014/main" id="{49FE8885-6332-8EB0-DF7D-F42DE833795A}"/>
                      </a:ext>
                    </a:extLst>
                  </p:cNvPr>
                  <p:cNvSpPr txBox="1"/>
                  <p:nvPr/>
                </p:nvSpPr>
                <p:spPr>
                  <a:xfrm>
                    <a:off x="9524267" y="1785405"/>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47" name="TextBox 646">
                    <a:extLst>
                      <a:ext uri="{FF2B5EF4-FFF2-40B4-BE49-F238E27FC236}">
                        <a16:creationId xmlns:a16="http://schemas.microsoft.com/office/drawing/2014/main" id="{49FE8885-6332-8EB0-DF7D-F42DE833795A}"/>
                      </a:ext>
                    </a:extLst>
                  </p:cNvPr>
                  <p:cNvSpPr txBox="1">
                    <a:spLocks noRot="1" noChangeAspect="1" noMove="1" noResize="1" noEditPoints="1" noAdjustHandles="1" noChangeArrowheads="1" noChangeShapeType="1" noTextEdit="1"/>
                  </p:cNvSpPr>
                  <p:nvPr/>
                </p:nvSpPr>
                <p:spPr>
                  <a:xfrm>
                    <a:off x="9524267" y="1785405"/>
                    <a:ext cx="311665" cy="250767"/>
                  </a:xfrm>
                  <a:prstGeom prst="rect">
                    <a:avLst/>
                  </a:prstGeom>
                  <a:blipFill>
                    <a:blip r:embed="rId15"/>
                    <a:stretch>
                      <a:fillRect/>
                    </a:stretch>
                  </a:blipFill>
                </p:spPr>
                <p:txBody>
                  <a:bodyPr/>
                  <a:lstStyle/>
                  <a:p>
                    <a:r>
                      <a:rPr lang="en-US">
                        <a:noFill/>
                      </a:rPr>
                      <a:t> </a:t>
                    </a:r>
                  </a:p>
                </p:txBody>
              </p:sp>
            </mc:Fallback>
          </mc:AlternateContent>
          <p:sp>
            <p:nvSpPr>
              <p:cNvPr id="648" name="Oval 647">
                <a:extLst>
                  <a:ext uri="{FF2B5EF4-FFF2-40B4-BE49-F238E27FC236}">
                    <a16:creationId xmlns:a16="http://schemas.microsoft.com/office/drawing/2014/main" id="{828E497C-6F72-49C9-8ABF-AF8623D27CC4}"/>
                  </a:ext>
                </a:extLst>
              </p:cNvPr>
              <p:cNvSpPr>
                <a:spLocks noChangeAspect="1"/>
              </p:cNvSpPr>
              <p:nvPr/>
            </p:nvSpPr>
            <p:spPr>
              <a:xfrm rot="2518425">
                <a:off x="9575262" y="1972681"/>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49" name="Straight Arrow Connector 648">
                <a:extLst>
                  <a:ext uri="{FF2B5EF4-FFF2-40B4-BE49-F238E27FC236}">
                    <a16:creationId xmlns:a16="http://schemas.microsoft.com/office/drawing/2014/main" id="{E34A5BD9-A546-F18F-6995-9F46383D7F19}"/>
                  </a:ext>
                </a:extLst>
              </p:cNvPr>
              <p:cNvCxnSpPr>
                <a:cxnSpLocks/>
                <a:stCxn id="646" idx="0"/>
                <a:endCxn id="648" idx="4"/>
              </p:cNvCxnSpPr>
              <p:nvPr/>
            </p:nvCxnSpPr>
            <p:spPr>
              <a:xfrm flipV="1">
                <a:off x="9361079" y="2052392"/>
                <a:ext cx="229326" cy="228278"/>
              </a:xfrm>
              <a:prstGeom prst="straightConnector1">
                <a:avLst/>
              </a:prstGeom>
              <a:noFill/>
              <a:ln w="19050" cap="flat" cmpd="sng" algn="ctr">
                <a:solidFill>
                  <a:srgbClr val="000000"/>
                </a:solidFill>
                <a:prstDash val="sysDash"/>
                <a:miter lim="800000"/>
                <a:tailEnd type="triangle"/>
              </a:ln>
              <a:effectLst/>
            </p:spPr>
          </p:cxnSp>
          <p:sp>
            <p:nvSpPr>
              <p:cNvPr id="650" name="Oval 649">
                <a:extLst>
                  <a:ext uri="{FF2B5EF4-FFF2-40B4-BE49-F238E27FC236}">
                    <a16:creationId xmlns:a16="http://schemas.microsoft.com/office/drawing/2014/main" id="{EBD39002-DAA7-CAA0-502B-DEB79BEC742C}"/>
                  </a:ext>
                </a:extLst>
              </p:cNvPr>
              <p:cNvSpPr>
                <a:spLocks noChangeAspect="1"/>
              </p:cNvSpPr>
              <p:nvPr/>
            </p:nvSpPr>
            <p:spPr>
              <a:xfrm>
                <a:off x="9282567" y="1810720"/>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51" name="Straight Arrow Connector 650">
                <a:extLst>
                  <a:ext uri="{FF2B5EF4-FFF2-40B4-BE49-F238E27FC236}">
                    <a16:creationId xmlns:a16="http://schemas.microsoft.com/office/drawing/2014/main" id="{A059781C-3977-1A7C-0DA2-FE558D87334B}"/>
                  </a:ext>
                </a:extLst>
              </p:cNvPr>
              <p:cNvCxnSpPr>
                <a:cxnSpLocks/>
                <a:stCxn id="646" idx="1"/>
                <a:endCxn id="650" idx="4"/>
              </p:cNvCxnSpPr>
              <p:nvPr/>
            </p:nvCxnSpPr>
            <p:spPr>
              <a:xfrm flipH="1" flipV="1">
                <a:off x="9328287" y="1902160"/>
                <a:ext cx="660" cy="364654"/>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652" name="TextBox 651">
                    <a:extLst>
                      <a:ext uri="{FF2B5EF4-FFF2-40B4-BE49-F238E27FC236}">
                        <a16:creationId xmlns:a16="http://schemas.microsoft.com/office/drawing/2014/main" id="{FD14A19E-A2A5-2217-766D-925C34C82585}"/>
                      </a:ext>
                    </a:extLst>
                  </p:cNvPr>
                  <p:cNvSpPr txBox="1"/>
                  <p:nvPr/>
                </p:nvSpPr>
                <p:spPr>
                  <a:xfrm>
                    <a:off x="9168620" y="1578407"/>
                    <a:ext cx="308267"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52" name="TextBox 651">
                    <a:extLst>
                      <a:ext uri="{FF2B5EF4-FFF2-40B4-BE49-F238E27FC236}">
                        <a16:creationId xmlns:a16="http://schemas.microsoft.com/office/drawing/2014/main" id="{FD14A19E-A2A5-2217-766D-925C34C82585}"/>
                      </a:ext>
                    </a:extLst>
                  </p:cNvPr>
                  <p:cNvSpPr txBox="1">
                    <a:spLocks noRot="1" noChangeAspect="1" noMove="1" noResize="1" noEditPoints="1" noAdjustHandles="1" noChangeArrowheads="1" noChangeShapeType="1" noTextEdit="1"/>
                  </p:cNvSpPr>
                  <p:nvPr/>
                </p:nvSpPr>
                <p:spPr>
                  <a:xfrm>
                    <a:off x="9168620" y="1578407"/>
                    <a:ext cx="308267" cy="250767"/>
                  </a:xfrm>
                  <a:prstGeom prst="rect">
                    <a:avLst/>
                  </a:prstGeom>
                  <a:blipFill>
                    <a:blip r:embed="rId16"/>
                    <a:stretch>
                      <a:fillRect/>
                    </a:stretch>
                  </a:blipFill>
                </p:spPr>
                <p:txBody>
                  <a:bodyPr/>
                  <a:lstStyle/>
                  <a:p>
                    <a:r>
                      <a:rPr lang="en-US">
                        <a:noFill/>
                      </a:rPr>
                      <a:t> </a:t>
                    </a:r>
                  </a:p>
                </p:txBody>
              </p:sp>
            </mc:Fallback>
          </mc:AlternateContent>
          <p:sp>
            <p:nvSpPr>
              <p:cNvPr id="653" name="Oval 652">
                <a:extLst>
                  <a:ext uri="{FF2B5EF4-FFF2-40B4-BE49-F238E27FC236}">
                    <a16:creationId xmlns:a16="http://schemas.microsoft.com/office/drawing/2014/main" id="{A7B6706C-921F-373D-25F7-F88537473B03}"/>
                  </a:ext>
                </a:extLst>
              </p:cNvPr>
              <p:cNvSpPr>
                <a:spLocks noChangeAspect="1"/>
              </p:cNvSpPr>
              <p:nvPr/>
            </p:nvSpPr>
            <p:spPr>
              <a:xfrm rot="5400000">
                <a:off x="9690361" y="226746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54" name="Straight Arrow Connector 653">
                <a:extLst>
                  <a:ext uri="{FF2B5EF4-FFF2-40B4-BE49-F238E27FC236}">
                    <a16:creationId xmlns:a16="http://schemas.microsoft.com/office/drawing/2014/main" id="{3A6CEE29-C679-FB5F-B020-E6DDF0C03484}"/>
                  </a:ext>
                </a:extLst>
              </p:cNvPr>
              <p:cNvCxnSpPr>
                <a:cxnSpLocks/>
                <a:stCxn id="646" idx="7"/>
                <a:endCxn id="653" idx="4"/>
              </p:cNvCxnSpPr>
              <p:nvPr/>
            </p:nvCxnSpPr>
            <p:spPr>
              <a:xfrm>
                <a:off x="9374002" y="2313189"/>
                <a:ext cx="316359" cy="0"/>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655" name="TextBox 654">
                    <a:extLst>
                      <a:ext uri="{FF2B5EF4-FFF2-40B4-BE49-F238E27FC236}">
                        <a16:creationId xmlns:a16="http://schemas.microsoft.com/office/drawing/2014/main" id="{5287DC1B-0F8C-FA3E-845E-1657E5D67CFA}"/>
                      </a:ext>
                    </a:extLst>
                  </p:cNvPr>
                  <p:cNvSpPr txBox="1"/>
                  <p:nvPr/>
                </p:nvSpPr>
                <p:spPr>
                  <a:xfrm>
                    <a:off x="9718737" y="2163212"/>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3</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55" name="TextBox 654">
                    <a:extLst>
                      <a:ext uri="{FF2B5EF4-FFF2-40B4-BE49-F238E27FC236}">
                        <a16:creationId xmlns:a16="http://schemas.microsoft.com/office/drawing/2014/main" id="{5287DC1B-0F8C-FA3E-845E-1657E5D67CFA}"/>
                      </a:ext>
                    </a:extLst>
                  </p:cNvPr>
                  <p:cNvSpPr txBox="1">
                    <a:spLocks noRot="1" noChangeAspect="1" noMove="1" noResize="1" noEditPoints="1" noAdjustHandles="1" noChangeArrowheads="1" noChangeShapeType="1" noTextEdit="1"/>
                  </p:cNvSpPr>
                  <p:nvPr/>
                </p:nvSpPr>
                <p:spPr>
                  <a:xfrm>
                    <a:off x="9718737" y="2163212"/>
                    <a:ext cx="311665" cy="250767"/>
                  </a:xfrm>
                  <a:prstGeom prst="rect">
                    <a:avLst/>
                  </a:prstGeom>
                  <a:blipFill>
                    <a:blip r:embed="rId17"/>
                    <a:stretch>
                      <a:fillRect/>
                    </a:stretch>
                  </a:blipFill>
                </p:spPr>
                <p:txBody>
                  <a:bodyPr/>
                  <a:lstStyle/>
                  <a:p>
                    <a:r>
                      <a:rPr lang="en-US">
                        <a:noFill/>
                      </a:rPr>
                      <a:t> </a:t>
                    </a:r>
                  </a:p>
                </p:txBody>
              </p:sp>
            </mc:Fallback>
          </mc:AlternateContent>
        </p:grpSp>
        <p:grpSp>
          <p:nvGrpSpPr>
            <p:cNvPr id="428" name="Group 427">
              <a:extLst>
                <a:ext uri="{FF2B5EF4-FFF2-40B4-BE49-F238E27FC236}">
                  <a16:creationId xmlns:a16="http://schemas.microsoft.com/office/drawing/2014/main" id="{301F3DBB-4580-5938-7D83-8A3FE2885293}"/>
                </a:ext>
              </a:extLst>
            </p:cNvPr>
            <p:cNvGrpSpPr/>
            <p:nvPr/>
          </p:nvGrpSpPr>
          <p:grpSpPr>
            <a:xfrm>
              <a:off x="6537123" y="2434626"/>
              <a:ext cx="1347702" cy="1625754"/>
              <a:chOff x="7155446" y="1966177"/>
              <a:chExt cx="1347702" cy="1625753"/>
            </a:xfrm>
          </p:grpSpPr>
          <p:sp>
            <p:nvSpPr>
              <p:cNvPr id="429" name="Rectangle 428">
                <a:extLst>
                  <a:ext uri="{FF2B5EF4-FFF2-40B4-BE49-F238E27FC236}">
                    <a16:creationId xmlns:a16="http://schemas.microsoft.com/office/drawing/2014/main" id="{BE399393-306E-0B91-EB64-E272754A036C}"/>
                  </a:ext>
                </a:extLst>
              </p:cNvPr>
              <p:cNvSpPr>
                <a:spLocks noChangeAspect="1"/>
              </p:cNvSpPr>
              <p:nvPr/>
            </p:nvSpPr>
            <p:spPr>
              <a:xfrm rot="20699670">
                <a:off x="8050667" y="3221702"/>
                <a:ext cx="128016" cy="128016"/>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30" name="Rectangle 429">
                <a:extLst>
                  <a:ext uri="{FF2B5EF4-FFF2-40B4-BE49-F238E27FC236}">
                    <a16:creationId xmlns:a16="http://schemas.microsoft.com/office/drawing/2014/main" id="{BA68D609-1D43-003C-9EAD-2BB59F2836AD}"/>
                  </a:ext>
                </a:extLst>
              </p:cNvPr>
              <p:cNvSpPr>
                <a:spLocks noChangeAspect="1"/>
              </p:cNvSpPr>
              <p:nvPr/>
            </p:nvSpPr>
            <p:spPr>
              <a:xfrm rot="20797819">
                <a:off x="7816735" y="2354014"/>
                <a:ext cx="128016" cy="128016"/>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431" name="Straight Arrow Connector 430">
                <a:extLst>
                  <a:ext uri="{FF2B5EF4-FFF2-40B4-BE49-F238E27FC236}">
                    <a16:creationId xmlns:a16="http://schemas.microsoft.com/office/drawing/2014/main" id="{DE0F7534-BAFB-2E9F-CA61-74BBC2462272}"/>
                  </a:ext>
                </a:extLst>
              </p:cNvPr>
              <p:cNvCxnSpPr>
                <a:cxnSpLocks/>
                <a:stCxn id="429" idx="0"/>
                <a:endCxn id="430" idx="2"/>
              </p:cNvCxnSpPr>
              <p:nvPr/>
            </p:nvCxnSpPr>
            <p:spPr>
              <a:xfrm flipH="1" flipV="1">
                <a:off x="7895544" y="2480295"/>
                <a:ext cx="202559" cy="743591"/>
              </a:xfrm>
              <a:prstGeom prst="straightConnector1">
                <a:avLst/>
              </a:prstGeom>
              <a:noFill/>
              <a:ln w="19050" cap="flat" cmpd="sng" algn="ctr">
                <a:solidFill>
                  <a:srgbClr val="000000"/>
                </a:solidFill>
                <a:prstDash val="sysDash"/>
                <a:miter lim="800000"/>
                <a:tailEnd type="triangle"/>
              </a:ln>
              <a:effectLst/>
            </p:spPr>
          </p:cxnSp>
          <p:sp>
            <p:nvSpPr>
              <p:cNvPr id="432" name="Rectangle 431">
                <a:extLst>
                  <a:ext uri="{FF2B5EF4-FFF2-40B4-BE49-F238E27FC236}">
                    <a16:creationId xmlns:a16="http://schemas.microsoft.com/office/drawing/2014/main" id="{697299FC-BD46-7EFF-94E4-A140B6012AC7}"/>
                  </a:ext>
                </a:extLst>
              </p:cNvPr>
              <p:cNvSpPr>
                <a:spLocks noChangeAspect="1"/>
              </p:cNvSpPr>
              <p:nvPr/>
            </p:nvSpPr>
            <p:spPr>
              <a:xfrm rot="19321761">
                <a:off x="7458812" y="2470094"/>
                <a:ext cx="128016" cy="128016"/>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433" name="Straight Arrow Connector 432">
                <a:extLst>
                  <a:ext uri="{FF2B5EF4-FFF2-40B4-BE49-F238E27FC236}">
                    <a16:creationId xmlns:a16="http://schemas.microsoft.com/office/drawing/2014/main" id="{8AD08F0B-1C5E-2508-81E4-D4B2CF108F8C}"/>
                  </a:ext>
                </a:extLst>
              </p:cNvPr>
              <p:cNvCxnSpPr>
                <a:cxnSpLocks/>
                <a:endCxn id="432" idx="2"/>
              </p:cNvCxnSpPr>
              <p:nvPr/>
            </p:nvCxnSpPr>
            <p:spPr>
              <a:xfrm flipH="1" flipV="1">
                <a:off x="7562201" y="2584561"/>
                <a:ext cx="486424" cy="651558"/>
              </a:xfrm>
              <a:prstGeom prst="straightConnector1">
                <a:avLst/>
              </a:prstGeom>
              <a:noFill/>
              <a:ln w="19050" cap="flat" cmpd="sng" algn="ctr">
                <a:solidFill>
                  <a:srgbClr val="000000"/>
                </a:solidFill>
                <a:prstDash val="sysDash"/>
                <a:miter lim="800000"/>
                <a:tailEnd type="triangle"/>
              </a:ln>
              <a:effectLst/>
            </p:spPr>
          </p:cxnSp>
          <p:sp>
            <p:nvSpPr>
              <p:cNvPr id="434" name="Rectangle 433">
                <a:extLst>
                  <a:ext uri="{FF2B5EF4-FFF2-40B4-BE49-F238E27FC236}">
                    <a16:creationId xmlns:a16="http://schemas.microsoft.com/office/drawing/2014/main" id="{C0F6DD68-2A22-A959-B615-A10BC4542090}"/>
                  </a:ext>
                </a:extLst>
              </p:cNvPr>
              <p:cNvSpPr>
                <a:spLocks noChangeAspect="1"/>
              </p:cNvSpPr>
              <p:nvPr/>
            </p:nvSpPr>
            <p:spPr>
              <a:xfrm rot="341354">
                <a:off x="8194749" y="2280519"/>
                <a:ext cx="128016" cy="128016"/>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435" name="Straight Arrow Connector 434">
                <a:extLst>
                  <a:ext uri="{FF2B5EF4-FFF2-40B4-BE49-F238E27FC236}">
                    <a16:creationId xmlns:a16="http://schemas.microsoft.com/office/drawing/2014/main" id="{F63ABF1C-DB69-41AC-7FB7-58CA073BA4D7}"/>
                  </a:ext>
                </a:extLst>
              </p:cNvPr>
              <p:cNvCxnSpPr>
                <a:cxnSpLocks/>
                <a:endCxn id="434" idx="2"/>
              </p:cNvCxnSpPr>
              <p:nvPr/>
            </p:nvCxnSpPr>
            <p:spPr>
              <a:xfrm flipV="1">
                <a:off x="8138311" y="2408220"/>
                <a:ext cx="114101" cy="816649"/>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436" name="TextBox 435">
                    <a:extLst>
                      <a:ext uri="{FF2B5EF4-FFF2-40B4-BE49-F238E27FC236}">
                        <a16:creationId xmlns:a16="http://schemas.microsoft.com/office/drawing/2014/main" id="{39262CA3-E980-B1FF-DEF3-9894293A459F}"/>
                      </a:ext>
                    </a:extLst>
                  </p:cNvPr>
                  <p:cNvSpPr txBox="1"/>
                  <p:nvPr/>
                </p:nvSpPr>
                <p:spPr>
                  <a:xfrm>
                    <a:off x="7586045" y="2047962"/>
                    <a:ext cx="435247"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5</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436" name="TextBox 435">
                    <a:extLst>
                      <a:ext uri="{FF2B5EF4-FFF2-40B4-BE49-F238E27FC236}">
                        <a16:creationId xmlns:a16="http://schemas.microsoft.com/office/drawing/2014/main" id="{39262CA3-E980-B1FF-DEF3-9894293A459F}"/>
                      </a:ext>
                    </a:extLst>
                  </p:cNvPr>
                  <p:cNvSpPr txBox="1">
                    <a:spLocks noRot="1" noChangeAspect="1" noMove="1" noResize="1" noEditPoints="1" noAdjustHandles="1" noChangeArrowheads="1" noChangeShapeType="1" noTextEdit="1"/>
                  </p:cNvSpPr>
                  <p:nvPr/>
                </p:nvSpPr>
                <p:spPr>
                  <a:xfrm>
                    <a:off x="7586045" y="2047962"/>
                    <a:ext cx="435247" cy="338554"/>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7" name="TextBox 436">
                    <a:extLst>
                      <a:ext uri="{FF2B5EF4-FFF2-40B4-BE49-F238E27FC236}">
                        <a16:creationId xmlns:a16="http://schemas.microsoft.com/office/drawing/2014/main" id="{09748B33-DBD1-4B11-FAE5-3B12481EB532}"/>
                      </a:ext>
                    </a:extLst>
                  </p:cNvPr>
                  <p:cNvSpPr txBox="1"/>
                  <p:nvPr/>
                </p:nvSpPr>
                <p:spPr>
                  <a:xfrm>
                    <a:off x="8067901" y="1966177"/>
                    <a:ext cx="435247"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6</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437" name="TextBox 436">
                    <a:extLst>
                      <a:ext uri="{FF2B5EF4-FFF2-40B4-BE49-F238E27FC236}">
                        <a16:creationId xmlns:a16="http://schemas.microsoft.com/office/drawing/2014/main" id="{09748B33-DBD1-4B11-FAE5-3B12481EB532}"/>
                      </a:ext>
                    </a:extLst>
                  </p:cNvPr>
                  <p:cNvSpPr txBox="1">
                    <a:spLocks noRot="1" noChangeAspect="1" noMove="1" noResize="1" noEditPoints="1" noAdjustHandles="1" noChangeArrowheads="1" noChangeShapeType="1" noTextEdit="1"/>
                  </p:cNvSpPr>
                  <p:nvPr/>
                </p:nvSpPr>
                <p:spPr>
                  <a:xfrm>
                    <a:off x="8067901" y="1966177"/>
                    <a:ext cx="435247" cy="338554"/>
                  </a:xfrm>
                  <a:prstGeom prst="rect">
                    <a:avLst/>
                  </a:prstGeom>
                  <a:blipFill>
                    <a:blip r:embed="rId1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8" name="TextBox 437">
                    <a:extLst>
                      <a:ext uri="{FF2B5EF4-FFF2-40B4-BE49-F238E27FC236}">
                        <a16:creationId xmlns:a16="http://schemas.microsoft.com/office/drawing/2014/main" id="{31A9AE90-D065-2952-E0D6-C89F3247BF06}"/>
                      </a:ext>
                    </a:extLst>
                  </p:cNvPr>
                  <p:cNvSpPr txBox="1"/>
                  <p:nvPr/>
                </p:nvSpPr>
                <p:spPr>
                  <a:xfrm>
                    <a:off x="7155446" y="2200734"/>
                    <a:ext cx="435247"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4</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438" name="TextBox 437">
                    <a:extLst>
                      <a:ext uri="{FF2B5EF4-FFF2-40B4-BE49-F238E27FC236}">
                        <a16:creationId xmlns:a16="http://schemas.microsoft.com/office/drawing/2014/main" id="{31A9AE90-D065-2952-E0D6-C89F3247BF06}"/>
                      </a:ext>
                    </a:extLst>
                  </p:cNvPr>
                  <p:cNvSpPr txBox="1">
                    <a:spLocks noRot="1" noChangeAspect="1" noMove="1" noResize="1" noEditPoints="1" noAdjustHandles="1" noChangeArrowheads="1" noChangeShapeType="1" noTextEdit="1"/>
                  </p:cNvSpPr>
                  <p:nvPr/>
                </p:nvSpPr>
                <p:spPr>
                  <a:xfrm>
                    <a:off x="7155446" y="2200734"/>
                    <a:ext cx="435247" cy="338554"/>
                  </a:xfrm>
                  <a:prstGeom prst="rect">
                    <a:avLst/>
                  </a:prstGeom>
                  <a:blipFill>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9" name="TextBox 438">
                    <a:extLst>
                      <a:ext uri="{FF2B5EF4-FFF2-40B4-BE49-F238E27FC236}">
                        <a16:creationId xmlns:a16="http://schemas.microsoft.com/office/drawing/2014/main" id="{E7EC3276-448F-4456-07EF-161E2A77549B}"/>
                      </a:ext>
                    </a:extLst>
                  </p:cNvPr>
                  <p:cNvSpPr txBox="1"/>
                  <p:nvPr/>
                </p:nvSpPr>
                <p:spPr>
                  <a:xfrm>
                    <a:off x="7988178" y="3253376"/>
                    <a:ext cx="428451"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439" name="TextBox 438">
                    <a:extLst>
                      <a:ext uri="{FF2B5EF4-FFF2-40B4-BE49-F238E27FC236}">
                        <a16:creationId xmlns:a16="http://schemas.microsoft.com/office/drawing/2014/main" id="{E7EC3276-448F-4456-07EF-161E2A77549B}"/>
                      </a:ext>
                    </a:extLst>
                  </p:cNvPr>
                  <p:cNvSpPr txBox="1">
                    <a:spLocks noRot="1" noChangeAspect="1" noMove="1" noResize="1" noEditPoints="1" noAdjustHandles="1" noChangeArrowheads="1" noChangeShapeType="1" noTextEdit="1"/>
                  </p:cNvSpPr>
                  <p:nvPr/>
                </p:nvSpPr>
                <p:spPr>
                  <a:xfrm>
                    <a:off x="7988178" y="3253376"/>
                    <a:ext cx="428451" cy="338554"/>
                  </a:xfrm>
                  <a:prstGeom prst="rect">
                    <a:avLst/>
                  </a:prstGeom>
                  <a:blipFill>
                    <a:blip r:embed="rId21"/>
                    <a:stretch>
                      <a:fillRect/>
                    </a:stretch>
                  </a:blipFill>
                </p:spPr>
                <p:txBody>
                  <a:bodyPr/>
                  <a:lstStyle/>
                  <a:p>
                    <a:r>
                      <a:rPr lang="en-US">
                        <a:noFill/>
                      </a:rPr>
                      <a:t> </a:t>
                    </a:r>
                  </a:p>
                </p:txBody>
              </p:sp>
            </mc:Fallback>
          </mc:AlternateContent>
        </p:grpSp>
      </p:grpSp>
      <p:grpSp>
        <p:nvGrpSpPr>
          <p:cNvPr id="716" name="Group 715">
            <a:extLst>
              <a:ext uri="{FF2B5EF4-FFF2-40B4-BE49-F238E27FC236}">
                <a16:creationId xmlns:a16="http://schemas.microsoft.com/office/drawing/2014/main" id="{35C645FC-66BC-660E-D919-06510C7E5068}"/>
              </a:ext>
            </a:extLst>
          </p:cNvPr>
          <p:cNvGrpSpPr/>
          <p:nvPr/>
        </p:nvGrpSpPr>
        <p:grpSpPr>
          <a:xfrm>
            <a:off x="6115493" y="4858159"/>
            <a:ext cx="2363978" cy="553998"/>
            <a:chOff x="5572743" y="4900202"/>
            <a:chExt cx="2363978" cy="553998"/>
          </a:xfrm>
        </p:grpSpPr>
        <mc:AlternateContent xmlns:mc="http://schemas.openxmlformats.org/markup-compatibility/2006" xmlns:a14="http://schemas.microsoft.com/office/drawing/2010/main">
          <mc:Choice Requires="a14">
            <p:sp>
              <p:nvSpPr>
                <p:cNvPr id="459" name="TextBox 458">
                  <a:extLst>
                    <a:ext uri="{FF2B5EF4-FFF2-40B4-BE49-F238E27FC236}">
                      <a16:creationId xmlns:a16="http://schemas.microsoft.com/office/drawing/2014/main" id="{00837839-6DB0-0A00-B4DD-18EEB7B3FC83}"/>
                    </a:ext>
                  </a:extLst>
                </p:cNvPr>
                <p:cNvSpPr txBox="1"/>
                <p:nvPr/>
              </p:nvSpPr>
              <p:spPr>
                <a:xfrm>
                  <a:off x="5894046" y="4900202"/>
                  <a:ext cx="2042675" cy="553998"/>
                </a:xfrm>
                <a:prstGeom prst="rect">
                  <a:avLst/>
                </a:prstGeom>
                <a:noFill/>
              </p:spPr>
              <p:txBody>
                <a:bodyPr wrap="none" lIns="0" tIns="0" rIns="0" bIns="0" rtlCol="0">
                  <a:spAutoFit/>
                </a:bodyPr>
                <a:lstStyle/>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𝑒𝑓𝑓𝑜𝑟𝑡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𝐿𝑂𝑊</m:t>
                        </m:r>
                      </m:oMath>
                    </m:oMathPara>
                  </a14:m>
                  <a:endParaRPr lang="en-US" dirty="0">
                    <a:solidFill>
                      <a:srgbClr val="000000"/>
                    </a:solidFill>
                    <a:latin typeface="Aptos" panose="02110004020202020204"/>
                  </a:endParaRPr>
                </a:p>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𝑒𝑓𝑓𝑜𝑟𝑡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𝐻𝐼𝐺𝐻</m:t>
                        </m:r>
                      </m:oMath>
                    </m:oMathPara>
                  </a14:m>
                  <a:endParaRPr lang="en-US" dirty="0">
                    <a:solidFill>
                      <a:srgbClr val="000000"/>
                    </a:solidFill>
                    <a:latin typeface="Aptos" panose="02110004020202020204"/>
                  </a:endParaRPr>
                </a:p>
              </p:txBody>
            </p:sp>
          </mc:Choice>
          <mc:Fallback xmlns="">
            <p:sp>
              <p:nvSpPr>
                <p:cNvPr id="459" name="TextBox 458">
                  <a:extLst>
                    <a:ext uri="{FF2B5EF4-FFF2-40B4-BE49-F238E27FC236}">
                      <a16:creationId xmlns:a16="http://schemas.microsoft.com/office/drawing/2014/main" id="{00837839-6DB0-0A00-B4DD-18EEB7B3FC83}"/>
                    </a:ext>
                  </a:extLst>
                </p:cNvPr>
                <p:cNvSpPr txBox="1">
                  <a:spLocks noRot="1" noChangeAspect="1" noMove="1" noResize="1" noEditPoints="1" noAdjustHandles="1" noChangeArrowheads="1" noChangeShapeType="1" noTextEdit="1"/>
                </p:cNvSpPr>
                <p:nvPr/>
              </p:nvSpPr>
              <p:spPr>
                <a:xfrm>
                  <a:off x="5894046" y="4900202"/>
                  <a:ext cx="2042675" cy="553998"/>
                </a:xfrm>
                <a:prstGeom prst="rect">
                  <a:avLst/>
                </a:prstGeom>
                <a:blipFill>
                  <a:blip r:embed="rId22"/>
                  <a:stretch>
                    <a:fillRect l="-5373" t="-1099" r="-597" b="-16484"/>
                  </a:stretch>
                </a:blipFill>
              </p:spPr>
              <p:txBody>
                <a:bodyPr/>
                <a:lstStyle/>
                <a:p>
                  <a:r>
                    <a:rPr lang="en-US">
                      <a:noFill/>
                    </a:rPr>
                    <a:t> </a:t>
                  </a:r>
                </a:p>
              </p:txBody>
            </p:sp>
          </mc:Fallback>
        </mc:AlternateContent>
        <p:pic>
          <p:nvPicPr>
            <p:cNvPr id="675" name="Picture 674">
              <a:extLst>
                <a:ext uri="{FF2B5EF4-FFF2-40B4-BE49-F238E27FC236}">
                  <a16:creationId xmlns:a16="http://schemas.microsoft.com/office/drawing/2014/main" id="{9B6A3FBA-95DC-B9D3-403D-408CF23C49F7}"/>
                </a:ext>
              </a:extLst>
            </p:cNvPr>
            <p:cNvPicPr>
              <a:picLocks noChangeAspect="1"/>
            </p:cNvPicPr>
            <p:nvPr/>
          </p:nvPicPr>
          <p:blipFill>
            <a:blip r:embed="rId13"/>
            <a:stretch>
              <a:fillRect/>
            </a:stretch>
          </p:blipFill>
          <p:spPr>
            <a:xfrm>
              <a:off x="5572743" y="5040041"/>
              <a:ext cx="274320" cy="274320"/>
            </a:xfrm>
            <a:prstGeom prst="rect">
              <a:avLst/>
            </a:prstGeom>
          </p:spPr>
        </p:pic>
      </p:grpSp>
      <p:grpSp>
        <p:nvGrpSpPr>
          <p:cNvPr id="703" name="Group 702">
            <a:extLst>
              <a:ext uri="{FF2B5EF4-FFF2-40B4-BE49-F238E27FC236}">
                <a16:creationId xmlns:a16="http://schemas.microsoft.com/office/drawing/2014/main" id="{0A6D9100-09B4-D1A9-2E6C-BD53F42709D6}"/>
              </a:ext>
            </a:extLst>
          </p:cNvPr>
          <p:cNvGrpSpPr/>
          <p:nvPr/>
        </p:nvGrpSpPr>
        <p:grpSpPr>
          <a:xfrm>
            <a:off x="6115493" y="4077328"/>
            <a:ext cx="2498468" cy="294709"/>
            <a:chOff x="8547037" y="4119371"/>
            <a:chExt cx="2498468" cy="294709"/>
          </a:xfrm>
        </p:grpSpPr>
        <mc:AlternateContent xmlns:mc="http://schemas.openxmlformats.org/markup-compatibility/2006" xmlns:a14="http://schemas.microsoft.com/office/drawing/2010/main">
          <mc:Choice Requires="a14">
            <p:sp>
              <p:nvSpPr>
                <p:cNvPr id="704" name="TextBox 703">
                  <a:extLst>
                    <a:ext uri="{FF2B5EF4-FFF2-40B4-BE49-F238E27FC236}">
                      <a16:creationId xmlns:a16="http://schemas.microsoft.com/office/drawing/2014/main" id="{C1ACD56D-56C2-69D8-4F78-1B94F7EE7AA4}"/>
                    </a:ext>
                  </a:extLst>
                </p:cNvPr>
                <p:cNvSpPr txBox="1"/>
                <p:nvPr/>
              </p:nvSpPr>
              <p:spPr>
                <a:xfrm>
                  <a:off x="8868340" y="4119371"/>
                  <a:ext cx="2177165" cy="276999"/>
                </a:xfrm>
                <a:prstGeom prst="rect">
                  <a:avLst/>
                </a:prstGeom>
                <a:noFill/>
                <a:ln>
                  <a:noFill/>
                </a:ln>
              </p:spPr>
              <p:txBody>
                <a:bodyPr wrap="square" lIns="0" tIns="0" rIns="0" bIns="0" anchor="ctr" anchorCtr="0">
                  <a:spAutoFit/>
                </a:bodyPr>
                <a:lstStyle/>
                <a:p>
                  <a:pPr defTabSz="457200"/>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𝑒𝑥𝑖𝑠𝑡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𝑒𝑥𝑖𝑠𝑡</m:t>
                        </m:r>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e>
                        </m:d>
                      </m:oMath>
                    </m:oMathPara>
                  </a14:m>
                  <a:endParaRPr lang="en-US" i="1" dirty="0">
                    <a:solidFill>
                      <a:srgbClr val="000000"/>
                    </a:solidFill>
                    <a:latin typeface="Cambria Math" panose="02040503050406030204" pitchFamily="18" charset="0"/>
                  </a:endParaRPr>
                </a:p>
              </p:txBody>
            </p:sp>
          </mc:Choice>
          <mc:Fallback xmlns="">
            <p:sp>
              <p:nvSpPr>
                <p:cNvPr id="704" name="TextBox 703">
                  <a:extLst>
                    <a:ext uri="{FF2B5EF4-FFF2-40B4-BE49-F238E27FC236}">
                      <a16:creationId xmlns:a16="http://schemas.microsoft.com/office/drawing/2014/main" id="{C1ACD56D-56C2-69D8-4F78-1B94F7EE7AA4}"/>
                    </a:ext>
                  </a:extLst>
                </p:cNvPr>
                <p:cNvSpPr txBox="1">
                  <a:spLocks noRot="1" noChangeAspect="1" noMove="1" noResize="1" noEditPoints="1" noAdjustHandles="1" noChangeArrowheads="1" noChangeShapeType="1" noTextEdit="1"/>
                </p:cNvSpPr>
                <p:nvPr/>
              </p:nvSpPr>
              <p:spPr>
                <a:xfrm>
                  <a:off x="8868340" y="4119371"/>
                  <a:ext cx="2177165" cy="276999"/>
                </a:xfrm>
                <a:prstGeom prst="rect">
                  <a:avLst/>
                </a:prstGeom>
                <a:blipFill>
                  <a:blip r:embed="rId23"/>
                  <a:stretch>
                    <a:fillRect l="-3922" b="-37778"/>
                  </a:stretch>
                </a:blipFill>
                <a:ln>
                  <a:noFill/>
                </a:ln>
              </p:spPr>
              <p:txBody>
                <a:bodyPr/>
                <a:lstStyle/>
                <a:p>
                  <a:r>
                    <a:rPr lang="en-US">
                      <a:noFill/>
                    </a:rPr>
                    <a:t> </a:t>
                  </a:r>
                </a:p>
              </p:txBody>
            </p:sp>
          </mc:Fallback>
        </mc:AlternateContent>
        <p:pic>
          <p:nvPicPr>
            <p:cNvPr id="705" name="Picture 704">
              <a:extLst>
                <a:ext uri="{FF2B5EF4-FFF2-40B4-BE49-F238E27FC236}">
                  <a16:creationId xmlns:a16="http://schemas.microsoft.com/office/drawing/2014/main" id="{5C172D06-1CEE-A34F-822B-4B1FC97F9B1F}"/>
                </a:ext>
              </a:extLst>
            </p:cNvPr>
            <p:cNvPicPr>
              <a:picLocks noChangeAspect="1"/>
            </p:cNvPicPr>
            <p:nvPr/>
          </p:nvPicPr>
          <p:blipFill>
            <a:blip r:embed="rId24"/>
            <a:stretch>
              <a:fillRect/>
            </a:stretch>
          </p:blipFill>
          <p:spPr>
            <a:xfrm>
              <a:off x="8547037" y="4139760"/>
              <a:ext cx="274320" cy="274320"/>
            </a:xfrm>
            <a:prstGeom prst="rect">
              <a:avLst/>
            </a:prstGeom>
          </p:spPr>
        </p:pic>
      </p:grpSp>
      <p:grpSp>
        <p:nvGrpSpPr>
          <p:cNvPr id="715" name="Group 714">
            <a:extLst>
              <a:ext uri="{FF2B5EF4-FFF2-40B4-BE49-F238E27FC236}">
                <a16:creationId xmlns:a16="http://schemas.microsoft.com/office/drawing/2014/main" id="{314FFB46-130A-E71B-82A4-0AE08E90018B}"/>
              </a:ext>
            </a:extLst>
          </p:cNvPr>
          <p:cNvGrpSpPr/>
          <p:nvPr/>
        </p:nvGrpSpPr>
        <p:grpSpPr>
          <a:xfrm>
            <a:off x="6115493" y="4467743"/>
            <a:ext cx="2623087" cy="294710"/>
            <a:chOff x="5572743" y="4509786"/>
            <a:chExt cx="2623087" cy="294710"/>
          </a:xfrm>
        </p:grpSpPr>
        <mc:AlternateContent xmlns:mc="http://schemas.openxmlformats.org/markup-compatibility/2006" xmlns:a14="http://schemas.microsoft.com/office/drawing/2010/main">
          <mc:Choice Requires="a14">
            <p:sp>
              <p:nvSpPr>
                <p:cNvPr id="707" name="TextBox 706">
                  <a:extLst>
                    <a:ext uri="{FF2B5EF4-FFF2-40B4-BE49-F238E27FC236}">
                      <a16:creationId xmlns:a16="http://schemas.microsoft.com/office/drawing/2014/main" id="{712AD9BF-E344-4AA2-FAB6-48F156BAA689}"/>
                    </a:ext>
                  </a:extLst>
                </p:cNvPr>
                <p:cNvSpPr txBox="1"/>
                <p:nvPr/>
              </p:nvSpPr>
              <p:spPr>
                <a:xfrm>
                  <a:off x="5894046" y="4509786"/>
                  <a:ext cx="2301784" cy="276999"/>
                </a:xfrm>
                <a:prstGeom prst="rect">
                  <a:avLst/>
                </a:prstGeom>
                <a:noFill/>
                <a:ln>
                  <a:noFill/>
                </a:ln>
              </p:spPr>
              <p:txBody>
                <a:bodyPr wrap="square" lIns="0" tIns="0" rIns="0" bIns="0" anchor="ctr" anchorCtr="0">
                  <a:spAutoFit/>
                </a:bodyPr>
                <a:lstStyle/>
                <a:p>
                  <a:pPr defTabSz="457200"/>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b="0" i="1" smtClean="0">
                                <a:solidFill>
                                  <a:srgbClr val="000000"/>
                                </a:solidFill>
                                <a:latin typeface="Cambria Math" panose="02040503050406030204" pitchFamily="18" charset="0"/>
                              </a:rPr>
                              <m:t>𝑐𝑜𝑢𝑛𝑡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𝑐𝑜𝑢𝑛𝑡</m:t>
                        </m:r>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e>
                        </m:d>
                      </m:oMath>
                    </m:oMathPara>
                  </a14:m>
                  <a:endParaRPr lang="en-US" i="1" dirty="0">
                    <a:solidFill>
                      <a:srgbClr val="000000"/>
                    </a:solidFill>
                    <a:latin typeface="Cambria Math" panose="02040503050406030204" pitchFamily="18" charset="0"/>
                  </a:endParaRPr>
                </a:p>
              </p:txBody>
            </p:sp>
          </mc:Choice>
          <mc:Fallback xmlns="">
            <p:sp>
              <p:nvSpPr>
                <p:cNvPr id="707" name="TextBox 706">
                  <a:extLst>
                    <a:ext uri="{FF2B5EF4-FFF2-40B4-BE49-F238E27FC236}">
                      <a16:creationId xmlns:a16="http://schemas.microsoft.com/office/drawing/2014/main" id="{712AD9BF-E344-4AA2-FAB6-48F156BAA689}"/>
                    </a:ext>
                  </a:extLst>
                </p:cNvPr>
                <p:cNvSpPr txBox="1">
                  <a:spLocks noRot="1" noChangeAspect="1" noMove="1" noResize="1" noEditPoints="1" noAdjustHandles="1" noChangeArrowheads="1" noChangeShapeType="1" noTextEdit="1"/>
                </p:cNvSpPr>
                <p:nvPr/>
              </p:nvSpPr>
              <p:spPr>
                <a:xfrm>
                  <a:off x="5894046" y="4509786"/>
                  <a:ext cx="2301784" cy="276999"/>
                </a:xfrm>
                <a:prstGeom prst="rect">
                  <a:avLst/>
                </a:prstGeom>
                <a:blipFill>
                  <a:blip r:embed="rId25"/>
                  <a:stretch>
                    <a:fillRect l="-3448" b="-37778"/>
                  </a:stretch>
                </a:blipFill>
                <a:ln>
                  <a:noFill/>
                </a:ln>
              </p:spPr>
              <p:txBody>
                <a:bodyPr/>
                <a:lstStyle/>
                <a:p>
                  <a:r>
                    <a:rPr lang="en-US">
                      <a:noFill/>
                    </a:rPr>
                    <a:t> </a:t>
                  </a:r>
                </a:p>
              </p:txBody>
            </p:sp>
          </mc:Fallback>
        </mc:AlternateContent>
        <p:pic>
          <p:nvPicPr>
            <p:cNvPr id="708" name="Picture 707">
              <a:extLst>
                <a:ext uri="{FF2B5EF4-FFF2-40B4-BE49-F238E27FC236}">
                  <a16:creationId xmlns:a16="http://schemas.microsoft.com/office/drawing/2014/main" id="{2B1B7033-EC48-0BA5-5D1E-6C9DBF624103}"/>
                </a:ext>
              </a:extLst>
            </p:cNvPr>
            <p:cNvPicPr>
              <a:picLocks/>
            </p:cNvPicPr>
            <p:nvPr/>
          </p:nvPicPr>
          <p:blipFill>
            <a:blip r:embed="rId24"/>
            <a:stretch>
              <a:fillRect/>
            </a:stretch>
          </p:blipFill>
          <p:spPr>
            <a:xfrm>
              <a:off x="5572743" y="4530176"/>
              <a:ext cx="274320" cy="274320"/>
            </a:xfrm>
            <a:prstGeom prst="rect">
              <a:avLst/>
            </a:prstGeom>
          </p:spPr>
        </p:pic>
      </p:grpSp>
      <p:sp>
        <p:nvSpPr>
          <p:cNvPr id="461" name="TextBox 460">
            <a:extLst>
              <a:ext uri="{FF2B5EF4-FFF2-40B4-BE49-F238E27FC236}">
                <a16:creationId xmlns:a16="http://schemas.microsoft.com/office/drawing/2014/main" id="{613638B5-7966-81E9-5680-70873AD6D9BB}"/>
              </a:ext>
            </a:extLst>
          </p:cNvPr>
          <p:cNvSpPr txBox="1"/>
          <p:nvPr/>
        </p:nvSpPr>
        <p:spPr>
          <a:xfrm>
            <a:off x="3161035" y="1074046"/>
            <a:ext cx="2539628" cy="369332"/>
          </a:xfrm>
          <a:prstGeom prst="rect">
            <a:avLst/>
          </a:prstGeom>
          <a:noFill/>
        </p:spPr>
        <p:txBody>
          <a:bodyPr wrap="square" rtlCol="0">
            <a:spAutoFit/>
          </a:bodyPr>
          <a:lstStyle/>
          <a:p>
            <a:pPr algn="ctr" defTabSz="457200"/>
            <a:r>
              <a:rPr lang="en-US" b="1" dirty="0">
                <a:solidFill>
                  <a:prstClr val="black"/>
                </a:solidFill>
                <a:latin typeface="Aptos" panose="02110004020202020204"/>
              </a:rPr>
              <a:t>(b) Recourse Count</a:t>
            </a:r>
            <a:r>
              <a:rPr lang="en-US" baseline="40000" dirty="0">
                <a:solidFill>
                  <a:schemeClr val="bg1">
                    <a:lumMod val="75000"/>
                  </a:schemeClr>
                </a:solidFill>
              </a:rPr>
              <a:t>[8,9]</a:t>
            </a:r>
            <a:endParaRPr lang="en-US" b="1" dirty="0">
              <a:solidFill>
                <a:prstClr val="black"/>
              </a:solidFill>
              <a:latin typeface="Aptos" panose="02110004020202020204"/>
            </a:endParaRPr>
          </a:p>
        </p:txBody>
      </p:sp>
      <p:grpSp>
        <p:nvGrpSpPr>
          <p:cNvPr id="783" name="Group 782">
            <a:extLst>
              <a:ext uri="{FF2B5EF4-FFF2-40B4-BE49-F238E27FC236}">
                <a16:creationId xmlns:a16="http://schemas.microsoft.com/office/drawing/2014/main" id="{567488D7-CE24-893F-024A-BC07A59A0550}"/>
              </a:ext>
            </a:extLst>
          </p:cNvPr>
          <p:cNvGrpSpPr/>
          <p:nvPr/>
        </p:nvGrpSpPr>
        <p:grpSpPr>
          <a:xfrm>
            <a:off x="3160947" y="1420931"/>
            <a:ext cx="2546702" cy="2560320"/>
            <a:chOff x="2856011" y="1495694"/>
            <a:chExt cx="2546702" cy="2560320"/>
          </a:xfrm>
        </p:grpSpPr>
        <p:grpSp>
          <p:nvGrpSpPr>
            <p:cNvPr id="598" name="Group 597">
              <a:extLst>
                <a:ext uri="{FF2B5EF4-FFF2-40B4-BE49-F238E27FC236}">
                  <a16:creationId xmlns:a16="http://schemas.microsoft.com/office/drawing/2014/main" id="{79EE15E8-79CD-BC68-8D56-E15EDF06796C}"/>
                </a:ext>
              </a:extLst>
            </p:cNvPr>
            <p:cNvGrpSpPr>
              <a:grpSpLocks noChangeAspect="1"/>
            </p:cNvGrpSpPr>
            <p:nvPr/>
          </p:nvGrpSpPr>
          <p:grpSpPr>
            <a:xfrm rot="10800000" flipH="1">
              <a:off x="2856011" y="1495694"/>
              <a:ext cx="2546702" cy="2560320"/>
              <a:chOff x="1698494" y="1695941"/>
              <a:chExt cx="3047885" cy="3064182"/>
            </a:xfrm>
          </p:grpSpPr>
          <p:sp>
            <p:nvSpPr>
              <p:cNvPr id="599" name="Freeform: Shape 598">
                <a:extLst>
                  <a:ext uri="{FF2B5EF4-FFF2-40B4-BE49-F238E27FC236}">
                    <a16:creationId xmlns:a16="http://schemas.microsoft.com/office/drawing/2014/main" id="{30C866D8-B5AD-3387-E35E-1D105096FC83}"/>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solidFill>
                <a:srgbClr val="F7C9D0"/>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600" name="Freeform: Shape 599">
                <a:extLst>
                  <a:ext uri="{FF2B5EF4-FFF2-40B4-BE49-F238E27FC236}">
                    <a16:creationId xmlns:a16="http://schemas.microsoft.com/office/drawing/2014/main" id="{37308FB0-98C5-A847-2C8F-80796DBD25A4}"/>
                  </a:ext>
                </a:extLst>
              </p:cNvPr>
              <p:cNvSpPr/>
              <p:nvPr/>
            </p:nvSpPr>
            <p:spPr>
              <a:xfrm>
                <a:off x="1698494" y="2726158"/>
                <a:ext cx="3047885" cy="2033965"/>
              </a:xfrm>
              <a:custGeom>
                <a:avLst/>
                <a:gdLst>
                  <a:gd name="connsiteX0" fmla="*/ 3039526 w 3047885"/>
                  <a:gd name="connsiteY0" fmla="*/ 273238 h 2033965"/>
                  <a:gd name="connsiteX1" fmla="*/ 1242182 w 3047885"/>
                  <a:gd name="connsiteY1" fmla="*/ 31955 h 2033965"/>
                  <a:gd name="connsiteX2" fmla="*/ 924599 w 3047885"/>
                  <a:gd name="connsiteY2" fmla="*/ 590715 h 2033965"/>
                  <a:gd name="connsiteX3" fmla="*/ 745436 w 3047885"/>
                  <a:gd name="connsiteY3" fmla="*/ 1329590 h 2033965"/>
                  <a:gd name="connsiteX4" fmla="*/ 8360 w 3047885"/>
                  <a:gd name="connsiteY4" fmla="*/ 1765697 h 2033965"/>
                  <a:gd name="connsiteX5" fmla="*/ 0 w 3047885"/>
                  <a:gd name="connsiteY5" fmla="*/ 1800408 h 2033965"/>
                  <a:gd name="connsiteX6" fmla="*/ 0 w 3047885"/>
                  <a:gd name="connsiteY6" fmla="*/ 2033965 h 2033965"/>
                  <a:gd name="connsiteX7" fmla="*/ 3047886 w 3047885"/>
                  <a:gd name="connsiteY7" fmla="*/ 2033965 h 2033965"/>
                  <a:gd name="connsiteX8" fmla="*/ 3047886 w 3047885"/>
                  <a:gd name="connsiteY8" fmla="*/ 272285 h 2033965"/>
                  <a:gd name="connsiteX9" fmla="*/ 3039526 w 3047885"/>
                  <a:gd name="connsiteY9" fmla="*/ 273238 h 20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7885" h="2033965">
                    <a:moveTo>
                      <a:pt x="3039526" y="273238"/>
                    </a:moveTo>
                    <a:cubicBezTo>
                      <a:pt x="2121805" y="447744"/>
                      <a:pt x="1769406" y="-140223"/>
                      <a:pt x="1242182" y="31955"/>
                    </a:cubicBezTo>
                    <a:cubicBezTo>
                      <a:pt x="1088735" y="97567"/>
                      <a:pt x="938462" y="358639"/>
                      <a:pt x="924599" y="590715"/>
                    </a:cubicBezTo>
                    <a:cubicBezTo>
                      <a:pt x="914017" y="782259"/>
                      <a:pt x="1362612" y="1218050"/>
                      <a:pt x="745436" y="1329590"/>
                    </a:cubicBezTo>
                    <a:cubicBezTo>
                      <a:pt x="350495" y="1421976"/>
                      <a:pt x="95243" y="1618176"/>
                      <a:pt x="8360" y="1765697"/>
                    </a:cubicBezTo>
                    <a:lnTo>
                      <a:pt x="0" y="1800408"/>
                    </a:lnTo>
                    <a:lnTo>
                      <a:pt x="0" y="2033965"/>
                    </a:lnTo>
                    <a:lnTo>
                      <a:pt x="3047886" y="2033965"/>
                    </a:lnTo>
                    <a:lnTo>
                      <a:pt x="3047886" y="272285"/>
                    </a:lnTo>
                    <a:lnTo>
                      <a:pt x="3039526" y="273238"/>
                    </a:lnTo>
                    <a:close/>
                  </a:path>
                </a:pathLst>
              </a:custGeom>
              <a:solidFill>
                <a:srgbClr val="9DC5E9"/>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black"/>
                  </a:solidFill>
                  <a:effectLst/>
                  <a:uLnTx/>
                  <a:uFillTx/>
                  <a:latin typeface="Aptos" panose="02110004020202020204"/>
                </a:endParaRPr>
              </a:p>
            </p:txBody>
          </p:sp>
          <p:sp>
            <p:nvSpPr>
              <p:cNvPr id="601" name="Freeform: Shape 600">
                <a:extLst>
                  <a:ext uri="{FF2B5EF4-FFF2-40B4-BE49-F238E27FC236}">
                    <a16:creationId xmlns:a16="http://schemas.microsoft.com/office/drawing/2014/main" id="{0493C845-1763-DDA7-5883-923E0D012796}"/>
                  </a:ext>
                </a:extLst>
              </p:cNvPr>
              <p:cNvSpPr/>
              <p:nvPr/>
            </p:nvSpPr>
            <p:spPr>
              <a:xfrm>
                <a:off x="1706854" y="2726158"/>
                <a:ext cx="3031165" cy="1765697"/>
              </a:xfrm>
              <a:custGeom>
                <a:avLst/>
                <a:gdLst>
                  <a:gd name="connsiteX0" fmla="*/ 3031165 w 3031165"/>
                  <a:gd name="connsiteY0" fmla="*/ 273238 h 1765697"/>
                  <a:gd name="connsiteX1" fmla="*/ 1233822 w 3031165"/>
                  <a:gd name="connsiteY1" fmla="*/ 31955 h 1765697"/>
                  <a:gd name="connsiteX2" fmla="*/ 916239 w 3031165"/>
                  <a:gd name="connsiteY2" fmla="*/ 590715 h 1765697"/>
                  <a:gd name="connsiteX3" fmla="*/ 737076 w 3031165"/>
                  <a:gd name="connsiteY3" fmla="*/ 1329590 h 1765697"/>
                  <a:gd name="connsiteX4" fmla="*/ 0 w 3031165"/>
                  <a:gd name="connsiteY4" fmla="*/ 1765697 h 1765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1165" h="1765697">
                    <a:moveTo>
                      <a:pt x="3031165" y="273238"/>
                    </a:moveTo>
                    <a:cubicBezTo>
                      <a:pt x="2113445" y="447744"/>
                      <a:pt x="1761045" y="-140223"/>
                      <a:pt x="1233822" y="31955"/>
                    </a:cubicBezTo>
                    <a:cubicBezTo>
                      <a:pt x="1080375" y="97567"/>
                      <a:pt x="930102" y="358639"/>
                      <a:pt x="916239" y="590715"/>
                    </a:cubicBezTo>
                    <a:cubicBezTo>
                      <a:pt x="905656" y="782259"/>
                      <a:pt x="1354251" y="1218050"/>
                      <a:pt x="737076" y="1329590"/>
                    </a:cubicBezTo>
                    <a:cubicBezTo>
                      <a:pt x="342134" y="1421976"/>
                      <a:pt x="86883" y="1618176"/>
                      <a:pt x="0" y="1765697"/>
                    </a:cubicBezTo>
                  </a:path>
                </a:pathLst>
              </a:custGeom>
              <a:noFill/>
              <a:ln w="7913" cap="flat">
                <a:solidFill>
                  <a:srgbClr val="000000"/>
                </a:solidFill>
                <a:custDash>
                  <a:ds d="0" sp="0"/>
                  <a:ds d="300000" sp="150000"/>
                </a:custDash>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602" name="Freeform: Shape 601">
                <a:extLst>
                  <a:ext uri="{FF2B5EF4-FFF2-40B4-BE49-F238E27FC236}">
                    <a16:creationId xmlns:a16="http://schemas.microsoft.com/office/drawing/2014/main" id="{306F3CC2-783A-CD32-E86D-3D14EEC9107D}"/>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noFill/>
              <a:ln w="21103" cap="flat">
                <a:solidFill>
                  <a:srgbClr val="000000"/>
                </a:solid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grpSp>
        <p:grpSp>
          <p:nvGrpSpPr>
            <p:cNvPr id="603" name="Group 602">
              <a:extLst>
                <a:ext uri="{FF2B5EF4-FFF2-40B4-BE49-F238E27FC236}">
                  <a16:creationId xmlns:a16="http://schemas.microsoft.com/office/drawing/2014/main" id="{40764A3E-9278-46A8-548C-EFA77A0C262A}"/>
                </a:ext>
              </a:extLst>
            </p:cNvPr>
            <p:cNvGrpSpPr/>
            <p:nvPr/>
          </p:nvGrpSpPr>
          <p:grpSpPr>
            <a:xfrm>
              <a:off x="3671854" y="2740965"/>
              <a:ext cx="1342723" cy="1226944"/>
              <a:chOff x="9068925" y="1578407"/>
              <a:chExt cx="961477" cy="908799"/>
            </a:xfrm>
          </p:grpSpPr>
          <mc:AlternateContent xmlns:mc="http://schemas.openxmlformats.org/markup-compatibility/2006" xmlns:a14="http://schemas.microsoft.com/office/drawing/2010/main">
            <mc:Choice Requires="a14">
              <p:sp>
                <p:nvSpPr>
                  <p:cNvPr id="604" name="TextBox 603">
                    <a:extLst>
                      <a:ext uri="{FF2B5EF4-FFF2-40B4-BE49-F238E27FC236}">
                        <a16:creationId xmlns:a16="http://schemas.microsoft.com/office/drawing/2014/main" id="{486ED638-DB2D-9A97-FF34-33A3423D1EAA}"/>
                      </a:ext>
                    </a:extLst>
                  </p:cNvPr>
                  <p:cNvSpPr txBox="1"/>
                  <p:nvPr/>
                </p:nvSpPr>
                <p:spPr>
                  <a:xfrm>
                    <a:off x="9068925" y="2236439"/>
                    <a:ext cx="306799"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04" name="TextBox 603">
                    <a:extLst>
                      <a:ext uri="{FF2B5EF4-FFF2-40B4-BE49-F238E27FC236}">
                        <a16:creationId xmlns:a16="http://schemas.microsoft.com/office/drawing/2014/main" id="{486ED638-DB2D-9A97-FF34-33A3423D1EAA}"/>
                      </a:ext>
                    </a:extLst>
                  </p:cNvPr>
                  <p:cNvSpPr txBox="1">
                    <a:spLocks noRot="1" noChangeAspect="1" noMove="1" noResize="1" noEditPoints="1" noAdjustHandles="1" noChangeArrowheads="1" noChangeShapeType="1" noTextEdit="1"/>
                  </p:cNvSpPr>
                  <p:nvPr/>
                </p:nvSpPr>
                <p:spPr>
                  <a:xfrm>
                    <a:off x="9068925" y="2236439"/>
                    <a:ext cx="306799" cy="250767"/>
                  </a:xfrm>
                  <a:prstGeom prst="rect">
                    <a:avLst/>
                  </a:prstGeom>
                  <a:blipFill>
                    <a:blip r:embed="rId26"/>
                    <a:stretch>
                      <a:fillRect/>
                    </a:stretch>
                  </a:blipFill>
                </p:spPr>
                <p:txBody>
                  <a:bodyPr/>
                  <a:lstStyle/>
                  <a:p>
                    <a:r>
                      <a:rPr lang="en-US">
                        <a:noFill/>
                      </a:rPr>
                      <a:t> </a:t>
                    </a:r>
                  </a:p>
                </p:txBody>
              </p:sp>
            </mc:Fallback>
          </mc:AlternateContent>
          <p:sp>
            <p:nvSpPr>
              <p:cNvPr id="605" name="Rectangle 604">
                <a:extLst>
                  <a:ext uri="{FF2B5EF4-FFF2-40B4-BE49-F238E27FC236}">
                    <a16:creationId xmlns:a16="http://schemas.microsoft.com/office/drawing/2014/main" id="{37F99A7B-EA90-ED16-B5A7-4010C4A70D43}"/>
                  </a:ext>
                </a:extLst>
              </p:cNvPr>
              <p:cNvSpPr>
                <a:spLocks noChangeAspect="1"/>
              </p:cNvSpPr>
              <p:nvPr/>
            </p:nvSpPr>
            <p:spPr>
              <a:xfrm rot="2749613">
                <a:off x="9282567" y="2266809"/>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606" name="TextBox 605">
                    <a:extLst>
                      <a:ext uri="{FF2B5EF4-FFF2-40B4-BE49-F238E27FC236}">
                        <a16:creationId xmlns:a16="http://schemas.microsoft.com/office/drawing/2014/main" id="{06B17530-709E-5DF8-3BC2-E69CF1606CB6}"/>
                      </a:ext>
                    </a:extLst>
                  </p:cNvPr>
                  <p:cNvSpPr txBox="1"/>
                  <p:nvPr/>
                </p:nvSpPr>
                <p:spPr>
                  <a:xfrm>
                    <a:off x="9549664" y="1785405"/>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06" name="TextBox 605">
                    <a:extLst>
                      <a:ext uri="{FF2B5EF4-FFF2-40B4-BE49-F238E27FC236}">
                        <a16:creationId xmlns:a16="http://schemas.microsoft.com/office/drawing/2014/main" id="{06B17530-709E-5DF8-3BC2-E69CF1606CB6}"/>
                      </a:ext>
                    </a:extLst>
                  </p:cNvPr>
                  <p:cNvSpPr txBox="1">
                    <a:spLocks noRot="1" noChangeAspect="1" noMove="1" noResize="1" noEditPoints="1" noAdjustHandles="1" noChangeArrowheads="1" noChangeShapeType="1" noTextEdit="1"/>
                  </p:cNvSpPr>
                  <p:nvPr/>
                </p:nvSpPr>
                <p:spPr>
                  <a:xfrm>
                    <a:off x="9549664" y="1785405"/>
                    <a:ext cx="311665" cy="250767"/>
                  </a:xfrm>
                  <a:prstGeom prst="rect">
                    <a:avLst/>
                  </a:prstGeom>
                  <a:blipFill>
                    <a:blip r:embed="rId27"/>
                    <a:stretch>
                      <a:fillRect/>
                    </a:stretch>
                  </a:blipFill>
                </p:spPr>
                <p:txBody>
                  <a:bodyPr/>
                  <a:lstStyle/>
                  <a:p>
                    <a:r>
                      <a:rPr lang="en-US">
                        <a:noFill/>
                      </a:rPr>
                      <a:t> </a:t>
                    </a:r>
                  </a:p>
                </p:txBody>
              </p:sp>
            </mc:Fallback>
          </mc:AlternateContent>
          <p:sp>
            <p:nvSpPr>
              <p:cNvPr id="607" name="Rectangle 606">
                <a:extLst>
                  <a:ext uri="{FF2B5EF4-FFF2-40B4-BE49-F238E27FC236}">
                    <a16:creationId xmlns:a16="http://schemas.microsoft.com/office/drawing/2014/main" id="{6959B379-A7D3-9EAF-18D0-CCB77611BA86}"/>
                  </a:ext>
                </a:extLst>
              </p:cNvPr>
              <p:cNvSpPr>
                <a:spLocks noChangeAspect="1"/>
              </p:cNvSpPr>
              <p:nvPr/>
            </p:nvSpPr>
            <p:spPr>
              <a:xfrm rot="2518425">
                <a:off x="9575262" y="1972681"/>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08" name="Straight Arrow Connector 607">
                <a:extLst>
                  <a:ext uri="{FF2B5EF4-FFF2-40B4-BE49-F238E27FC236}">
                    <a16:creationId xmlns:a16="http://schemas.microsoft.com/office/drawing/2014/main" id="{74D3B179-70E5-25A9-FBF3-39F3E5A3B32F}"/>
                  </a:ext>
                </a:extLst>
              </p:cNvPr>
              <p:cNvCxnSpPr>
                <a:cxnSpLocks/>
              </p:cNvCxnSpPr>
              <p:nvPr/>
            </p:nvCxnSpPr>
            <p:spPr>
              <a:xfrm flipV="1">
                <a:off x="9361079" y="2052392"/>
                <a:ext cx="229326" cy="228278"/>
              </a:xfrm>
              <a:prstGeom prst="straightConnector1">
                <a:avLst/>
              </a:prstGeom>
              <a:noFill/>
              <a:ln w="19050" cap="flat" cmpd="sng" algn="ctr">
                <a:solidFill>
                  <a:srgbClr val="000000"/>
                </a:solidFill>
                <a:prstDash val="sysDash"/>
                <a:miter lim="800000"/>
                <a:tailEnd type="triangle"/>
              </a:ln>
              <a:effectLst/>
            </p:spPr>
          </p:cxnSp>
          <p:sp>
            <p:nvSpPr>
              <p:cNvPr id="609" name="Rectangle 608">
                <a:extLst>
                  <a:ext uri="{FF2B5EF4-FFF2-40B4-BE49-F238E27FC236}">
                    <a16:creationId xmlns:a16="http://schemas.microsoft.com/office/drawing/2014/main" id="{8ADAE749-E78E-E5ED-48D1-72FC8534B315}"/>
                  </a:ext>
                </a:extLst>
              </p:cNvPr>
              <p:cNvSpPr>
                <a:spLocks noChangeAspect="1"/>
              </p:cNvSpPr>
              <p:nvPr/>
            </p:nvSpPr>
            <p:spPr>
              <a:xfrm>
                <a:off x="9282567" y="1810720"/>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10" name="Straight Arrow Connector 609">
                <a:extLst>
                  <a:ext uri="{FF2B5EF4-FFF2-40B4-BE49-F238E27FC236}">
                    <a16:creationId xmlns:a16="http://schemas.microsoft.com/office/drawing/2014/main" id="{0ED14CAF-4368-D519-2D3E-1A2D9269719A}"/>
                  </a:ext>
                </a:extLst>
              </p:cNvPr>
              <p:cNvCxnSpPr>
                <a:cxnSpLocks/>
              </p:cNvCxnSpPr>
              <p:nvPr/>
            </p:nvCxnSpPr>
            <p:spPr>
              <a:xfrm flipH="1" flipV="1">
                <a:off x="9328287" y="1902160"/>
                <a:ext cx="660" cy="364654"/>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611" name="TextBox 610">
                    <a:extLst>
                      <a:ext uri="{FF2B5EF4-FFF2-40B4-BE49-F238E27FC236}">
                        <a16:creationId xmlns:a16="http://schemas.microsoft.com/office/drawing/2014/main" id="{C5A90814-4F3A-40DF-9EB3-2A429204CEDE}"/>
                      </a:ext>
                    </a:extLst>
                  </p:cNvPr>
                  <p:cNvSpPr txBox="1"/>
                  <p:nvPr/>
                </p:nvSpPr>
                <p:spPr>
                  <a:xfrm>
                    <a:off x="9168620" y="1578407"/>
                    <a:ext cx="308267"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11" name="TextBox 610">
                    <a:extLst>
                      <a:ext uri="{FF2B5EF4-FFF2-40B4-BE49-F238E27FC236}">
                        <a16:creationId xmlns:a16="http://schemas.microsoft.com/office/drawing/2014/main" id="{C5A90814-4F3A-40DF-9EB3-2A429204CEDE}"/>
                      </a:ext>
                    </a:extLst>
                  </p:cNvPr>
                  <p:cNvSpPr txBox="1">
                    <a:spLocks noRot="1" noChangeAspect="1" noMove="1" noResize="1" noEditPoints="1" noAdjustHandles="1" noChangeArrowheads="1" noChangeShapeType="1" noTextEdit="1"/>
                  </p:cNvSpPr>
                  <p:nvPr/>
                </p:nvSpPr>
                <p:spPr>
                  <a:xfrm>
                    <a:off x="9168620" y="1578407"/>
                    <a:ext cx="308267" cy="250767"/>
                  </a:xfrm>
                  <a:prstGeom prst="rect">
                    <a:avLst/>
                  </a:prstGeom>
                  <a:blipFill>
                    <a:blip r:embed="rId28"/>
                    <a:stretch>
                      <a:fillRect/>
                    </a:stretch>
                  </a:blipFill>
                </p:spPr>
                <p:txBody>
                  <a:bodyPr/>
                  <a:lstStyle/>
                  <a:p>
                    <a:r>
                      <a:rPr lang="en-US">
                        <a:noFill/>
                      </a:rPr>
                      <a:t> </a:t>
                    </a:r>
                  </a:p>
                </p:txBody>
              </p:sp>
            </mc:Fallback>
          </mc:AlternateContent>
          <p:sp>
            <p:nvSpPr>
              <p:cNvPr id="612" name="Rectangle 611">
                <a:extLst>
                  <a:ext uri="{FF2B5EF4-FFF2-40B4-BE49-F238E27FC236}">
                    <a16:creationId xmlns:a16="http://schemas.microsoft.com/office/drawing/2014/main" id="{979AAD65-E3DD-3138-FAE9-605D6290B354}"/>
                  </a:ext>
                </a:extLst>
              </p:cNvPr>
              <p:cNvSpPr>
                <a:spLocks noChangeAspect="1"/>
              </p:cNvSpPr>
              <p:nvPr/>
            </p:nvSpPr>
            <p:spPr>
              <a:xfrm rot="5400000">
                <a:off x="9690361" y="2267469"/>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13" name="Straight Arrow Connector 612">
                <a:extLst>
                  <a:ext uri="{FF2B5EF4-FFF2-40B4-BE49-F238E27FC236}">
                    <a16:creationId xmlns:a16="http://schemas.microsoft.com/office/drawing/2014/main" id="{7003E673-ACAB-CC9B-572B-75A650481150}"/>
                  </a:ext>
                </a:extLst>
              </p:cNvPr>
              <p:cNvCxnSpPr>
                <a:cxnSpLocks/>
              </p:cNvCxnSpPr>
              <p:nvPr/>
            </p:nvCxnSpPr>
            <p:spPr>
              <a:xfrm>
                <a:off x="9374002" y="2313189"/>
                <a:ext cx="316359" cy="0"/>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614" name="TextBox 613">
                    <a:extLst>
                      <a:ext uri="{FF2B5EF4-FFF2-40B4-BE49-F238E27FC236}">
                        <a16:creationId xmlns:a16="http://schemas.microsoft.com/office/drawing/2014/main" id="{7910144B-4749-CC64-71FC-23EA3ED2DC23}"/>
                      </a:ext>
                    </a:extLst>
                  </p:cNvPr>
                  <p:cNvSpPr txBox="1"/>
                  <p:nvPr/>
                </p:nvSpPr>
                <p:spPr>
                  <a:xfrm>
                    <a:off x="9718737" y="2163212"/>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3</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14" name="TextBox 613">
                    <a:extLst>
                      <a:ext uri="{FF2B5EF4-FFF2-40B4-BE49-F238E27FC236}">
                        <a16:creationId xmlns:a16="http://schemas.microsoft.com/office/drawing/2014/main" id="{7910144B-4749-CC64-71FC-23EA3ED2DC23}"/>
                      </a:ext>
                    </a:extLst>
                  </p:cNvPr>
                  <p:cNvSpPr txBox="1">
                    <a:spLocks noRot="1" noChangeAspect="1" noMove="1" noResize="1" noEditPoints="1" noAdjustHandles="1" noChangeArrowheads="1" noChangeShapeType="1" noTextEdit="1"/>
                  </p:cNvSpPr>
                  <p:nvPr/>
                </p:nvSpPr>
                <p:spPr>
                  <a:xfrm>
                    <a:off x="9718737" y="2163212"/>
                    <a:ext cx="311665" cy="250767"/>
                  </a:xfrm>
                  <a:prstGeom prst="rect">
                    <a:avLst/>
                  </a:prstGeom>
                  <a:blipFill>
                    <a:blip r:embed="rId29"/>
                    <a:stretch>
                      <a:fillRect/>
                    </a:stretch>
                  </a:blipFill>
                </p:spPr>
                <p:txBody>
                  <a:bodyPr/>
                  <a:lstStyle/>
                  <a:p>
                    <a:r>
                      <a:rPr lang="en-US">
                        <a:noFill/>
                      </a:rPr>
                      <a:t> </a:t>
                    </a:r>
                  </a:p>
                </p:txBody>
              </p:sp>
            </mc:Fallback>
          </mc:AlternateContent>
        </p:grpSp>
        <p:grpSp>
          <p:nvGrpSpPr>
            <p:cNvPr id="615" name="Group 614">
              <a:extLst>
                <a:ext uri="{FF2B5EF4-FFF2-40B4-BE49-F238E27FC236}">
                  <a16:creationId xmlns:a16="http://schemas.microsoft.com/office/drawing/2014/main" id="{B071813F-1935-A254-237F-23466AFB2E0D}"/>
                </a:ext>
              </a:extLst>
            </p:cNvPr>
            <p:cNvGrpSpPr/>
            <p:nvPr/>
          </p:nvGrpSpPr>
          <p:grpSpPr>
            <a:xfrm>
              <a:off x="2986795" y="1509134"/>
              <a:ext cx="1342723" cy="1226945"/>
              <a:chOff x="9068925" y="1578407"/>
              <a:chExt cx="961477" cy="908800"/>
            </a:xfrm>
          </p:grpSpPr>
          <mc:AlternateContent xmlns:mc="http://schemas.openxmlformats.org/markup-compatibility/2006" xmlns:a14="http://schemas.microsoft.com/office/drawing/2010/main">
            <mc:Choice Requires="a14">
              <p:sp>
                <p:nvSpPr>
                  <p:cNvPr id="616" name="TextBox 615">
                    <a:extLst>
                      <a:ext uri="{FF2B5EF4-FFF2-40B4-BE49-F238E27FC236}">
                        <a16:creationId xmlns:a16="http://schemas.microsoft.com/office/drawing/2014/main" id="{A2512256-B8E8-0FB7-D641-9489B684FA4A}"/>
                      </a:ext>
                    </a:extLst>
                  </p:cNvPr>
                  <p:cNvSpPr txBox="1"/>
                  <p:nvPr/>
                </p:nvSpPr>
                <p:spPr>
                  <a:xfrm>
                    <a:off x="9068925" y="2236439"/>
                    <a:ext cx="303401" cy="250768"/>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16" name="TextBox 615">
                    <a:extLst>
                      <a:ext uri="{FF2B5EF4-FFF2-40B4-BE49-F238E27FC236}">
                        <a16:creationId xmlns:a16="http://schemas.microsoft.com/office/drawing/2014/main" id="{A2512256-B8E8-0FB7-D641-9489B684FA4A}"/>
                      </a:ext>
                    </a:extLst>
                  </p:cNvPr>
                  <p:cNvSpPr txBox="1">
                    <a:spLocks noRot="1" noChangeAspect="1" noMove="1" noResize="1" noEditPoints="1" noAdjustHandles="1" noChangeArrowheads="1" noChangeShapeType="1" noTextEdit="1"/>
                  </p:cNvSpPr>
                  <p:nvPr/>
                </p:nvSpPr>
                <p:spPr>
                  <a:xfrm>
                    <a:off x="9068925" y="2236439"/>
                    <a:ext cx="303401" cy="250768"/>
                  </a:xfrm>
                  <a:prstGeom prst="rect">
                    <a:avLst/>
                  </a:prstGeom>
                  <a:blipFill>
                    <a:blip r:embed="rId30"/>
                    <a:stretch>
                      <a:fillRect/>
                    </a:stretch>
                  </a:blipFill>
                </p:spPr>
                <p:txBody>
                  <a:bodyPr/>
                  <a:lstStyle/>
                  <a:p>
                    <a:r>
                      <a:rPr lang="en-US">
                        <a:noFill/>
                      </a:rPr>
                      <a:t> </a:t>
                    </a:r>
                  </a:p>
                </p:txBody>
              </p:sp>
            </mc:Fallback>
          </mc:AlternateContent>
          <p:sp>
            <p:nvSpPr>
              <p:cNvPr id="617" name="Oval 616">
                <a:extLst>
                  <a:ext uri="{FF2B5EF4-FFF2-40B4-BE49-F238E27FC236}">
                    <a16:creationId xmlns:a16="http://schemas.microsoft.com/office/drawing/2014/main" id="{37565689-81F5-6AD8-33FD-31DFDE4E576C}"/>
                  </a:ext>
                </a:extLst>
              </p:cNvPr>
              <p:cNvSpPr>
                <a:spLocks noChangeAspect="1"/>
              </p:cNvSpPr>
              <p:nvPr/>
            </p:nvSpPr>
            <p:spPr>
              <a:xfrm rot="2749613">
                <a:off x="9282567" y="226680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618" name="TextBox 617">
                    <a:extLst>
                      <a:ext uri="{FF2B5EF4-FFF2-40B4-BE49-F238E27FC236}">
                        <a16:creationId xmlns:a16="http://schemas.microsoft.com/office/drawing/2014/main" id="{E4525F40-6B7A-C62B-2274-537D0C1EEA6E}"/>
                      </a:ext>
                    </a:extLst>
                  </p:cNvPr>
                  <p:cNvSpPr txBox="1"/>
                  <p:nvPr/>
                </p:nvSpPr>
                <p:spPr>
                  <a:xfrm>
                    <a:off x="9524267" y="1785405"/>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18" name="TextBox 617">
                    <a:extLst>
                      <a:ext uri="{FF2B5EF4-FFF2-40B4-BE49-F238E27FC236}">
                        <a16:creationId xmlns:a16="http://schemas.microsoft.com/office/drawing/2014/main" id="{E4525F40-6B7A-C62B-2274-537D0C1EEA6E}"/>
                      </a:ext>
                    </a:extLst>
                  </p:cNvPr>
                  <p:cNvSpPr txBox="1">
                    <a:spLocks noRot="1" noChangeAspect="1" noMove="1" noResize="1" noEditPoints="1" noAdjustHandles="1" noChangeArrowheads="1" noChangeShapeType="1" noTextEdit="1"/>
                  </p:cNvSpPr>
                  <p:nvPr/>
                </p:nvSpPr>
                <p:spPr>
                  <a:xfrm>
                    <a:off x="9524267" y="1785405"/>
                    <a:ext cx="311665" cy="250767"/>
                  </a:xfrm>
                  <a:prstGeom prst="rect">
                    <a:avLst/>
                  </a:prstGeom>
                  <a:blipFill>
                    <a:blip r:embed="rId31"/>
                    <a:stretch>
                      <a:fillRect/>
                    </a:stretch>
                  </a:blipFill>
                </p:spPr>
                <p:txBody>
                  <a:bodyPr/>
                  <a:lstStyle/>
                  <a:p>
                    <a:r>
                      <a:rPr lang="en-US">
                        <a:noFill/>
                      </a:rPr>
                      <a:t> </a:t>
                    </a:r>
                  </a:p>
                </p:txBody>
              </p:sp>
            </mc:Fallback>
          </mc:AlternateContent>
          <p:sp>
            <p:nvSpPr>
              <p:cNvPr id="619" name="Oval 618">
                <a:extLst>
                  <a:ext uri="{FF2B5EF4-FFF2-40B4-BE49-F238E27FC236}">
                    <a16:creationId xmlns:a16="http://schemas.microsoft.com/office/drawing/2014/main" id="{690D73B4-5651-942F-B609-0A0F749ADBFD}"/>
                  </a:ext>
                </a:extLst>
              </p:cNvPr>
              <p:cNvSpPr>
                <a:spLocks noChangeAspect="1"/>
              </p:cNvSpPr>
              <p:nvPr/>
            </p:nvSpPr>
            <p:spPr>
              <a:xfrm rot="2518425">
                <a:off x="9575262" y="1972681"/>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20" name="Straight Arrow Connector 619">
                <a:extLst>
                  <a:ext uri="{FF2B5EF4-FFF2-40B4-BE49-F238E27FC236}">
                    <a16:creationId xmlns:a16="http://schemas.microsoft.com/office/drawing/2014/main" id="{03D663BA-7C01-5070-6E41-A2694AB72A06}"/>
                  </a:ext>
                </a:extLst>
              </p:cNvPr>
              <p:cNvCxnSpPr>
                <a:cxnSpLocks/>
                <a:stCxn id="617" idx="0"/>
                <a:endCxn id="619" idx="4"/>
              </p:cNvCxnSpPr>
              <p:nvPr/>
            </p:nvCxnSpPr>
            <p:spPr>
              <a:xfrm flipV="1">
                <a:off x="9361079" y="2052392"/>
                <a:ext cx="229326" cy="228278"/>
              </a:xfrm>
              <a:prstGeom prst="straightConnector1">
                <a:avLst/>
              </a:prstGeom>
              <a:noFill/>
              <a:ln w="19050" cap="flat" cmpd="sng" algn="ctr">
                <a:solidFill>
                  <a:srgbClr val="000000"/>
                </a:solidFill>
                <a:prstDash val="sysDash"/>
                <a:miter lim="800000"/>
                <a:tailEnd type="triangle"/>
              </a:ln>
              <a:effectLst/>
            </p:spPr>
          </p:cxnSp>
          <p:sp>
            <p:nvSpPr>
              <p:cNvPr id="621" name="Oval 620">
                <a:extLst>
                  <a:ext uri="{FF2B5EF4-FFF2-40B4-BE49-F238E27FC236}">
                    <a16:creationId xmlns:a16="http://schemas.microsoft.com/office/drawing/2014/main" id="{061EA337-1541-5501-7120-0A1678395754}"/>
                  </a:ext>
                </a:extLst>
              </p:cNvPr>
              <p:cNvSpPr>
                <a:spLocks noChangeAspect="1"/>
              </p:cNvSpPr>
              <p:nvPr/>
            </p:nvSpPr>
            <p:spPr>
              <a:xfrm>
                <a:off x="9282567" y="1810720"/>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22" name="Straight Arrow Connector 621">
                <a:extLst>
                  <a:ext uri="{FF2B5EF4-FFF2-40B4-BE49-F238E27FC236}">
                    <a16:creationId xmlns:a16="http://schemas.microsoft.com/office/drawing/2014/main" id="{EA454957-84FD-E20E-D2C3-A09D60EF639F}"/>
                  </a:ext>
                </a:extLst>
              </p:cNvPr>
              <p:cNvCxnSpPr>
                <a:cxnSpLocks/>
                <a:stCxn id="617" idx="1"/>
                <a:endCxn id="621" idx="4"/>
              </p:cNvCxnSpPr>
              <p:nvPr/>
            </p:nvCxnSpPr>
            <p:spPr>
              <a:xfrm flipH="1" flipV="1">
                <a:off x="9328287" y="1902160"/>
                <a:ext cx="660" cy="364654"/>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623" name="TextBox 622">
                    <a:extLst>
                      <a:ext uri="{FF2B5EF4-FFF2-40B4-BE49-F238E27FC236}">
                        <a16:creationId xmlns:a16="http://schemas.microsoft.com/office/drawing/2014/main" id="{0830FB53-D006-23E4-046A-1E6AD175F401}"/>
                      </a:ext>
                    </a:extLst>
                  </p:cNvPr>
                  <p:cNvSpPr txBox="1"/>
                  <p:nvPr/>
                </p:nvSpPr>
                <p:spPr>
                  <a:xfrm>
                    <a:off x="9168620" y="1578407"/>
                    <a:ext cx="308267"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23" name="TextBox 622">
                    <a:extLst>
                      <a:ext uri="{FF2B5EF4-FFF2-40B4-BE49-F238E27FC236}">
                        <a16:creationId xmlns:a16="http://schemas.microsoft.com/office/drawing/2014/main" id="{0830FB53-D006-23E4-046A-1E6AD175F401}"/>
                      </a:ext>
                    </a:extLst>
                  </p:cNvPr>
                  <p:cNvSpPr txBox="1">
                    <a:spLocks noRot="1" noChangeAspect="1" noMove="1" noResize="1" noEditPoints="1" noAdjustHandles="1" noChangeArrowheads="1" noChangeShapeType="1" noTextEdit="1"/>
                  </p:cNvSpPr>
                  <p:nvPr/>
                </p:nvSpPr>
                <p:spPr>
                  <a:xfrm>
                    <a:off x="9168620" y="1578407"/>
                    <a:ext cx="308267" cy="250767"/>
                  </a:xfrm>
                  <a:prstGeom prst="rect">
                    <a:avLst/>
                  </a:prstGeom>
                  <a:blipFill>
                    <a:blip r:embed="rId32"/>
                    <a:stretch>
                      <a:fillRect/>
                    </a:stretch>
                  </a:blipFill>
                </p:spPr>
                <p:txBody>
                  <a:bodyPr/>
                  <a:lstStyle/>
                  <a:p>
                    <a:r>
                      <a:rPr lang="en-US">
                        <a:noFill/>
                      </a:rPr>
                      <a:t> </a:t>
                    </a:r>
                  </a:p>
                </p:txBody>
              </p:sp>
            </mc:Fallback>
          </mc:AlternateContent>
          <p:sp>
            <p:nvSpPr>
              <p:cNvPr id="624" name="Oval 623">
                <a:extLst>
                  <a:ext uri="{FF2B5EF4-FFF2-40B4-BE49-F238E27FC236}">
                    <a16:creationId xmlns:a16="http://schemas.microsoft.com/office/drawing/2014/main" id="{4551A89A-4F4D-BC50-B91B-B7A491E89EAA}"/>
                  </a:ext>
                </a:extLst>
              </p:cNvPr>
              <p:cNvSpPr>
                <a:spLocks noChangeAspect="1"/>
              </p:cNvSpPr>
              <p:nvPr/>
            </p:nvSpPr>
            <p:spPr>
              <a:xfrm rot="5400000">
                <a:off x="9690361" y="226746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25" name="Straight Arrow Connector 624">
                <a:extLst>
                  <a:ext uri="{FF2B5EF4-FFF2-40B4-BE49-F238E27FC236}">
                    <a16:creationId xmlns:a16="http://schemas.microsoft.com/office/drawing/2014/main" id="{CB4A1B26-0296-0A00-2471-9AF9052F67A1}"/>
                  </a:ext>
                </a:extLst>
              </p:cNvPr>
              <p:cNvCxnSpPr>
                <a:cxnSpLocks/>
                <a:stCxn id="617" idx="7"/>
                <a:endCxn id="624" idx="4"/>
              </p:cNvCxnSpPr>
              <p:nvPr/>
            </p:nvCxnSpPr>
            <p:spPr>
              <a:xfrm>
                <a:off x="9374002" y="2313189"/>
                <a:ext cx="316359" cy="0"/>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626" name="TextBox 625">
                    <a:extLst>
                      <a:ext uri="{FF2B5EF4-FFF2-40B4-BE49-F238E27FC236}">
                        <a16:creationId xmlns:a16="http://schemas.microsoft.com/office/drawing/2014/main" id="{3F64B35F-9A1C-8EA1-590B-AA499EB56160}"/>
                      </a:ext>
                    </a:extLst>
                  </p:cNvPr>
                  <p:cNvSpPr txBox="1"/>
                  <p:nvPr/>
                </p:nvSpPr>
                <p:spPr>
                  <a:xfrm>
                    <a:off x="9718737" y="2163212"/>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3</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26" name="TextBox 625">
                    <a:extLst>
                      <a:ext uri="{FF2B5EF4-FFF2-40B4-BE49-F238E27FC236}">
                        <a16:creationId xmlns:a16="http://schemas.microsoft.com/office/drawing/2014/main" id="{3F64B35F-9A1C-8EA1-590B-AA499EB56160}"/>
                      </a:ext>
                    </a:extLst>
                  </p:cNvPr>
                  <p:cNvSpPr txBox="1">
                    <a:spLocks noRot="1" noChangeAspect="1" noMove="1" noResize="1" noEditPoints="1" noAdjustHandles="1" noChangeArrowheads="1" noChangeShapeType="1" noTextEdit="1"/>
                  </p:cNvSpPr>
                  <p:nvPr/>
                </p:nvSpPr>
                <p:spPr>
                  <a:xfrm>
                    <a:off x="9718737" y="2163212"/>
                    <a:ext cx="311665" cy="250767"/>
                  </a:xfrm>
                  <a:prstGeom prst="rect">
                    <a:avLst/>
                  </a:prstGeom>
                  <a:blipFill>
                    <a:blip r:embed="rId33"/>
                    <a:stretch>
                      <a:fillRect/>
                    </a:stretch>
                  </a:blipFill>
                </p:spPr>
                <p:txBody>
                  <a:bodyPr/>
                  <a:lstStyle/>
                  <a:p>
                    <a:r>
                      <a:rPr lang="en-US">
                        <a:noFill/>
                      </a:rPr>
                      <a:t> </a:t>
                    </a:r>
                  </a:p>
                </p:txBody>
              </p:sp>
            </mc:Fallback>
          </mc:AlternateContent>
        </p:grpSp>
      </p:grpSp>
      <p:grpSp>
        <p:nvGrpSpPr>
          <p:cNvPr id="713" name="Group 712">
            <a:extLst>
              <a:ext uri="{FF2B5EF4-FFF2-40B4-BE49-F238E27FC236}">
                <a16:creationId xmlns:a16="http://schemas.microsoft.com/office/drawing/2014/main" id="{22CBD238-ABF0-8AFA-1CFE-B8FB82A134CF}"/>
              </a:ext>
            </a:extLst>
          </p:cNvPr>
          <p:cNvGrpSpPr/>
          <p:nvPr/>
        </p:nvGrpSpPr>
        <p:grpSpPr>
          <a:xfrm>
            <a:off x="3185064" y="4467743"/>
            <a:ext cx="1815430" cy="553998"/>
            <a:chOff x="3036873" y="4509786"/>
            <a:chExt cx="1815430" cy="553998"/>
          </a:xfrm>
        </p:grpSpPr>
        <mc:AlternateContent xmlns:mc="http://schemas.openxmlformats.org/markup-compatibility/2006" xmlns:a14="http://schemas.microsoft.com/office/drawing/2010/main">
          <mc:Choice Requires="a14">
            <p:sp>
              <p:nvSpPr>
                <p:cNvPr id="495" name="TextBox 494">
                  <a:extLst>
                    <a:ext uri="{FF2B5EF4-FFF2-40B4-BE49-F238E27FC236}">
                      <a16:creationId xmlns:a16="http://schemas.microsoft.com/office/drawing/2014/main" id="{5FAB2A81-E887-38F6-3142-DB56FA13CE59}"/>
                    </a:ext>
                  </a:extLst>
                </p:cNvPr>
                <p:cNvSpPr txBox="1"/>
                <p:nvPr/>
              </p:nvSpPr>
              <p:spPr>
                <a:xfrm>
                  <a:off x="3358176" y="4509786"/>
                  <a:ext cx="1494127" cy="553998"/>
                </a:xfrm>
                <a:prstGeom prst="rect">
                  <a:avLst/>
                </a:prstGeom>
                <a:noFill/>
              </p:spPr>
              <p:txBody>
                <a:bodyPr wrap="none" lIns="0" tIns="0" rIns="0" bIns="0" rtlCol="0">
                  <a:spAutoFit/>
                </a:bodyPr>
                <a:lstStyle/>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ea typeface="Cambria Math" panose="02040503050406030204" pitchFamily="18" charset="0"/>
                              </a:rPr>
                            </m:ctrlPr>
                          </m:sSubPr>
                          <m:e>
                            <m:r>
                              <a:rPr lang="en-US" i="1">
                                <a:solidFill>
                                  <a:srgbClr val="000000"/>
                                </a:solidFill>
                                <a:latin typeface="Cambria Math" panose="02040503050406030204" pitchFamily="18" charset="0"/>
                                <a:ea typeface="Cambria Math" panose="02040503050406030204" pitchFamily="18" charset="0"/>
                              </a:rPr>
                              <m:t>𝑐𝑜𝑢𝑛𝑡</m:t>
                            </m:r>
                            <m:r>
                              <a:rPr lang="en-US" i="1">
                                <a:solidFill>
                                  <a:srgbClr val="000000"/>
                                </a:solidFill>
                                <a:latin typeface="Cambria Math" panose="02040503050406030204" pitchFamily="18" charset="0"/>
                                <a:ea typeface="Cambria Math" panose="02040503050406030204" pitchFamily="18" charset="0"/>
                              </a:rPr>
                              <m:t>(</m:t>
                            </m:r>
                            <m:r>
                              <a:rPr lang="en-US" i="1">
                                <a:solidFill>
                                  <a:srgbClr val="000000"/>
                                </a:solidFill>
                                <a:latin typeface="Cambria Math" panose="02040503050406030204" pitchFamily="18" charset="0"/>
                                <a:ea typeface="Cambria Math" panose="02040503050406030204" pitchFamily="18" charset="0"/>
                              </a:rPr>
                              <m:t>𝑥</m:t>
                            </m:r>
                          </m:e>
                          <m:sub>
                            <m:r>
                              <a:rPr lang="en-US" i="1">
                                <a:solidFill>
                                  <a:srgbClr val="000000"/>
                                </a:solidFill>
                                <a:latin typeface="Cambria Math" panose="02040503050406030204" pitchFamily="18" charset="0"/>
                                <a:ea typeface="Cambria Math" panose="02040503050406030204" pitchFamily="18" charset="0"/>
                              </a:rPr>
                              <m:t>1</m:t>
                            </m:r>
                          </m:sub>
                        </m:sSub>
                        <m:r>
                          <a:rPr lang="en-US" i="1">
                            <a:solidFill>
                              <a:srgbClr val="000000"/>
                            </a:solidFill>
                            <a:latin typeface="Cambria Math" panose="02040503050406030204" pitchFamily="18" charset="0"/>
                            <a:ea typeface="Cambria Math" panose="02040503050406030204" pitchFamily="18" charset="0"/>
                          </a:rPr>
                          <m:t>)=3</m:t>
                        </m:r>
                      </m:oMath>
                    </m:oMathPara>
                  </a14:m>
                  <a:endParaRPr lang="en-US" dirty="0">
                    <a:solidFill>
                      <a:srgbClr val="000000"/>
                    </a:solidFill>
                    <a:latin typeface="Cambria Math" panose="02040503050406030204" pitchFamily="18" charset="0"/>
                    <a:ea typeface="Cambria Math" panose="02040503050406030204" pitchFamily="18" charset="0"/>
                  </a:endParaRPr>
                </a:p>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ea typeface="Cambria Math" panose="02040503050406030204" pitchFamily="18" charset="0"/>
                              </a:rPr>
                            </m:ctrlPr>
                          </m:sSubPr>
                          <m:e>
                            <m:r>
                              <a:rPr lang="en-US" i="1">
                                <a:solidFill>
                                  <a:srgbClr val="000000"/>
                                </a:solidFill>
                                <a:latin typeface="Cambria Math" panose="02040503050406030204" pitchFamily="18" charset="0"/>
                                <a:ea typeface="Cambria Math" panose="02040503050406030204" pitchFamily="18" charset="0"/>
                              </a:rPr>
                              <m:t>𝑐𝑜𝑢𝑛𝑡</m:t>
                            </m:r>
                            <m:r>
                              <a:rPr lang="en-US" i="1">
                                <a:solidFill>
                                  <a:srgbClr val="000000"/>
                                </a:solidFill>
                                <a:latin typeface="Cambria Math" panose="02040503050406030204" pitchFamily="18" charset="0"/>
                                <a:ea typeface="Cambria Math" panose="02040503050406030204" pitchFamily="18" charset="0"/>
                              </a:rPr>
                              <m:t>(</m:t>
                            </m:r>
                            <m:r>
                              <a:rPr lang="en-US" i="1">
                                <a:solidFill>
                                  <a:srgbClr val="000000"/>
                                </a:solidFill>
                                <a:latin typeface="Cambria Math" panose="02040503050406030204" pitchFamily="18" charset="0"/>
                                <a:ea typeface="Cambria Math" panose="02040503050406030204" pitchFamily="18" charset="0"/>
                              </a:rPr>
                              <m:t>𝑥</m:t>
                            </m:r>
                          </m:e>
                          <m:sub>
                            <m:r>
                              <a:rPr lang="en-US" i="1">
                                <a:solidFill>
                                  <a:srgbClr val="000000"/>
                                </a:solidFill>
                                <a:latin typeface="Cambria Math" panose="02040503050406030204" pitchFamily="18" charset="0"/>
                                <a:ea typeface="Cambria Math" panose="02040503050406030204" pitchFamily="18" charset="0"/>
                              </a:rPr>
                              <m:t>2</m:t>
                            </m:r>
                          </m:sub>
                        </m:sSub>
                        <m:r>
                          <a:rPr lang="en-US" i="1">
                            <a:solidFill>
                              <a:srgbClr val="000000"/>
                            </a:solidFill>
                            <a:latin typeface="Cambria Math" panose="02040503050406030204" pitchFamily="18" charset="0"/>
                            <a:ea typeface="Cambria Math" panose="02040503050406030204" pitchFamily="18" charset="0"/>
                          </a:rPr>
                          <m:t>)=1</m:t>
                        </m:r>
                      </m:oMath>
                    </m:oMathPara>
                  </a14:m>
                  <a:endParaRPr lang="en-US" dirty="0">
                    <a:solidFill>
                      <a:srgbClr val="000000"/>
                    </a:solidFill>
                    <a:latin typeface="Cambria Math" panose="02040503050406030204" pitchFamily="18" charset="0"/>
                    <a:ea typeface="Cambria Math" panose="02040503050406030204" pitchFamily="18" charset="0"/>
                  </a:endParaRPr>
                </a:p>
              </p:txBody>
            </p:sp>
          </mc:Choice>
          <mc:Fallback xmlns="">
            <p:sp>
              <p:nvSpPr>
                <p:cNvPr id="495" name="TextBox 494">
                  <a:extLst>
                    <a:ext uri="{FF2B5EF4-FFF2-40B4-BE49-F238E27FC236}">
                      <a16:creationId xmlns:a16="http://schemas.microsoft.com/office/drawing/2014/main" id="{5FAB2A81-E887-38F6-3142-DB56FA13CE59}"/>
                    </a:ext>
                  </a:extLst>
                </p:cNvPr>
                <p:cNvSpPr txBox="1">
                  <a:spLocks noRot="1" noChangeAspect="1" noMove="1" noResize="1" noEditPoints="1" noAdjustHandles="1" noChangeArrowheads="1" noChangeShapeType="1" noTextEdit="1"/>
                </p:cNvSpPr>
                <p:nvPr/>
              </p:nvSpPr>
              <p:spPr>
                <a:xfrm>
                  <a:off x="3358176" y="4509786"/>
                  <a:ext cx="1494127" cy="553998"/>
                </a:xfrm>
                <a:prstGeom prst="rect">
                  <a:avLst/>
                </a:prstGeom>
                <a:blipFill>
                  <a:blip r:embed="rId34"/>
                  <a:stretch>
                    <a:fillRect l="-4898" r="-1633" b="-17582"/>
                  </a:stretch>
                </a:blipFill>
              </p:spPr>
              <p:txBody>
                <a:bodyPr/>
                <a:lstStyle/>
                <a:p>
                  <a:r>
                    <a:rPr lang="en-US">
                      <a:noFill/>
                    </a:rPr>
                    <a:t> </a:t>
                  </a:r>
                </a:p>
              </p:txBody>
            </p:sp>
          </mc:Fallback>
        </mc:AlternateContent>
        <p:pic>
          <p:nvPicPr>
            <p:cNvPr id="664" name="Picture 663">
              <a:extLst>
                <a:ext uri="{FF2B5EF4-FFF2-40B4-BE49-F238E27FC236}">
                  <a16:creationId xmlns:a16="http://schemas.microsoft.com/office/drawing/2014/main" id="{07E00441-510D-E142-7AB1-E14344DA4B1D}"/>
                </a:ext>
              </a:extLst>
            </p:cNvPr>
            <p:cNvPicPr>
              <a:picLocks noChangeAspect="1"/>
            </p:cNvPicPr>
            <p:nvPr/>
          </p:nvPicPr>
          <p:blipFill>
            <a:blip r:embed="rId13"/>
            <a:stretch>
              <a:fillRect/>
            </a:stretch>
          </p:blipFill>
          <p:spPr>
            <a:xfrm>
              <a:off x="3036873" y="4649625"/>
              <a:ext cx="274320" cy="274320"/>
            </a:xfrm>
            <a:prstGeom prst="rect">
              <a:avLst/>
            </a:prstGeom>
          </p:spPr>
        </p:pic>
      </p:grpSp>
      <p:grpSp>
        <p:nvGrpSpPr>
          <p:cNvPr id="714" name="Group 713">
            <a:extLst>
              <a:ext uri="{FF2B5EF4-FFF2-40B4-BE49-F238E27FC236}">
                <a16:creationId xmlns:a16="http://schemas.microsoft.com/office/drawing/2014/main" id="{FC8F7465-B1B6-20D3-75A3-50D6E3383B74}"/>
              </a:ext>
            </a:extLst>
          </p:cNvPr>
          <p:cNvGrpSpPr/>
          <p:nvPr/>
        </p:nvGrpSpPr>
        <p:grpSpPr>
          <a:xfrm>
            <a:off x="3185064" y="4077328"/>
            <a:ext cx="2498468" cy="294709"/>
            <a:chOff x="3036873" y="4119371"/>
            <a:chExt cx="2498468" cy="294709"/>
          </a:xfrm>
        </p:grpSpPr>
        <mc:AlternateContent xmlns:mc="http://schemas.openxmlformats.org/markup-compatibility/2006" xmlns:a14="http://schemas.microsoft.com/office/drawing/2010/main">
          <mc:Choice Requires="a14">
            <p:sp>
              <p:nvSpPr>
                <p:cNvPr id="710" name="TextBox 709">
                  <a:extLst>
                    <a:ext uri="{FF2B5EF4-FFF2-40B4-BE49-F238E27FC236}">
                      <a16:creationId xmlns:a16="http://schemas.microsoft.com/office/drawing/2014/main" id="{B1AA3749-F741-8A03-1D06-6F6B4F874648}"/>
                    </a:ext>
                  </a:extLst>
                </p:cNvPr>
                <p:cNvSpPr txBox="1"/>
                <p:nvPr/>
              </p:nvSpPr>
              <p:spPr>
                <a:xfrm>
                  <a:off x="3358176" y="4119371"/>
                  <a:ext cx="2177165" cy="276999"/>
                </a:xfrm>
                <a:prstGeom prst="rect">
                  <a:avLst/>
                </a:prstGeom>
                <a:noFill/>
                <a:ln>
                  <a:noFill/>
                </a:ln>
              </p:spPr>
              <p:txBody>
                <a:bodyPr wrap="square" lIns="0" tIns="0" rIns="0" bIns="0" anchor="ctr" anchorCtr="0">
                  <a:spAutoFit/>
                </a:bodyPr>
                <a:lstStyle/>
                <a:p>
                  <a:pPr defTabSz="457200"/>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𝑒𝑥𝑖𝑠𝑡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𝑒𝑥𝑖𝑠𝑡</m:t>
                        </m:r>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e>
                        </m:d>
                      </m:oMath>
                    </m:oMathPara>
                  </a14:m>
                  <a:endParaRPr lang="en-US" i="1" dirty="0">
                    <a:solidFill>
                      <a:srgbClr val="000000"/>
                    </a:solidFill>
                    <a:latin typeface="Cambria Math" panose="02040503050406030204" pitchFamily="18" charset="0"/>
                  </a:endParaRPr>
                </a:p>
              </p:txBody>
            </p:sp>
          </mc:Choice>
          <mc:Fallback xmlns="">
            <p:sp>
              <p:nvSpPr>
                <p:cNvPr id="710" name="TextBox 709">
                  <a:extLst>
                    <a:ext uri="{FF2B5EF4-FFF2-40B4-BE49-F238E27FC236}">
                      <a16:creationId xmlns:a16="http://schemas.microsoft.com/office/drawing/2014/main" id="{B1AA3749-F741-8A03-1D06-6F6B4F874648}"/>
                    </a:ext>
                  </a:extLst>
                </p:cNvPr>
                <p:cNvSpPr txBox="1">
                  <a:spLocks noRot="1" noChangeAspect="1" noMove="1" noResize="1" noEditPoints="1" noAdjustHandles="1" noChangeArrowheads="1" noChangeShapeType="1" noTextEdit="1"/>
                </p:cNvSpPr>
                <p:nvPr/>
              </p:nvSpPr>
              <p:spPr>
                <a:xfrm>
                  <a:off x="3358176" y="4119371"/>
                  <a:ext cx="2177165" cy="276999"/>
                </a:xfrm>
                <a:prstGeom prst="rect">
                  <a:avLst/>
                </a:prstGeom>
                <a:blipFill>
                  <a:blip r:embed="rId35"/>
                  <a:stretch>
                    <a:fillRect l="-3922" b="-37778"/>
                  </a:stretch>
                </a:blipFill>
                <a:ln>
                  <a:noFill/>
                </a:ln>
              </p:spPr>
              <p:txBody>
                <a:bodyPr/>
                <a:lstStyle/>
                <a:p>
                  <a:r>
                    <a:rPr lang="en-US">
                      <a:noFill/>
                    </a:rPr>
                    <a:t> </a:t>
                  </a:r>
                </a:p>
              </p:txBody>
            </p:sp>
          </mc:Fallback>
        </mc:AlternateContent>
        <p:pic>
          <p:nvPicPr>
            <p:cNvPr id="711" name="Picture 710">
              <a:extLst>
                <a:ext uri="{FF2B5EF4-FFF2-40B4-BE49-F238E27FC236}">
                  <a16:creationId xmlns:a16="http://schemas.microsoft.com/office/drawing/2014/main" id="{9650C91F-E960-FA63-CD50-7D915A0966FC}"/>
                </a:ext>
              </a:extLst>
            </p:cNvPr>
            <p:cNvPicPr>
              <a:picLocks noChangeAspect="1"/>
            </p:cNvPicPr>
            <p:nvPr/>
          </p:nvPicPr>
          <p:blipFill>
            <a:blip r:embed="rId24"/>
            <a:stretch>
              <a:fillRect/>
            </a:stretch>
          </p:blipFill>
          <p:spPr>
            <a:xfrm>
              <a:off x="3036873" y="4139760"/>
              <a:ext cx="274320" cy="274320"/>
            </a:xfrm>
            <a:prstGeom prst="rect">
              <a:avLst/>
            </a:prstGeom>
          </p:spPr>
        </p:pic>
      </p:grpSp>
      <p:grpSp>
        <p:nvGrpSpPr>
          <p:cNvPr id="781" name="Group 780">
            <a:extLst>
              <a:ext uri="{FF2B5EF4-FFF2-40B4-BE49-F238E27FC236}">
                <a16:creationId xmlns:a16="http://schemas.microsoft.com/office/drawing/2014/main" id="{E940B789-B7C4-8DE3-4505-D752B116ECA3}"/>
              </a:ext>
            </a:extLst>
          </p:cNvPr>
          <p:cNvGrpSpPr/>
          <p:nvPr/>
        </p:nvGrpSpPr>
        <p:grpSpPr>
          <a:xfrm>
            <a:off x="9326154" y="1420931"/>
            <a:ext cx="2546702" cy="2560320"/>
            <a:chOff x="8154432" y="1495694"/>
            <a:chExt cx="2546702" cy="2560320"/>
          </a:xfrm>
        </p:grpSpPr>
        <p:grpSp>
          <p:nvGrpSpPr>
            <p:cNvPr id="717" name="Group 716">
              <a:extLst>
                <a:ext uri="{FF2B5EF4-FFF2-40B4-BE49-F238E27FC236}">
                  <a16:creationId xmlns:a16="http://schemas.microsoft.com/office/drawing/2014/main" id="{19C7B8B7-E8C1-C0A9-3D7D-893677A2D909}"/>
                </a:ext>
              </a:extLst>
            </p:cNvPr>
            <p:cNvGrpSpPr>
              <a:grpSpLocks noChangeAspect="1"/>
            </p:cNvGrpSpPr>
            <p:nvPr/>
          </p:nvGrpSpPr>
          <p:grpSpPr>
            <a:xfrm rot="10800000" flipH="1">
              <a:off x="8154432" y="1495694"/>
              <a:ext cx="2546702" cy="2560320"/>
              <a:chOff x="1698494" y="1695941"/>
              <a:chExt cx="3047885" cy="3064182"/>
            </a:xfrm>
          </p:grpSpPr>
          <p:sp>
            <p:nvSpPr>
              <p:cNvPr id="718" name="Freeform: Shape 717">
                <a:extLst>
                  <a:ext uri="{FF2B5EF4-FFF2-40B4-BE49-F238E27FC236}">
                    <a16:creationId xmlns:a16="http://schemas.microsoft.com/office/drawing/2014/main" id="{76B435AB-B3FF-F1AE-C5E6-13EACF940679}"/>
                  </a:ext>
                </a:extLst>
              </p:cNvPr>
              <p:cNvSpPr>
                <a:spLocks/>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solidFill>
                <a:srgbClr val="F7C9D0"/>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719" name="Freeform: Shape 718">
                <a:extLst>
                  <a:ext uri="{FF2B5EF4-FFF2-40B4-BE49-F238E27FC236}">
                    <a16:creationId xmlns:a16="http://schemas.microsoft.com/office/drawing/2014/main" id="{27C25DA1-6E79-00F5-CEE8-C26F8ECA6C6B}"/>
                  </a:ext>
                </a:extLst>
              </p:cNvPr>
              <p:cNvSpPr>
                <a:spLocks/>
              </p:cNvSpPr>
              <p:nvPr/>
            </p:nvSpPr>
            <p:spPr>
              <a:xfrm>
                <a:off x="1698494" y="2726158"/>
                <a:ext cx="3047885" cy="2033965"/>
              </a:xfrm>
              <a:custGeom>
                <a:avLst/>
                <a:gdLst>
                  <a:gd name="connsiteX0" fmla="*/ 3039526 w 3047885"/>
                  <a:gd name="connsiteY0" fmla="*/ 273238 h 2033965"/>
                  <a:gd name="connsiteX1" fmla="*/ 1242182 w 3047885"/>
                  <a:gd name="connsiteY1" fmla="*/ 31955 h 2033965"/>
                  <a:gd name="connsiteX2" fmla="*/ 924599 w 3047885"/>
                  <a:gd name="connsiteY2" fmla="*/ 590715 h 2033965"/>
                  <a:gd name="connsiteX3" fmla="*/ 745436 w 3047885"/>
                  <a:gd name="connsiteY3" fmla="*/ 1329590 h 2033965"/>
                  <a:gd name="connsiteX4" fmla="*/ 8360 w 3047885"/>
                  <a:gd name="connsiteY4" fmla="*/ 1765697 h 2033965"/>
                  <a:gd name="connsiteX5" fmla="*/ 0 w 3047885"/>
                  <a:gd name="connsiteY5" fmla="*/ 1800408 h 2033965"/>
                  <a:gd name="connsiteX6" fmla="*/ 0 w 3047885"/>
                  <a:gd name="connsiteY6" fmla="*/ 2033965 h 2033965"/>
                  <a:gd name="connsiteX7" fmla="*/ 3047886 w 3047885"/>
                  <a:gd name="connsiteY7" fmla="*/ 2033965 h 2033965"/>
                  <a:gd name="connsiteX8" fmla="*/ 3047886 w 3047885"/>
                  <a:gd name="connsiteY8" fmla="*/ 272285 h 2033965"/>
                  <a:gd name="connsiteX9" fmla="*/ 3039526 w 3047885"/>
                  <a:gd name="connsiteY9" fmla="*/ 273238 h 20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7885" h="2033965">
                    <a:moveTo>
                      <a:pt x="3039526" y="273238"/>
                    </a:moveTo>
                    <a:cubicBezTo>
                      <a:pt x="2121805" y="447744"/>
                      <a:pt x="1769406" y="-140223"/>
                      <a:pt x="1242182" y="31955"/>
                    </a:cubicBezTo>
                    <a:cubicBezTo>
                      <a:pt x="1088735" y="97567"/>
                      <a:pt x="938462" y="358639"/>
                      <a:pt x="924599" y="590715"/>
                    </a:cubicBezTo>
                    <a:cubicBezTo>
                      <a:pt x="914017" y="782259"/>
                      <a:pt x="1362612" y="1218050"/>
                      <a:pt x="745436" y="1329590"/>
                    </a:cubicBezTo>
                    <a:cubicBezTo>
                      <a:pt x="350495" y="1421976"/>
                      <a:pt x="95243" y="1618176"/>
                      <a:pt x="8360" y="1765697"/>
                    </a:cubicBezTo>
                    <a:lnTo>
                      <a:pt x="0" y="1800408"/>
                    </a:lnTo>
                    <a:lnTo>
                      <a:pt x="0" y="2033965"/>
                    </a:lnTo>
                    <a:lnTo>
                      <a:pt x="3047886" y="2033965"/>
                    </a:lnTo>
                    <a:lnTo>
                      <a:pt x="3047886" y="272285"/>
                    </a:lnTo>
                    <a:lnTo>
                      <a:pt x="3039526" y="273238"/>
                    </a:lnTo>
                    <a:close/>
                  </a:path>
                </a:pathLst>
              </a:custGeom>
              <a:solidFill>
                <a:srgbClr val="9DC5E9"/>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black"/>
                  </a:solidFill>
                  <a:effectLst/>
                  <a:uLnTx/>
                  <a:uFillTx/>
                  <a:latin typeface="Aptos" panose="02110004020202020204"/>
                </a:endParaRPr>
              </a:p>
            </p:txBody>
          </p:sp>
          <p:sp>
            <p:nvSpPr>
              <p:cNvPr id="720" name="Freeform: Shape 719">
                <a:extLst>
                  <a:ext uri="{FF2B5EF4-FFF2-40B4-BE49-F238E27FC236}">
                    <a16:creationId xmlns:a16="http://schemas.microsoft.com/office/drawing/2014/main" id="{A4537338-6119-6D94-56E2-BE9A8AC493CB}"/>
                  </a:ext>
                </a:extLst>
              </p:cNvPr>
              <p:cNvSpPr>
                <a:spLocks/>
              </p:cNvSpPr>
              <p:nvPr/>
            </p:nvSpPr>
            <p:spPr>
              <a:xfrm>
                <a:off x="1706854" y="2726158"/>
                <a:ext cx="3031165" cy="1765697"/>
              </a:xfrm>
              <a:custGeom>
                <a:avLst/>
                <a:gdLst>
                  <a:gd name="connsiteX0" fmla="*/ 3031165 w 3031165"/>
                  <a:gd name="connsiteY0" fmla="*/ 273238 h 1765697"/>
                  <a:gd name="connsiteX1" fmla="*/ 1233822 w 3031165"/>
                  <a:gd name="connsiteY1" fmla="*/ 31955 h 1765697"/>
                  <a:gd name="connsiteX2" fmla="*/ 916239 w 3031165"/>
                  <a:gd name="connsiteY2" fmla="*/ 590715 h 1765697"/>
                  <a:gd name="connsiteX3" fmla="*/ 737076 w 3031165"/>
                  <a:gd name="connsiteY3" fmla="*/ 1329590 h 1765697"/>
                  <a:gd name="connsiteX4" fmla="*/ 0 w 3031165"/>
                  <a:gd name="connsiteY4" fmla="*/ 1765697 h 1765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1165" h="1765697">
                    <a:moveTo>
                      <a:pt x="3031165" y="273238"/>
                    </a:moveTo>
                    <a:cubicBezTo>
                      <a:pt x="2113445" y="447744"/>
                      <a:pt x="1761045" y="-140223"/>
                      <a:pt x="1233822" y="31955"/>
                    </a:cubicBezTo>
                    <a:cubicBezTo>
                      <a:pt x="1080375" y="97567"/>
                      <a:pt x="930102" y="358639"/>
                      <a:pt x="916239" y="590715"/>
                    </a:cubicBezTo>
                    <a:cubicBezTo>
                      <a:pt x="905656" y="782259"/>
                      <a:pt x="1354251" y="1218050"/>
                      <a:pt x="737076" y="1329590"/>
                    </a:cubicBezTo>
                    <a:cubicBezTo>
                      <a:pt x="342134" y="1421976"/>
                      <a:pt x="86883" y="1618176"/>
                      <a:pt x="0" y="1765697"/>
                    </a:cubicBezTo>
                  </a:path>
                </a:pathLst>
              </a:custGeom>
              <a:noFill/>
              <a:ln w="7913" cap="flat">
                <a:solidFill>
                  <a:srgbClr val="000000"/>
                </a:solidFill>
                <a:custDash>
                  <a:ds d="0" sp="0"/>
                  <a:ds d="300000" sp="150000"/>
                </a:custDash>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721" name="Freeform: Shape 720">
                <a:extLst>
                  <a:ext uri="{FF2B5EF4-FFF2-40B4-BE49-F238E27FC236}">
                    <a16:creationId xmlns:a16="http://schemas.microsoft.com/office/drawing/2014/main" id="{6D6D0730-AF56-DE4E-6F41-163703D46D4D}"/>
                  </a:ext>
                </a:extLst>
              </p:cNvPr>
              <p:cNvSpPr>
                <a:spLocks/>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noFill/>
              <a:ln w="21103" cap="flat">
                <a:solidFill>
                  <a:srgbClr val="000000"/>
                </a:solid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grpSp>
        <p:grpSp>
          <p:nvGrpSpPr>
            <p:cNvPr id="722" name="Group 721">
              <a:extLst>
                <a:ext uri="{FF2B5EF4-FFF2-40B4-BE49-F238E27FC236}">
                  <a16:creationId xmlns:a16="http://schemas.microsoft.com/office/drawing/2014/main" id="{8BFFEADF-0D88-69BC-8376-0C29F92472D0}"/>
                </a:ext>
              </a:extLst>
            </p:cNvPr>
            <p:cNvGrpSpPr>
              <a:grpSpLocks/>
            </p:cNvGrpSpPr>
            <p:nvPr/>
          </p:nvGrpSpPr>
          <p:grpSpPr>
            <a:xfrm>
              <a:off x="8285218" y="1509134"/>
              <a:ext cx="1342726" cy="1226945"/>
              <a:chOff x="9068925" y="1578407"/>
              <a:chExt cx="961479" cy="908800"/>
            </a:xfrm>
          </p:grpSpPr>
          <mc:AlternateContent xmlns:mc="http://schemas.openxmlformats.org/markup-compatibility/2006" xmlns:a14="http://schemas.microsoft.com/office/drawing/2010/main">
            <mc:Choice Requires="a14">
              <p:sp>
                <p:nvSpPr>
                  <p:cNvPr id="723" name="TextBox 722">
                    <a:extLst>
                      <a:ext uri="{FF2B5EF4-FFF2-40B4-BE49-F238E27FC236}">
                        <a16:creationId xmlns:a16="http://schemas.microsoft.com/office/drawing/2014/main" id="{883034C5-DC2E-8B08-BFD1-1CE39D40C727}"/>
                      </a:ext>
                    </a:extLst>
                  </p:cNvPr>
                  <p:cNvSpPr txBox="1">
                    <a:spLocks/>
                  </p:cNvSpPr>
                  <p:nvPr/>
                </p:nvSpPr>
                <p:spPr>
                  <a:xfrm>
                    <a:off x="9068925" y="2236439"/>
                    <a:ext cx="303401" cy="250768"/>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23" name="TextBox 722">
                    <a:extLst>
                      <a:ext uri="{FF2B5EF4-FFF2-40B4-BE49-F238E27FC236}">
                        <a16:creationId xmlns:a16="http://schemas.microsoft.com/office/drawing/2014/main" id="{883034C5-DC2E-8B08-BFD1-1CE39D40C727}"/>
                      </a:ext>
                    </a:extLst>
                  </p:cNvPr>
                  <p:cNvSpPr txBox="1">
                    <a:spLocks noRot="1" noChangeAspect="1" noMove="1" noResize="1" noEditPoints="1" noAdjustHandles="1" noChangeArrowheads="1" noChangeShapeType="1" noTextEdit="1"/>
                  </p:cNvSpPr>
                  <p:nvPr/>
                </p:nvSpPr>
                <p:spPr>
                  <a:xfrm>
                    <a:off x="9068925" y="2236439"/>
                    <a:ext cx="303401" cy="250768"/>
                  </a:xfrm>
                  <a:prstGeom prst="rect">
                    <a:avLst/>
                  </a:prstGeom>
                  <a:blipFill>
                    <a:blip r:embed="rId40"/>
                    <a:stretch>
                      <a:fillRect/>
                    </a:stretch>
                  </a:blipFill>
                </p:spPr>
                <p:txBody>
                  <a:bodyPr/>
                  <a:lstStyle/>
                  <a:p>
                    <a:r>
                      <a:rPr lang="en-US">
                        <a:noFill/>
                      </a:rPr>
                      <a:t> </a:t>
                    </a:r>
                  </a:p>
                </p:txBody>
              </p:sp>
            </mc:Fallback>
          </mc:AlternateContent>
          <p:sp>
            <p:nvSpPr>
              <p:cNvPr id="724" name="Oval 723">
                <a:extLst>
                  <a:ext uri="{FF2B5EF4-FFF2-40B4-BE49-F238E27FC236}">
                    <a16:creationId xmlns:a16="http://schemas.microsoft.com/office/drawing/2014/main" id="{7732D87A-B1DE-D5CE-7C76-DC7F15C7C3BE}"/>
                  </a:ext>
                </a:extLst>
              </p:cNvPr>
              <p:cNvSpPr>
                <a:spLocks noChangeAspect="1"/>
              </p:cNvSpPr>
              <p:nvPr/>
            </p:nvSpPr>
            <p:spPr>
              <a:xfrm rot="2749613">
                <a:off x="9282567" y="226680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725" name="TextBox 724">
                    <a:extLst>
                      <a:ext uri="{FF2B5EF4-FFF2-40B4-BE49-F238E27FC236}">
                        <a16:creationId xmlns:a16="http://schemas.microsoft.com/office/drawing/2014/main" id="{15244F43-91AA-11F3-105D-822E5B35CAD6}"/>
                      </a:ext>
                    </a:extLst>
                  </p:cNvPr>
                  <p:cNvSpPr txBox="1">
                    <a:spLocks/>
                  </p:cNvSpPr>
                  <p:nvPr/>
                </p:nvSpPr>
                <p:spPr>
                  <a:xfrm>
                    <a:off x="9524267" y="1785405"/>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25" name="TextBox 724">
                    <a:extLst>
                      <a:ext uri="{FF2B5EF4-FFF2-40B4-BE49-F238E27FC236}">
                        <a16:creationId xmlns:a16="http://schemas.microsoft.com/office/drawing/2014/main" id="{15244F43-91AA-11F3-105D-822E5B35CAD6}"/>
                      </a:ext>
                    </a:extLst>
                  </p:cNvPr>
                  <p:cNvSpPr txBox="1">
                    <a:spLocks noRot="1" noChangeAspect="1" noMove="1" noResize="1" noEditPoints="1" noAdjustHandles="1" noChangeArrowheads="1" noChangeShapeType="1" noTextEdit="1"/>
                  </p:cNvSpPr>
                  <p:nvPr/>
                </p:nvSpPr>
                <p:spPr>
                  <a:xfrm>
                    <a:off x="9524267" y="1785405"/>
                    <a:ext cx="311665" cy="250767"/>
                  </a:xfrm>
                  <a:prstGeom prst="rect">
                    <a:avLst/>
                  </a:prstGeom>
                  <a:blipFill>
                    <a:blip r:embed="rId41"/>
                    <a:stretch>
                      <a:fillRect/>
                    </a:stretch>
                  </a:blipFill>
                </p:spPr>
                <p:txBody>
                  <a:bodyPr/>
                  <a:lstStyle/>
                  <a:p>
                    <a:r>
                      <a:rPr lang="en-US">
                        <a:noFill/>
                      </a:rPr>
                      <a:t> </a:t>
                    </a:r>
                  </a:p>
                </p:txBody>
              </p:sp>
            </mc:Fallback>
          </mc:AlternateContent>
          <p:sp>
            <p:nvSpPr>
              <p:cNvPr id="726" name="Oval 725">
                <a:extLst>
                  <a:ext uri="{FF2B5EF4-FFF2-40B4-BE49-F238E27FC236}">
                    <a16:creationId xmlns:a16="http://schemas.microsoft.com/office/drawing/2014/main" id="{70F49F20-2DCB-E49F-9642-5AB0F142B58C}"/>
                  </a:ext>
                </a:extLst>
              </p:cNvPr>
              <p:cNvSpPr>
                <a:spLocks noChangeAspect="1"/>
              </p:cNvSpPr>
              <p:nvPr/>
            </p:nvSpPr>
            <p:spPr>
              <a:xfrm rot="2518425">
                <a:off x="9575262" y="1972681"/>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727" name="Straight Arrow Connector 726">
                <a:extLst>
                  <a:ext uri="{FF2B5EF4-FFF2-40B4-BE49-F238E27FC236}">
                    <a16:creationId xmlns:a16="http://schemas.microsoft.com/office/drawing/2014/main" id="{4784CF44-AC98-71DB-068D-2005136C5448}"/>
                  </a:ext>
                </a:extLst>
              </p:cNvPr>
              <p:cNvCxnSpPr>
                <a:cxnSpLocks/>
                <a:stCxn id="724" idx="0"/>
                <a:endCxn id="726" idx="4"/>
              </p:cNvCxnSpPr>
              <p:nvPr/>
            </p:nvCxnSpPr>
            <p:spPr>
              <a:xfrm flipV="1">
                <a:off x="9361079" y="2052392"/>
                <a:ext cx="229326" cy="228278"/>
              </a:xfrm>
              <a:prstGeom prst="straightConnector1">
                <a:avLst/>
              </a:prstGeom>
              <a:noFill/>
              <a:ln w="19050" cap="flat" cmpd="sng" algn="ctr">
                <a:solidFill>
                  <a:srgbClr val="000000"/>
                </a:solidFill>
                <a:prstDash val="sysDash"/>
                <a:miter lim="800000"/>
                <a:tailEnd type="triangle"/>
              </a:ln>
              <a:effectLst/>
            </p:spPr>
          </p:cxnSp>
          <p:sp>
            <p:nvSpPr>
              <p:cNvPr id="728" name="Oval 727">
                <a:extLst>
                  <a:ext uri="{FF2B5EF4-FFF2-40B4-BE49-F238E27FC236}">
                    <a16:creationId xmlns:a16="http://schemas.microsoft.com/office/drawing/2014/main" id="{FF79A44A-BE24-440A-7773-86D1092ED1F5}"/>
                  </a:ext>
                </a:extLst>
              </p:cNvPr>
              <p:cNvSpPr>
                <a:spLocks noChangeAspect="1"/>
              </p:cNvSpPr>
              <p:nvPr/>
            </p:nvSpPr>
            <p:spPr>
              <a:xfrm>
                <a:off x="9282567" y="1810720"/>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729" name="Straight Arrow Connector 728">
                <a:extLst>
                  <a:ext uri="{FF2B5EF4-FFF2-40B4-BE49-F238E27FC236}">
                    <a16:creationId xmlns:a16="http://schemas.microsoft.com/office/drawing/2014/main" id="{71BD6A13-FBA4-B3B5-9D76-8980BC80DE83}"/>
                  </a:ext>
                </a:extLst>
              </p:cNvPr>
              <p:cNvCxnSpPr>
                <a:cxnSpLocks/>
                <a:stCxn id="724" idx="1"/>
                <a:endCxn id="728" idx="4"/>
              </p:cNvCxnSpPr>
              <p:nvPr/>
            </p:nvCxnSpPr>
            <p:spPr>
              <a:xfrm flipH="1" flipV="1">
                <a:off x="9328287" y="1902160"/>
                <a:ext cx="660" cy="364654"/>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730" name="TextBox 729">
                    <a:extLst>
                      <a:ext uri="{FF2B5EF4-FFF2-40B4-BE49-F238E27FC236}">
                        <a16:creationId xmlns:a16="http://schemas.microsoft.com/office/drawing/2014/main" id="{98A2B76B-4F54-7F72-0D4D-28A5D303BE08}"/>
                      </a:ext>
                    </a:extLst>
                  </p:cNvPr>
                  <p:cNvSpPr txBox="1">
                    <a:spLocks/>
                  </p:cNvSpPr>
                  <p:nvPr/>
                </p:nvSpPr>
                <p:spPr>
                  <a:xfrm>
                    <a:off x="9168620" y="1578407"/>
                    <a:ext cx="308267"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30" name="TextBox 729">
                    <a:extLst>
                      <a:ext uri="{FF2B5EF4-FFF2-40B4-BE49-F238E27FC236}">
                        <a16:creationId xmlns:a16="http://schemas.microsoft.com/office/drawing/2014/main" id="{98A2B76B-4F54-7F72-0D4D-28A5D303BE08}"/>
                      </a:ext>
                    </a:extLst>
                  </p:cNvPr>
                  <p:cNvSpPr txBox="1">
                    <a:spLocks noRot="1" noChangeAspect="1" noMove="1" noResize="1" noEditPoints="1" noAdjustHandles="1" noChangeArrowheads="1" noChangeShapeType="1" noTextEdit="1"/>
                  </p:cNvSpPr>
                  <p:nvPr/>
                </p:nvSpPr>
                <p:spPr>
                  <a:xfrm>
                    <a:off x="9168620" y="1578407"/>
                    <a:ext cx="308267" cy="250767"/>
                  </a:xfrm>
                  <a:prstGeom prst="rect">
                    <a:avLst/>
                  </a:prstGeom>
                  <a:blipFill>
                    <a:blip r:embed="rId42"/>
                    <a:stretch>
                      <a:fillRect/>
                    </a:stretch>
                  </a:blipFill>
                </p:spPr>
                <p:txBody>
                  <a:bodyPr/>
                  <a:lstStyle/>
                  <a:p>
                    <a:r>
                      <a:rPr lang="en-US">
                        <a:noFill/>
                      </a:rPr>
                      <a:t> </a:t>
                    </a:r>
                  </a:p>
                </p:txBody>
              </p:sp>
            </mc:Fallback>
          </mc:AlternateContent>
          <p:sp>
            <p:nvSpPr>
              <p:cNvPr id="731" name="Oval 730">
                <a:extLst>
                  <a:ext uri="{FF2B5EF4-FFF2-40B4-BE49-F238E27FC236}">
                    <a16:creationId xmlns:a16="http://schemas.microsoft.com/office/drawing/2014/main" id="{3893DF65-FC77-8F51-0DCE-33FD8772DD86}"/>
                  </a:ext>
                </a:extLst>
              </p:cNvPr>
              <p:cNvSpPr>
                <a:spLocks noChangeAspect="1"/>
              </p:cNvSpPr>
              <p:nvPr/>
            </p:nvSpPr>
            <p:spPr>
              <a:xfrm rot="5400000">
                <a:off x="9690361" y="226746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732" name="Straight Arrow Connector 731">
                <a:extLst>
                  <a:ext uri="{FF2B5EF4-FFF2-40B4-BE49-F238E27FC236}">
                    <a16:creationId xmlns:a16="http://schemas.microsoft.com/office/drawing/2014/main" id="{91846CF8-43D2-66D5-71BB-4B3C9FAF7EDD}"/>
                  </a:ext>
                </a:extLst>
              </p:cNvPr>
              <p:cNvCxnSpPr>
                <a:cxnSpLocks/>
                <a:stCxn id="724" idx="7"/>
                <a:endCxn id="731" idx="4"/>
              </p:cNvCxnSpPr>
              <p:nvPr/>
            </p:nvCxnSpPr>
            <p:spPr>
              <a:xfrm>
                <a:off x="9374002" y="2313189"/>
                <a:ext cx="316359" cy="0"/>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733" name="TextBox 732">
                    <a:extLst>
                      <a:ext uri="{FF2B5EF4-FFF2-40B4-BE49-F238E27FC236}">
                        <a16:creationId xmlns:a16="http://schemas.microsoft.com/office/drawing/2014/main" id="{D5A1A616-D964-DADF-60A6-62798AEB0B2C}"/>
                      </a:ext>
                    </a:extLst>
                  </p:cNvPr>
                  <p:cNvSpPr txBox="1">
                    <a:spLocks/>
                  </p:cNvSpPr>
                  <p:nvPr/>
                </p:nvSpPr>
                <p:spPr>
                  <a:xfrm>
                    <a:off x="9718739" y="2163212"/>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3</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33" name="TextBox 732">
                    <a:extLst>
                      <a:ext uri="{FF2B5EF4-FFF2-40B4-BE49-F238E27FC236}">
                        <a16:creationId xmlns:a16="http://schemas.microsoft.com/office/drawing/2014/main" id="{D5A1A616-D964-DADF-60A6-62798AEB0B2C}"/>
                      </a:ext>
                    </a:extLst>
                  </p:cNvPr>
                  <p:cNvSpPr txBox="1">
                    <a:spLocks noRot="1" noChangeAspect="1" noMove="1" noResize="1" noEditPoints="1" noAdjustHandles="1" noChangeArrowheads="1" noChangeShapeType="1" noTextEdit="1"/>
                  </p:cNvSpPr>
                  <p:nvPr/>
                </p:nvSpPr>
                <p:spPr>
                  <a:xfrm>
                    <a:off x="9718739" y="2163212"/>
                    <a:ext cx="311665" cy="250767"/>
                  </a:xfrm>
                  <a:prstGeom prst="rect">
                    <a:avLst/>
                  </a:prstGeom>
                  <a:blipFill>
                    <a:blip r:embed="rId43"/>
                    <a:stretch>
                      <a:fillRect/>
                    </a:stretch>
                  </a:blipFill>
                </p:spPr>
                <p:txBody>
                  <a:bodyPr/>
                  <a:lstStyle/>
                  <a:p>
                    <a:r>
                      <a:rPr lang="en-US">
                        <a:noFill/>
                      </a:rPr>
                      <a:t> </a:t>
                    </a:r>
                  </a:p>
                </p:txBody>
              </p:sp>
            </mc:Fallback>
          </mc:AlternateContent>
        </p:grpSp>
        <p:grpSp>
          <p:nvGrpSpPr>
            <p:cNvPr id="777" name="Group 776">
              <a:extLst>
                <a:ext uri="{FF2B5EF4-FFF2-40B4-BE49-F238E27FC236}">
                  <a16:creationId xmlns:a16="http://schemas.microsoft.com/office/drawing/2014/main" id="{EEAC2DE2-D1AA-02D2-80C0-E7927BF4D329}"/>
                </a:ext>
              </a:extLst>
            </p:cNvPr>
            <p:cNvGrpSpPr/>
            <p:nvPr/>
          </p:nvGrpSpPr>
          <p:grpSpPr>
            <a:xfrm>
              <a:off x="8806299" y="2591521"/>
              <a:ext cx="997287" cy="1273870"/>
              <a:chOff x="8806299" y="2591521"/>
              <a:chExt cx="997287" cy="1273870"/>
            </a:xfrm>
          </p:grpSpPr>
          <mc:AlternateContent xmlns:mc="http://schemas.openxmlformats.org/markup-compatibility/2006" xmlns:a14="http://schemas.microsoft.com/office/drawing/2010/main">
            <mc:Choice Requires="a14">
              <p:sp>
                <p:nvSpPr>
                  <p:cNvPr id="747" name="TextBox 746">
                    <a:extLst>
                      <a:ext uri="{FF2B5EF4-FFF2-40B4-BE49-F238E27FC236}">
                        <a16:creationId xmlns:a16="http://schemas.microsoft.com/office/drawing/2014/main" id="{88414B94-F94D-F23D-AB02-04F25D9D7D6E}"/>
                      </a:ext>
                    </a:extLst>
                  </p:cNvPr>
                  <p:cNvSpPr txBox="1"/>
                  <p:nvPr/>
                </p:nvSpPr>
                <p:spPr>
                  <a:xfrm>
                    <a:off x="8806299" y="3526838"/>
                    <a:ext cx="428451" cy="338553"/>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47" name="TextBox 746">
                    <a:extLst>
                      <a:ext uri="{FF2B5EF4-FFF2-40B4-BE49-F238E27FC236}">
                        <a16:creationId xmlns:a16="http://schemas.microsoft.com/office/drawing/2014/main" id="{88414B94-F94D-F23D-AB02-04F25D9D7D6E}"/>
                      </a:ext>
                    </a:extLst>
                  </p:cNvPr>
                  <p:cNvSpPr txBox="1">
                    <a:spLocks noRot="1" noChangeAspect="1" noMove="1" noResize="1" noEditPoints="1" noAdjustHandles="1" noChangeArrowheads="1" noChangeShapeType="1" noTextEdit="1"/>
                  </p:cNvSpPr>
                  <p:nvPr/>
                </p:nvSpPr>
                <p:spPr>
                  <a:xfrm>
                    <a:off x="8806299" y="3526838"/>
                    <a:ext cx="428451" cy="338553"/>
                  </a:xfrm>
                  <a:prstGeom prst="rect">
                    <a:avLst/>
                  </a:prstGeom>
                  <a:blipFill>
                    <a:blip r:embed="rId4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7" name="TextBox 756">
                    <a:extLst>
                      <a:ext uri="{FF2B5EF4-FFF2-40B4-BE49-F238E27FC236}">
                        <a16:creationId xmlns:a16="http://schemas.microsoft.com/office/drawing/2014/main" id="{EB61F8C6-54D8-86B9-A7E2-675BCC1606B9}"/>
                      </a:ext>
                    </a:extLst>
                  </p:cNvPr>
                  <p:cNvSpPr txBox="1"/>
                  <p:nvPr/>
                </p:nvSpPr>
                <p:spPr>
                  <a:xfrm>
                    <a:off x="9368339" y="2815075"/>
                    <a:ext cx="435247" cy="338553"/>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6</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57" name="TextBox 756">
                    <a:extLst>
                      <a:ext uri="{FF2B5EF4-FFF2-40B4-BE49-F238E27FC236}">
                        <a16:creationId xmlns:a16="http://schemas.microsoft.com/office/drawing/2014/main" id="{EB61F8C6-54D8-86B9-A7E2-675BCC1606B9}"/>
                      </a:ext>
                    </a:extLst>
                  </p:cNvPr>
                  <p:cNvSpPr txBox="1">
                    <a:spLocks noRot="1" noChangeAspect="1" noMove="1" noResize="1" noEditPoints="1" noAdjustHandles="1" noChangeArrowheads="1" noChangeShapeType="1" noTextEdit="1"/>
                  </p:cNvSpPr>
                  <p:nvPr/>
                </p:nvSpPr>
                <p:spPr>
                  <a:xfrm>
                    <a:off x="9368339" y="2815075"/>
                    <a:ext cx="435247" cy="338553"/>
                  </a:xfrm>
                  <a:prstGeom prst="rect">
                    <a:avLst/>
                  </a:prstGeom>
                  <a:blipFill>
                    <a:blip r:embed="rId4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49" name="TextBox 748">
                    <a:extLst>
                      <a:ext uri="{FF2B5EF4-FFF2-40B4-BE49-F238E27FC236}">
                        <a16:creationId xmlns:a16="http://schemas.microsoft.com/office/drawing/2014/main" id="{A1F36D57-286B-8856-A4A7-492F7EC5B74D}"/>
                      </a:ext>
                    </a:extLst>
                  </p:cNvPr>
                  <p:cNvSpPr txBox="1"/>
                  <p:nvPr/>
                </p:nvSpPr>
                <p:spPr>
                  <a:xfrm>
                    <a:off x="9118346" y="2685960"/>
                    <a:ext cx="435247" cy="338553"/>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5</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49" name="TextBox 748">
                    <a:extLst>
                      <a:ext uri="{FF2B5EF4-FFF2-40B4-BE49-F238E27FC236}">
                        <a16:creationId xmlns:a16="http://schemas.microsoft.com/office/drawing/2014/main" id="{A1F36D57-286B-8856-A4A7-492F7EC5B74D}"/>
                      </a:ext>
                    </a:extLst>
                  </p:cNvPr>
                  <p:cNvSpPr txBox="1">
                    <a:spLocks noRot="1" noChangeAspect="1" noMove="1" noResize="1" noEditPoints="1" noAdjustHandles="1" noChangeArrowheads="1" noChangeShapeType="1" noTextEdit="1"/>
                  </p:cNvSpPr>
                  <p:nvPr/>
                </p:nvSpPr>
                <p:spPr>
                  <a:xfrm>
                    <a:off x="9118346" y="2685960"/>
                    <a:ext cx="435247" cy="338553"/>
                  </a:xfrm>
                  <a:prstGeom prst="rect">
                    <a:avLst/>
                  </a:prstGeom>
                  <a:blipFill>
                    <a:blip r:embed="rId4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4" name="TextBox 753">
                    <a:extLst>
                      <a:ext uri="{FF2B5EF4-FFF2-40B4-BE49-F238E27FC236}">
                        <a16:creationId xmlns:a16="http://schemas.microsoft.com/office/drawing/2014/main" id="{34637712-4834-3400-EB15-8BD8504037FB}"/>
                      </a:ext>
                    </a:extLst>
                  </p:cNvPr>
                  <p:cNvSpPr txBox="1"/>
                  <p:nvPr/>
                </p:nvSpPr>
                <p:spPr>
                  <a:xfrm>
                    <a:off x="8881122" y="2591521"/>
                    <a:ext cx="435247" cy="338553"/>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4</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54" name="TextBox 753">
                    <a:extLst>
                      <a:ext uri="{FF2B5EF4-FFF2-40B4-BE49-F238E27FC236}">
                        <a16:creationId xmlns:a16="http://schemas.microsoft.com/office/drawing/2014/main" id="{34637712-4834-3400-EB15-8BD8504037FB}"/>
                      </a:ext>
                    </a:extLst>
                  </p:cNvPr>
                  <p:cNvSpPr txBox="1">
                    <a:spLocks noRot="1" noChangeAspect="1" noMove="1" noResize="1" noEditPoints="1" noAdjustHandles="1" noChangeArrowheads="1" noChangeShapeType="1" noTextEdit="1"/>
                  </p:cNvSpPr>
                  <p:nvPr/>
                </p:nvSpPr>
                <p:spPr>
                  <a:xfrm>
                    <a:off x="8881122" y="2591521"/>
                    <a:ext cx="435247" cy="338553"/>
                  </a:xfrm>
                  <a:prstGeom prst="rect">
                    <a:avLst/>
                  </a:prstGeom>
                  <a:blipFill>
                    <a:blip r:embed="rId47"/>
                    <a:stretch>
                      <a:fillRect/>
                    </a:stretch>
                  </a:blipFill>
                </p:spPr>
                <p:txBody>
                  <a:bodyPr/>
                  <a:lstStyle/>
                  <a:p>
                    <a:r>
                      <a:rPr lang="en-US">
                        <a:noFill/>
                      </a:rPr>
                      <a:t> </a:t>
                    </a:r>
                  </a:p>
                </p:txBody>
              </p:sp>
            </mc:Fallback>
          </mc:AlternateContent>
          <p:cxnSp>
            <p:nvCxnSpPr>
              <p:cNvPr id="758" name="Straight Arrow Connector 757">
                <a:extLst>
                  <a:ext uri="{FF2B5EF4-FFF2-40B4-BE49-F238E27FC236}">
                    <a16:creationId xmlns:a16="http://schemas.microsoft.com/office/drawing/2014/main" id="{382AEB03-11A1-FE0C-9310-3D390EB2664E}"/>
                  </a:ext>
                </a:extLst>
              </p:cNvPr>
              <p:cNvCxnSpPr>
                <a:cxnSpLocks/>
                <a:endCxn id="764" idx="2"/>
              </p:cNvCxnSpPr>
              <p:nvPr/>
            </p:nvCxnSpPr>
            <p:spPr>
              <a:xfrm flipV="1">
                <a:off x="9118346" y="3159080"/>
                <a:ext cx="258710" cy="377630"/>
              </a:xfrm>
              <a:prstGeom prst="straightConnector1">
                <a:avLst/>
              </a:prstGeom>
              <a:noFill/>
              <a:ln w="19050" cap="flat" cmpd="sng" algn="ctr">
                <a:solidFill>
                  <a:srgbClr val="000000"/>
                </a:solidFill>
                <a:prstDash val="sysDash"/>
                <a:miter lim="800000"/>
                <a:tailEnd type="triangle"/>
              </a:ln>
              <a:effectLst/>
            </p:spPr>
          </p:cxnSp>
          <p:cxnSp>
            <p:nvCxnSpPr>
              <p:cNvPr id="759" name="Straight Arrow Connector 758">
                <a:extLst>
                  <a:ext uri="{FF2B5EF4-FFF2-40B4-BE49-F238E27FC236}">
                    <a16:creationId xmlns:a16="http://schemas.microsoft.com/office/drawing/2014/main" id="{9E27D72A-7744-678E-C5DC-E4C72FCDAC29}"/>
                  </a:ext>
                </a:extLst>
              </p:cNvPr>
              <p:cNvCxnSpPr>
                <a:cxnSpLocks/>
                <a:endCxn id="771" idx="2"/>
              </p:cNvCxnSpPr>
              <p:nvPr/>
            </p:nvCxnSpPr>
            <p:spPr>
              <a:xfrm flipV="1">
                <a:off x="9058446" y="3024903"/>
                <a:ext cx="40300" cy="479506"/>
              </a:xfrm>
              <a:prstGeom prst="straightConnector1">
                <a:avLst/>
              </a:prstGeom>
              <a:noFill/>
              <a:ln w="19050" cap="flat" cmpd="sng" algn="ctr">
                <a:solidFill>
                  <a:srgbClr val="000000"/>
                </a:solidFill>
                <a:prstDash val="sysDash"/>
                <a:miter lim="800000"/>
                <a:tailEnd type="triangle"/>
              </a:ln>
              <a:effectLst/>
            </p:spPr>
          </p:cxnSp>
          <p:cxnSp>
            <p:nvCxnSpPr>
              <p:cNvPr id="760" name="Straight Arrow Connector 759">
                <a:extLst>
                  <a:ext uri="{FF2B5EF4-FFF2-40B4-BE49-F238E27FC236}">
                    <a16:creationId xmlns:a16="http://schemas.microsoft.com/office/drawing/2014/main" id="{7BBA6A12-E81A-03F6-DCFD-6AEE56A2C4C8}"/>
                  </a:ext>
                </a:extLst>
              </p:cNvPr>
              <p:cNvCxnSpPr>
                <a:cxnSpLocks/>
                <a:endCxn id="762" idx="2"/>
              </p:cNvCxnSpPr>
              <p:nvPr/>
            </p:nvCxnSpPr>
            <p:spPr>
              <a:xfrm flipV="1">
                <a:off x="9084684" y="3100378"/>
                <a:ext cx="149659" cy="420348"/>
              </a:xfrm>
              <a:prstGeom prst="straightConnector1">
                <a:avLst/>
              </a:prstGeom>
              <a:noFill/>
              <a:ln w="19050" cap="flat" cmpd="sng" algn="ctr">
                <a:solidFill>
                  <a:srgbClr val="000000"/>
                </a:solidFill>
                <a:prstDash val="sysDash"/>
                <a:miter lim="800000"/>
                <a:tailEnd type="triangle"/>
              </a:ln>
              <a:effectLst/>
            </p:spPr>
          </p:cxnSp>
          <p:sp>
            <p:nvSpPr>
              <p:cNvPr id="762" name="Rectangle 761">
                <a:extLst>
                  <a:ext uri="{FF2B5EF4-FFF2-40B4-BE49-F238E27FC236}">
                    <a16:creationId xmlns:a16="http://schemas.microsoft.com/office/drawing/2014/main" id="{4363555F-4BDD-7C00-CAE8-1DFFCAD69992}"/>
                  </a:ext>
                </a:extLst>
              </p:cNvPr>
              <p:cNvSpPr>
                <a:spLocks noChangeAspect="1"/>
              </p:cNvSpPr>
              <p:nvPr/>
            </p:nvSpPr>
            <p:spPr>
              <a:xfrm rot="1246106">
                <a:off x="9192381" y="2980938"/>
                <a:ext cx="127698" cy="123451"/>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764" name="Rectangle 763">
                <a:extLst>
                  <a:ext uri="{FF2B5EF4-FFF2-40B4-BE49-F238E27FC236}">
                    <a16:creationId xmlns:a16="http://schemas.microsoft.com/office/drawing/2014/main" id="{A886ED8E-7B71-C7E8-70ED-EE69EAA9DC83}"/>
                  </a:ext>
                </a:extLst>
              </p:cNvPr>
              <p:cNvSpPr>
                <a:spLocks noChangeAspect="1"/>
              </p:cNvSpPr>
              <p:nvPr/>
            </p:nvSpPr>
            <p:spPr>
              <a:xfrm rot="1246106">
                <a:off x="9335094" y="3039640"/>
                <a:ext cx="127698" cy="123451"/>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766" name="Rectangle 765">
                <a:extLst>
                  <a:ext uri="{FF2B5EF4-FFF2-40B4-BE49-F238E27FC236}">
                    <a16:creationId xmlns:a16="http://schemas.microsoft.com/office/drawing/2014/main" id="{C5645A9C-FBC8-D296-1B70-954A4A109926}"/>
                  </a:ext>
                </a:extLst>
              </p:cNvPr>
              <p:cNvSpPr>
                <a:spLocks noChangeAspect="1"/>
              </p:cNvSpPr>
              <p:nvPr/>
            </p:nvSpPr>
            <p:spPr>
              <a:xfrm rot="1139450">
                <a:off x="9005532" y="3524116"/>
                <a:ext cx="127698" cy="123451"/>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771" name="Rectangle 770">
                <a:extLst>
                  <a:ext uri="{FF2B5EF4-FFF2-40B4-BE49-F238E27FC236}">
                    <a16:creationId xmlns:a16="http://schemas.microsoft.com/office/drawing/2014/main" id="{083D1682-CE20-1A49-E7A3-F36EB3A09260}"/>
                  </a:ext>
                </a:extLst>
              </p:cNvPr>
              <p:cNvSpPr>
                <a:spLocks noChangeAspect="1"/>
              </p:cNvSpPr>
              <p:nvPr/>
            </p:nvSpPr>
            <p:spPr>
              <a:xfrm rot="1246106">
                <a:off x="9056784" y="2905463"/>
                <a:ext cx="127698" cy="123451"/>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grpSp>
      <p:sp>
        <p:nvSpPr>
          <p:cNvPr id="874" name="Content Placeholder 2">
            <a:extLst>
              <a:ext uri="{FF2B5EF4-FFF2-40B4-BE49-F238E27FC236}">
                <a16:creationId xmlns:a16="http://schemas.microsoft.com/office/drawing/2014/main" id="{6AAAD71D-5A65-84C1-420C-3C8FE0CB2BAD}"/>
              </a:ext>
            </a:extLst>
          </p:cNvPr>
          <p:cNvSpPr txBox="1">
            <a:spLocks/>
          </p:cNvSpPr>
          <p:nvPr/>
        </p:nvSpPr>
        <p:spPr>
          <a:xfrm>
            <a:off x="3784581" y="5718086"/>
            <a:ext cx="7039179" cy="1092392"/>
          </a:xfrm>
          <a:prstGeom prst="rect">
            <a:avLst/>
          </a:prstGeom>
        </p:spPr>
        <p:txBody>
          <a:bodyPr vert="horz" lIns="0" tIns="0" rIns="91440" bIns="45720" rtlCol="0" anchor="t" anchorCtr="0">
            <a:noAutofit/>
          </a:bodyPr>
          <a:lstStyle>
            <a:lvl1pPr marL="274320" indent="-274320" algn="l" defTabSz="914400" rtl="0" eaLnBrk="1" latinLnBrk="0" hangingPunct="1">
              <a:lnSpc>
                <a:spcPct val="95000"/>
              </a:lnSpc>
              <a:spcBef>
                <a:spcPts val="1200"/>
              </a:spcBef>
              <a:buClr>
                <a:schemeClr val="bg2"/>
              </a:buClr>
              <a:buFont typeface="Arial" pitchFamily="34" charset="0"/>
              <a:buChar char="•"/>
              <a:defRPr sz="2400" kern="1200">
                <a:solidFill>
                  <a:schemeClr val="tx1"/>
                </a:solidFill>
                <a:latin typeface="Verdana" pitchFamily="34" charset="0"/>
                <a:ea typeface="Verdana" pitchFamily="34" charset="0"/>
                <a:cs typeface="Verdana" pitchFamily="34" charset="0"/>
              </a:defRPr>
            </a:lvl1pPr>
            <a:lvl2pPr marL="594360" indent="-274320" algn="l" defTabSz="914400" rtl="0" eaLnBrk="1" latinLnBrk="0" hangingPunct="1">
              <a:lnSpc>
                <a:spcPct val="95000"/>
              </a:lnSpc>
              <a:spcBef>
                <a:spcPts val="600"/>
              </a:spcBef>
              <a:buClr>
                <a:schemeClr val="bg2"/>
              </a:buClr>
              <a:buFont typeface="Verdana" pitchFamily="34" charset="0"/>
              <a:buChar char="─"/>
              <a:defRPr sz="2000" kern="1200">
                <a:solidFill>
                  <a:schemeClr val="tx1"/>
                </a:solidFill>
                <a:latin typeface="Verdana" pitchFamily="34" charset="0"/>
                <a:ea typeface="Verdana" pitchFamily="34" charset="0"/>
                <a:cs typeface="Verdana" pitchFamily="34" charset="0"/>
              </a:defRPr>
            </a:lvl2pPr>
            <a:lvl3pPr marL="868680" indent="-228600" algn="l" defTabSz="914400" rtl="0" eaLnBrk="1" latinLnBrk="0" hangingPunct="1">
              <a:lnSpc>
                <a:spcPct val="95000"/>
              </a:lnSpc>
              <a:spcBef>
                <a:spcPts val="600"/>
              </a:spcBef>
              <a:buClr>
                <a:schemeClr val="bg2"/>
              </a:buClr>
              <a:buFont typeface="Wingdings" pitchFamily="2" charset="2"/>
              <a:buChar char="§"/>
              <a:defRPr sz="1800" kern="1200">
                <a:solidFill>
                  <a:schemeClr val="tx1"/>
                </a:solidFill>
                <a:latin typeface="Verdana" pitchFamily="34" charset="0"/>
                <a:ea typeface="Verdana" pitchFamily="34" charset="0"/>
                <a:cs typeface="Verdana" pitchFamily="34" charset="0"/>
              </a:defRPr>
            </a:lvl3pPr>
            <a:lvl4pPr marL="1143000" indent="-228600" algn="l" defTabSz="914400" rtl="0" eaLnBrk="1" latinLnBrk="0" hangingPunct="1">
              <a:lnSpc>
                <a:spcPct val="95000"/>
              </a:lnSpc>
              <a:spcBef>
                <a:spcPts val="600"/>
              </a:spcBef>
              <a:buClr>
                <a:schemeClr val="bg2"/>
              </a:buClr>
              <a:buFont typeface="Courier New" pitchFamily="49" charset="0"/>
              <a:buChar char="o"/>
              <a:defRPr sz="1600" kern="1200">
                <a:solidFill>
                  <a:schemeClr val="tx1"/>
                </a:solidFill>
                <a:latin typeface="Verdana" pitchFamily="34" charset="0"/>
                <a:ea typeface="Verdana" pitchFamily="34" charset="0"/>
                <a:cs typeface="Verdana" pitchFamily="34" charset="0"/>
              </a:defRPr>
            </a:lvl4pPr>
            <a:lvl5pPr marL="1371600" indent="-228600" algn="l" defTabSz="914400" rtl="0" eaLnBrk="1" latinLnBrk="0" hangingPunct="1">
              <a:lnSpc>
                <a:spcPct val="95000"/>
              </a:lnSpc>
              <a:spcBef>
                <a:spcPts val="600"/>
              </a:spcBef>
              <a:buClr>
                <a:schemeClr val="bg2"/>
              </a:buClr>
              <a:buFont typeface="Arial" pitchFamily="34" charset="0"/>
              <a:buChar char="•"/>
              <a:defRPr sz="1600" kern="1200" baseline="0">
                <a:solidFill>
                  <a:schemeClr val="tx1"/>
                </a:solidFill>
                <a:latin typeface="Verdana" pitchFamily="34" charset="0"/>
                <a:ea typeface="Verdana" pitchFamily="34" charset="0"/>
                <a:cs typeface="Verdana" pitchFamily="34" charset="0"/>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nSpc>
                <a:spcPct val="100000"/>
              </a:lnSpc>
              <a:spcBef>
                <a:spcPts val="0"/>
              </a:spcBef>
              <a:buNone/>
            </a:pPr>
            <a:r>
              <a:rPr lang="en-US" sz="1000" dirty="0">
                <a:solidFill>
                  <a:schemeClr val="accent4"/>
                </a:solidFill>
              </a:rPr>
              <a:t>[05] </a:t>
            </a:r>
            <a:r>
              <a:rPr lang="en-US" sz="1000" dirty="0" err="1">
                <a:solidFill>
                  <a:schemeClr val="accent4"/>
                </a:solidFill>
              </a:rPr>
              <a:t>Ehyaei</a:t>
            </a:r>
            <a:r>
              <a:rPr lang="en-US" sz="1000" dirty="0">
                <a:solidFill>
                  <a:schemeClr val="accent4"/>
                </a:solidFill>
              </a:rPr>
              <a:t> et al., Robustness Implies Fairness in Causal Algorithmic Recourse, FAccT ‘23</a:t>
            </a:r>
          </a:p>
          <a:p>
            <a:pPr marL="0" indent="0">
              <a:lnSpc>
                <a:spcPct val="100000"/>
              </a:lnSpc>
              <a:spcBef>
                <a:spcPts val="0"/>
              </a:spcBef>
              <a:buNone/>
            </a:pPr>
            <a:r>
              <a:rPr lang="en-US" sz="1000" dirty="0">
                <a:solidFill>
                  <a:schemeClr val="accent4"/>
                </a:solidFill>
              </a:rPr>
              <a:t>[06] </a:t>
            </a:r>
            <a:r>
              <a:rPr lang="en-US" sz="1000" dirty="0" err="1">
                <a:solidFill>
                  <a:schemeClr val="accent4"/>
                </a:solidFill>
              </a:rPr>
              <a:t>Artelt</a:t>
            </a:r>
            <a:r>
              <a:rPr lang="en-US" sz="1000" dirty="0">
                <a:solidFill>
                  <a:schemeClr val="accent4"/>
                </a:solidFill>
              </a:rPr>
              <a:t> et al., Evaluating Robustness of Counterfactual Explanations, IEEE SSCI ‘21</a:t>
            </a:r>
          </a:p>
          <a:p>
            <a:pPr marL="0" indent="0">
              <a:lnSpc>
                <a:spcPct val="100000"/>
              </a:lnSpc>
              <a:spcBef>
                <a:spcPts val="0"/>
              </a:spcBef>
              <a:buNone/>
            </a:pPr>
            <a:r>
              <a:rPr lang="en-US" sz="1000" dirty="0">
                <a:solidFill>
                  <a:schemeClr val="accent4"/>
                </a:solidFill>
              </a:rPr>
              <a:t>[07] </a:t>
            </a:r>
            <a:r>
              <a:rPr lang="en-US" sz="1000" dirty="0" err="1">
                <a:solidFill>
                  <a:schemeClr val="accent4"/>
                </a:solidFill>
              </a:rPr>
              <a:t>Ustun</a:t>
            </a:r>
            <a:r>
              <a:rPr lang="en-US" sz="1000" dirty="0">
                <a:solidFill>
                  <a:schemeClr val="accent4"/>
                </a:solidFill>
              </a:rPr>
              <a:t> et al., Actionable Recourse in Linear Classification, FAccT ‘19</a:t>
            </a:r>
          </a:p>
          <a:p>
            <a:pPr marL="0" indent="0">
              <a:lnSpc>
                <a:spcPct val="100000"/>
              </a:lnSpc>
              <a:spcBef>
                <a:spcPts val="0"/>
              </a:spcBef>
              <a:buNone/>
            </a:pPr>
            <a:r>
              <a:rPr lang="en-US" sz="1000" dirty="0">
                <a:solidFill>
                  <a:schemeClr val="accent4"/>
                </a:solidFill>
              </a:rPr>
              <a:t>[08] Bynum et al., A New Paradigm for Counterfactual Reasoning in Fairness and Recourse, IJCAI ‘24</a:t>
            </a:r>
          </a:p>
          <a:p>
            <a:pPr marL="0" indent="0">
              <a:lnSpc>
                <a:spcPct val="100000"/>
              </a:lnSpc>
              <a:spcBef>
                <a:spcPts val="0"/>
              </a:spcBef>
              <a:buNone/>
            </a:pPr>
            <a:r>
              <a:rPr lang="en-US" sz="1000" dirty="0">
                <a:solidFill>
                  <a:schemeClr val="accent4"/>
                </a:solidFill>
              </a:rPr>
              <a:t>[09] Kavouras et al., Fairness Aware Counterfactuals for Subgroups, NeurIPS ‘23</a:t>
            </a:r>
          </a:p>
          <a:p>
            <a:pPr marL="0" indent="0">
              <a:lnSpc>
                <a:spcPct val="100000"/>
              </a:lnSpc>
              <a:spcBef>
                <a:spcPts val="0"/>
              </a:spcBef>
              <a:buNone/>
            </a:pPr>
            <a:r>
              <a:rPr lang="en-US" sz="1000" dirty="0">
                <a:solidFill>
                  <a:schemeClr val="accent4"/>
                </a:solidFill>
              </a:rPr>
              <a:t>[10] Kügelgen et al., On the Fairness of Causal Algorithmic Recourse, AAAI ‘22</a:t>
            </a:r>
          </a:p>
          <a:p>
            <a:pPr marL="0" indent="0">
              <a:lnSpc>
                <a:spcPct val="100000"/>
              </a:lnSpc>
              <a:spcBef>
                <a:spcPts val="0"/>
              </a:spcBef>
              <a:buNone/>
            </a:pPr>
            <a:r>
              <a:rPr lang="en-US" sz="1000" dirty="0">
                <a:solidFill>
                  <a:schemeClr val="accent4"/>
                </a:solidFill>
              </a:rPr>
              <a:t>[11] Gupta et al., Equalizing Recourse Across Groups, </a:t>
            </a:r>
            <a:r>
              <a:rPr lang="en-US" sz="1000" dirty="0" err="1">
                <a:solidFill>
                  <a:schemeClr val="accent4"/>
                </a:solidFill>
              </a:rPr>
              <a:t>arXiv</a:t>
            </a:r>
            <a:r>
              <a:rPr lang="en-US" sz="1000" dirty="0">
                <a:solidFill>
                  <a:schemeClr val="accent4"/>
                </a:solidFill>
              </a:rPr>
              <a:t> ‘19</a:t>
            </a:r>
          </a:p>
        </p:txBody>
      </p:sp>
      <p:grpSp>
        <p:nvGrpSpPr>
          <p:cNvPr id="13" name="Group 12">
            <a:extLst>
              <a:ext uri="{FF2B5EF4-FFF2-40B4-BE49-F238E27FC236}">
                <a16:creationId xmlns:a16="http://schemas.microsoft.com/office/drawing/2014/main" id="{EC7C49F8-6FDF-34D7-7806-B07051848A88}"/>
              </a:ext>
            </a:extLst>
          </p:cNvPr>
          <p:cNvGrpSpPr/>
          <p:nvPr/>
        </p:nvGrpSpPr>
        <p:grpSpPr>
          <a:xfrm>
            <a:off x="9228516" y="4077328"/>
            <a:ext cx="2498468" cy="294709"/>
            <a:chOff x="8547037" y="4119371"/>
            <a:chExt cx="2498468" cy="294709"/>
          </a:xfrm>
        </p:grpSpPr>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B7CDCEE-8902-2914-1D33-954E77F88630}"/>
                    </a:ext>
                  </a:extLst>
                </p:cNvPr>
                <p:cNvSpPr txBox="1"/>
                <p:nvPr/>
              </p:nvSpPr>
              <p:spPr>
                <a:xfrm>
                  <a:off x="8868340" y="4119371"/>
                  <a:ext cx="2177165" cy="276999"/>
                </a:xfrm>
                <a:prstGeom prst="rect">
                  <a:avLst/>
                </a:prstGeom>
                <a:noFill/>
                <a:ln>
                  <a:noFill/>
                </a:ln>
              </p:spPr>
              <p:txBody>
                <a:bodyPr wrap="square" lIns="0" tIns="0" rIns="0" bIns="0" anchor="ctr" anchorCtr="0">
                  <a:spAutoFit/>
                </a:bodyPr>
                <a:lstStyle/>
                <a:p>
                  <a:pPr defTabSz="457200"/>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𝑒𝑥𝑖𝑠𝑡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𝑒𝑥𝑖𝑠𝑡</m:t>
                        </m:r>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e>
                        </m:d>
                      </m:oMath>
                    </m:oMathPara>
                  </a14:m>
                  <a:endParaRPr lang="en-US" i="1" dirty="0">
                    <a:solidFill>
                      <a:srgbClr val="000000"/>
                    </a:solidFill>
                    <a:latin typeface="Cambria Math" panose="02040503050406030204" pitchFamily="18" charset="0"/>
                  </a:endParaRPr>
                </a:p>
              </p:txBody>
            </p:sp>
          </mc:Choice>
          <mc:Fallback xmlns="">
            <p:sp>
              <p:nvSpPr>
                <p:cNvPr id="681" name="TextBox 680">
                  <a:extLst>
                    <a:ext uri="{FF2B5EF4-FFF2-40B4-BE49-F238E27FC236}">
                      <a16:creationId xmlns:a16="http://schemas.microsoft.com/office/drawing/2014/main" id="{A4AEED42-A0D8-69F4-7315-188F843130B1}"/>
                    </a:ext>
                  </a:extLst>
                </p:cNvPr>
                <p:cNvSpPr txBox="1">
                  <a:spLocks noRot="1" noChangeAspect="1" noMove="1" noResize="1" noEditPoints="1" noAdjustHandles="1" noChangeArrowheads="1" noChangeShapeType="1" noTextEdit="1"/>
                </p:cNvSpPr>
                <p:nvPr/>
              </p:nvSpPr>
              <p:spPr>
                <a:xfrm>
                  <a:off x="8868340" y="4119371"/>
                  <a:ext cx="2177165" cy="276999"/>
                </a:xfrm>
                <a:prstGeom prst="rect">
                  <a:avLst/>
                </a:prstGeom>
                <a:blipFill>
                  <a:blip r:embed="rId48"/>
                  <a:stretch>
                    <a:fillRect l="-3922" b="-37778"/>
                  </a:stretch>
                </a:blipFill>
                <a:ln>
                  <a:noFill/>
                </a:ln>
              </p:spPr>
              <p:txBody>
                <a:bodyPr/>
                <a:lstStyle/>
                <a:p>
                  <a:r>
                    <a:rPr lang="en-US">
                      <a:noFill/>
                    </a:rPr>
                    <a:t> </a:t>
                  </a:r>
                </a:p>
              </p:txBody>
            </p:sp>
          </mc:Fallback>
        </mc:AlternateContent>
        <p:pic>
          <p:nvPicPr>
            <p:cNvPr id="15" name="Picture 14">
              <a:extLst>
                <a:ext uri="{FF2B5EF4-FFF2-40B4-BE49-F238E27FC236}">
                  <a16:creationId xmlns:a16="http://schemas.microsoft.com/office/drawing/2014/main" id="{08344150-211E-71B4-59EB-2D6D654DCA0E}"/>
                </a:ext>
              </a:extLst>
            </p:cNvPr>
            <p:cNvPicPr>
              <a:picLocks noChangeAspect="1"/>
            </p:cNvPicPr>
            <p:nvPr/>
          </p:nvPicPr>
          <p:blipFill>
            <a:blip r:embed="rId24"/>
            <a:stretch>
              <a:fillRect/>
            </a:stretch>
          </p:blipFill>
          <p:spPr>
            <a:xfrm>
              <a:off x="8547037" y="4139760"/>
              <a:ext cx="274320" cy="274320"/>
            </a:xfrm>
            <a:prstGeom prst="rect">
              <a:avLst/>
            </a:prstGeom>
          </p:spPr>
        </p:pic>
      </p:grpSp>
      <p:grpSp>
        <p:nvGrpSpPr>
          <p:cNvPr id="16" name="Group 15">
            <a:extLst>
              <a:ext uri="{FF2B5EF4-FFF2-40B4-BE49-F238E27FC236}">
                <a16:creationId xmlns:a16="http://schemas.microsoft.com/office/drawing/2014/main" id="{545D1368-077E-C317-10E6-B3C2CEE6C0A3}"/>
              </a:ext>
            </a:extLst>
          </p:cNvPr>
          <p:cNvGrpSpPr/>
          <p:nvPr/>
        </p:nvGrpSpPr>
        <p:grpSpPr>
          <a:xfrm>
            <a:off x="9228516" y="4467743"/>
            <a:ext cx="2623087" cy="294710"/>
            <a:chOff x="8547037" y="4527664"/>
            <a:chExt cx="2623087" cy="294710"/>
          </a:xfrm>
        </p:grpSpPr>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0673604-BA27-3C77-892F-5C5FC9F8EA96}"/>
                    </a:ext>
                  </a:extLst>
                </p:cNvPr>
                <p:cNvSpPr txBox="1"/>
                <p:nvPr/>
              </p:nvSpPr>
              <p:spPr>
                <a:xfrm>
                  <a:off x="8868340" y="4527664"/>
                  <a:ext cx="2301784" cy="276999"/>
                </a:xfrm>
                <a:prstGeom prst="rect">
                  <a:avLst/>
                </a:prstGeom>
                <a:noFill/>
                <a:ln>
                  <a:noFill/>
                </a:ln>
              </p:spPr>
              <p:txBody>
                <a:bodyPr wrap="square" lIns="0" tIns="0" rIns="0" bIns="0" anchor="ctr" anchorCtr="0">
                  <a:spAutoFit/>
                </a:bodyPr>
                <a:lstStyle/>
                <a:p>
                  <a:pPr defTabSz="457200"/>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b="0" i="1" smtClean="0">
                                <a:solidFill>
                                  <a:srgbClr val="000000"/>
                                </a:solidFill>
                                <a:latin typeface="Cambria Math" panose="02040503050406030204" pitchFamily="18" charset="0"/>
                              </a:rPr>
                              <m:t>𝑐𝑜𝑢𝑛𝑡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𝑐𝑜𝑢𝑛𝑡</m:t>
                        </m:r>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e>
                        </m:d>
                      </m:oMath>
                    </m:oMathPara>
                  </a14:m>
                  <a:endParaRPr lang="en-US" i="1" dirty="0">
                    <a:solidFill>
                      <a:srgbClr val="000000"/>
                    </a:solidFill>
                    <a:latin typeface="Cambria Math" panose="02040503050406030204" pitchFamily="18" charset="0"/>
                  </a:endParaRPr>
                </a:p>
              </p:txBody>
            </p:sp>
          </mc:Choice>
          <mc:Fallback xmlns="">
            <p:sp>
              <p:nvSpPr>
                <p:cNvPr id="684" name="TextBox 683">
                  <a:extLst>
                    <a:ext uri="{FF2B5EF4-FFF2-40B4-BE49-F238E27FC236}">
                      <a16:creationId xmlns:a16="http://schemas.microsoft.com/office/drawing/2014/main" id="{50DBE26F-E703-73B0-F9CA-2BD75BD1AF21}"/>
                    </a:ext>
                  </a:extLst>
                </p:cNvPr>
                <p:cNvSpPr txBox="1">
                  <a:spLocks noRot="1" noChangeAspect="1" noMove="1" noResize="1" noEditPoints="1" noAdjustHandles="1" noChangeArrowheads="1" noChangeShapeType="1" noTextEdit="1"/>
                </p:cNvSpPr>
                <p:nvPr/>
              </p:nvSpPr>
              <p:spPr>
                <a:xfrm>
                  <a:off x="8868340" y="4527664"/>
                  <a:ext cx="2301784" cy="276999"/>
                </a:xfrm>
                <a:prstGeom prst="rect">
                  <a:avLst/>
                </a:prstGeom>
                <a:blipFill>
                  <a:blip r:embed="rId49"/>
                  <a:stretch>
                    <a:fillRect l="-3448" b="-37778"/>
                  </a:stretch>
                </a:blipFill>
                <a:ln>
                  <a:noFill/>
                </a:ln>
              </p:spPr>
              <p:txBody>
                <a:bodyPr/>
                <a:lstStyle/>
                <a:p>
                  <a:r>
                    <a:rPr lang="en-US">
                      <a:noFill/>
                    </a:rPr>
                    <a:t> </a:t>
                  </a:r>
                </a:p>
              </p:txBody>
            </p:sp>
          </mc:Fallback>
        </mc:AlternateContent>
        <p:pic>
          <p:nvPicPr>
            <p:cNvPr id="18" name="Picture 17">
              <a:extLst>
                <a:ext uri="{FF2B5EF4-FFF2-40B4-BE49-F238E27FC236}">
                  <a16:creationId xmlns:a16="http://schemas.microsoft.com/office/drawing/2014/main" id="{14C40736-CAF3-3028-21B8-71247B877F11}"/>
                </a:ext>
              </a:extLst>
            </p:cNvPr>
            <p:cNvPicPr>
              <a:picLocks/>
            </p:cNvPicPr>
            <p:nvPr/>
          </p:nvPicPr>
          <p:blipFill>
            <a:blip r:embed="rId24"/>
            <a:stretch>
              <a:fillRect/>
            </a:stretch>
          </p:blipFill>
          <p:spPr>
            <a:xfrm>
              <a:off x="8547037" y="4548054"/>
              <a:ext cx="274320" cy="274320"/>
            </a:xfrm>
            <a:prstGeom prst="rect">
              <a:avLst/>
            </a:prstGeom>
          </p:spPr>
        </p:pic>
      </p:grpSp>
      <p:grpSp>
        <p:nvGrpSpPr>
          <p:cNvPr id="19" name="Group 18">
            <a:extLst>
              <a:ext uri="{FF2B5EF4-FFF2-40B4-BE49-F238E27FC236}">
                <a16:creationId xmlns:a16="http://schemas.microsoft.com/office/drawing/2014/main" id="{9C566EC3-F7DD-C0A1-6C4D-531C3778F38D}"/>
              </a:ext>
            </a:extLst>
          </p:cNvPr>
          <p:cNvGrpSpPr/>
          <p:nvPr/>
        </p:nvGrpSpPr>
        <p:grpSpPr>
          <a:xfrm>
            <a:off x="9228516" y="4858159"/>
            <a:ext cx="2919779" cy="294709"/>
            <a:chOff x="8547037" y="4925975"/>
            <a:chExt cx="2919779" cy="294709"/>
          </a:xfrm>
        </p:grpSpPr>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94A1C322-29EB-39CC-541D-1ACCB2DE966C}"/>
                    </a:ext>
                  </a:extLst>
                </p:cNvPr>
                <p:cNvSpPr txBox="1"/>
                <p:nvPr/>
              </p:nvSpPr>
              <p:spPr>
                <a:xfrm>
                  <a:off x="8868340" y="4925975"/>
                  <a:ext cx="2598476" cy="276999"/>
                </a:xfrm>
                <a:prstGeom prst="rect">
                  <a:avLst/>
                </a:prstGeom>
                <a:noFill/>
                <a:ln>
                  <a:noFill/>
                </a:ln>
              </p:spPr>
              <p:txBody>
                <a:bodyPr wrap="square" lIns="0" tIns="0" rIns="0" bIns="0" anchor="ctr" anchorCtr="0">
                  <a:spAutoFit/>
                </a:bodyPr>
                <a:lstStyle/>
                <a:p>
                  <a:pPr defTabSz="457200"/>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b="0" i="1" smtClean="0">
                                <a:solidFill>
                                  <a:srgbClr val="000000"/>
                                </a:solidFill>
                                <a:latin typeface="Cambria Math" panose="02040503050406030204" pitchFamily="18" charset="0"/>
                              </a:rPr>
                              <m:t>𝑒𝑓𝑓𝑜𝑟𝑡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𝑒𝑓𝑓𝑜𝑟𝑡</m:t>
                        </m:r>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e>
                        </m:d>
                      </m:oMath>
                    </m:oMathPara>
                  </a14:m>
                  <a:endParaRPr lang="en-US" i="1" dirty="0">
                    <a:solidFill>
                      <a:srgbClr val="000000"/>
                    </a:solidFill>
                    <a:latin typeface="Cambria Math" panose="02040503050406030204" pitchFamily="18" charset="0"/>
                  </a:endParaRPr>
                </a:p>
              </p:txBody>
            </p:sp>
          </mc:Choice>
          <mc:Fallback xmlns="">
            <p:sp>
              <p:nvSpPr>
                <p:cNvPr id="687" name="TextBox 686">
                  <a:extLst>
                    <a:ext uri="{FF2B5EF4-FFF2-40B4-BE49-F238E27FC236}">
                      <a16:creationId xmlns:a16="http://schemas.microsoft.com/office/drawing/2014/main" id="{653CFC9E-15AE-319D-B9C2-12107747E574}"/>
                    </a:ext>
                  </a:extLst>
                </p:cNvPr>
                <p:cNvSpPr txBox="1">
                  <a:spLocks noRot="1" noChangeAspect="1" noMove="1" noResize="1" noEditPoints="1" noAdjustHandles="1" noChangeArrowheads="1" noChangeShapeType="1" noTextEdit="1"/>
                </p:cNvSpPr>
                <p:nvPr/>
              </p:nvSpPr>
              <p:spPr>
                <a:xfrm>
                  <a:off x="8868340" y="4925975"/>
                  <a:ext cx="2598476" cy="276999"/>
                </a:xfrm>
                <a:prstGeom prst="rect">
                  <a:avLst/>
                </a:prstGeom>
                <a:blipFill>
                  <a:blip r:embed="rId50"/>
                  <a:stretch>
                    <a:fillRect l="-4225" b="-37778"/>
                  </a:stretch>
                </a:blipFill>
                <a:ln>
                  <a:noFill/>
                </a:ln>
              </p:spPr>
              <p:txBody>
                <a:bodyPr/>
                <a:lstStyle/>
                <a:p>
                  <a:r>
                    <a:rPr lang="en-US">
                      <a:noFill/>
                    </a:rPr>
                    <a:t> </a:t>
                  </a:r>
                </a:p>
              </p:txBody>
            </p:sp>
          </mc:Fallback>
        </mc:AlternateContent>
        <p:pic>
          <p:nvPicPr>
            <p:cNvPr id="21" name="Picture 20">
              <a:extLst>
                <a:ext uri="{FF2B5EF4-FFF2-40B4-BE49-F238E27FC236}">
                  <a16:creationId xmlns:a16="http://schemas.microsoft.com/office/drawing/2014/main" id="{24A6E089-0BD0-6E1E-4F19-D01559E6F612}"/>
                </a:ext>
              </a:extLst>
            </p:cNvPr>
            <p:cNvPicPr>
              <a:picLocks/>
            </p:cNvPicPr>
            <p:nvPr/>
          </p:nvPicPr>
          <p:blipFill>
            <a:blip r:embed="rId24"/>
            <a:stretch>
              <a:fillRect/>
            </a:stretch>
          </p:blipFill>
          <p:spPr>
            <a:xfrm>
              <a:off x="8547037" y="4946364"/>
              <a:ext cx="274320" cy="274320"/>
            </a:xfrm>
            <a:prstGeom prst="rect">
              <a:avLst/>
            </a:prstGeom>
          </p:spPr>
        </p:pic>
      </p:grpSp>
    </p:spTree>
    <p:extLst>
      <p:ext uri="{BB962C8B-B14F-4D97-AF65-F5344CB8AC3E}">
        <p14:creationId xmlns:p14="http://schemas.microsoft.com/office/powerpoint/2010/main" val="4112131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7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7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7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4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4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8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7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6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6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8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74">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74">
                                            <p:txEl>
                                              <p:pRg st="4" end="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2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8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874">
                                            <p:txEl>
                                              <p:pRg st="5" end="5"/>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874">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03"/>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1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716"/>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78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3"/>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16"/>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0" grpId="0"/>
      <p:bldP spid="571" grpId="0"/>
      <p:bldP spid="424" grpId="0"/>
      <p:bldP spid="46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9140F-02CD-849B-EB88-9EDD2D72870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D4778C7-6B46-9626-DD5B-C236E4BCB210}"/>
              </a:ext>
            </a:extLst>
          </p:cNvPr>
          <p:cNvSpPr>
            <a:spLocks noGrp="1"/>
          </p:cNvSpPr>
          <p:nvPr>
            <p:ph type="title"/>
          </p:nvPr>
        </p:nvSpPr>
        <p:spPr/>
        <p:txBody>
          <a:bodyPr/>
          <a:lstStyle/>
          <a:p>
            <a:r>
              <a:rPr lang="en-US" dirty="0"/>
              <a:t>State-of-the-Art Recourse Fairness Metrics</a:t>
            </a:r>
          </a:p>
        </p:txBody>
      </p:sp>
      <p:grpSp>
        <p:nvGrpSpPr>
          <p:cNvPr id="870" name="Group 869">
            <a:extLst>
              <a:ext uri="{FF2B5EF4-FFF2-40B4-BE49-F238E27FC236}">
                <a16:creationId xmlns:a16="http://schemas.microsoft.com/office/drawing/2014/main" id="{B85A3C0F-1728-BA49-43BD-ECC0D5757B8B}"/>
              </a:ext>
            </a:extLst>
          </p:cNvPr>
          <p:cNvGrpSpPr/>
          <p:nvPr/>
        </p:nvGrpSpPr>
        <p:grpSpPr>
          <a:xfrm>
            <a:off x="171543" y="5743486"/>
            <a:ext cx="1097927" cy="914400"/>
            <a:chOff x="181292" y="5475697"/>
            <a:chExt cx="1097927" cy="914400"/>
          </a:xfrm>
        </p:grpSpPr>
        <p:sp>
          <p:nvSpPr>
            <p:cNvPr id="394" name="Rectangle 393">
              <a:extLst>
                <a:ext uri="{FF2B5EF4-FFF2-40B4-BE49-F238E27FC236}">
                  <a16:creationId xmlns:a16="http://schemas.microsoft.com/office/drawing/2014/main" id="{A2D9CBD7-8545-7924-E6A3-AAEF76C38FE8}"/>
                </a:ext>
              </a:extLst>
            </p:cNvPr>
            <p:cNvSpPr/>
            <p:nvPr/>
          </p:nvSpPr>
          <p:spPr>
            <a:xfrm>
              <a:off x="181292" y="5475697"/>
              <a:ext cx="1097927" cy="914400"/>
            </a:xfrm>
            <a:prstGeom prst="rect">
              <a:avLst/>
            </a:prstGeom>
            <a:noFill/>
            <a:ln w="19050" cap="flat" cmpd="sng" algn="ctr">
              <a:solidFill>
                <a:sysClr val="windowText" lastClr="000000">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nvGrpSpPr>
            <p:cNvPr id="865" name="Group 864">
              <a:extLst>
                <a:ext uri="{FF2B5EF4-FFF2-40B4-BE49-F238E27FC236}">
                  <a16:creationId xmlns:a16="http://schemas.microsoft.com/office/drawing/2014/main" id="{C268E99D-F20C-A6C9-4503-4B48E008ED93}"/>
                </a:ext>
              </a:extLst>
            </p:cNvPr>
            <p:cNvGrpSpPr/>
            <p:nvPr/>
          </p:nvGrpSpPr>
          <p:grpSpPr>
            <a:xfrm>
              <a:off x="181292" y="5490340"/>
              <a:ext cx="1097927" cy="885114"/>
              <a:chOff x="181292" y="5456954"/>
              <a:chExt cx="1097927" cy="885114"/>
            </a:xfrm>
          </p:grpSpPr>
          <p:sp>
            <p:nvSpPr>
              <p:cNvPr id="395" name="TextBox 394">
                <a:extLst>
                  <a:ext uri="{FF2B5EF4-FFF2-40B4-BE49-F238E27FC236}">
                    <a16:creationId xmlns:a16="http://schemas.microsoft.com/office/drawing/2014/main" id="{C4BC5FEE-E2A1-7BEB-C230-7614A2422EC7}"/>
                  </a:ext>
                </a:extLst>
              </p:cNvPr>
              <p:cNvSpPr txBox="1"/>
              <p:nvPr/>
            </p:nvSpPr>
            <p:spPr>
              <a:xfrm>
                <a:off x="181292" y="5456954"/>
                <a:ext cx="1097927" cy="338554"/>
              </a:xfrm>
              <a:prstGeom prst="rect">
                <a:avLst/>
              </a:prstGeom>
              <a:noFill/>
            </p:spPr>
            <p:txBody>
              <a:bodyPr wrap="square" lIns="45720" rIns="45720" rtlCol="0">
                <a:spAutoFit/>
              </a:bodyPr>
              <a:lstStyle/>
              <a:p>
                <a:pPr algn="ctr" defTabSz="457200"/>
                <a:r>
                  <a:rPr lang="en-US" sz="1600" dirty="0">
                    <a:solidFill>
                      <a:prstClr val="black">
                        <a:lumMod val="50000"/>
                      </a:prstClr>
                    </a:solidFill>
                    <a:latin typeface="Aptos" panose="02110004020202020204"/>
                  </a:rPr>
                  <a:t>Outcomes</a:t>
                </a:r>
              </a:p>
            </p:txBody>
          </p:sp>
          <p:sp>
            <p:nvSpPr>
              <p:cNvPr id="422" name="TextBox 421">
                <a:extLst>
                  <a:ext uri="{FF2B5EF4-FFF2-40B4-BE49-F238E27FC236}">
                    <a16:creationId xmlns:a16="http://schemas.microsoft.com/office/drawing/2014/main" id="{A448990A-474C-427B-5903-57E723C545D4}"/>
                  </a:ext>
                </a:extLst>
              </p:cNvPr>
              <p:cNvSpPr txBox="1"/>
              <p:nvPr/>
            </p:nvSpPr>
            <p:spPr>
              <a:xfrm>
                <a:off x="500723" y="5720573"/>
                <a:ext cx="665551" cy="338554"/>
              </a:xfrm>
              <a:prstGeom prst="rect">
                <a:avLst/>
              </a:prstGeom>
              <a:noFill/>
            </p:spPr>
            <p:txBody>
              <a:bodyPr wrap="square" lIns="45720" rIns="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Reject</a:t>
                </a:r>
              </a:p>
            </p:txBody>
          </p:sp>
          <p:sp>
            <p:nvSpPr>
              <p:cNvPr id="423" name="Rectangle 422">
                <a:extLst>
                  <a:ext uri="{FF2B5EF4-FFF2-40B4-BE49-F238E27FC236}">
                    <a16:creationId xmlns:a16="http://schemas.microsoft.com/office/drawing/2014/main" id="{5BF1836F-C421-475E-7DBE-615FFD13A50C}"/>
                  </a:ext>
                </a:extLst>
              </p:cNvPr>
              <p:cNvSpPr/>
              <p:nvPr/>
            </p:nvSpPr>
            <p:spPr>
              <a:xfrm>
                <a:off x="263844" y="5774215"/>
                <a:ext cx="231270" cy="231270"/>
              </a:xfrm>
              <a:prstGeom prst="rect">
                <a:avLst/>
              </a:prstGeom>
              <a:solidFill>
                <a:srgbClr val="F7C9D0"/>
              </a:solidFill>
              <a:ln w="19050" cap="flat" cmpd="sng" algn="ctr">
                <a:solidFill>
                  <a:sysClr val="windowText" lastClr="000000">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20" name="TextBox 419">
                <a:extLst>
                  <a:ext uri="{FF2B5EF4-FFF2-40B4-BE49-F238E27FC236}">
                    <a16:creationId xmlns:a16="http://schemas.microsoft.com/office/drawing/2014/main" id="{9010C640-EC1A-1CF9-2057-0381D5D89D17}"/>
                  </a:ext>
                </a:extLst>
              </p:cNvPr>
              <p:cNvSpPr txBox="1"/>
              <p:nvPr/>
            </p:nvSpPr>
            <p:spPr>
              <a:xfrm>
                <a:off x="500771" y="6003514"/>
                <a:ext cx="665456" cy="338554"/>
              </a:xfrm>
              <a:prstGeom prst="rect">
                <a:avLst/>
              </a:prstGeom>
              <a:noFill/>
            </p:spPr>
            <p:txBody>
              <a:bodyPr wrap="square" lIns="45720" rIns="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Accept</a:t>
                </a:r>
              </a:p>
            </p:txBody>
          </p:sp>
          <p:sp>
            <p:nvSpPr>
              <p:cNvPr id="421" name="Rectangle 420">
                <a:extLst>
                  <a:ext uri="{FF2B5EF4-FFF2-40B4-BE49-F238E27FC236}">
                    <a16:creationId xmlns:a16="http://schemas.microsoft.com/office/drawing/2014/main" id="{8C290275-D10D-EA19-9CCC-8E58C3AC69C0}"/>
                  </a:ext>
                </a:extLst>
              </p:cNvPr>
              <p:cNvSpPr/>
              <p:nvPr/>
            </p:nvSpPr>
            <p:spPr>
              <a:xfrm>
                <a:off x="263891" y="6057156"/>
                <a:ext cx="231270" cy="231270"/>
              </a:xfrm>
              <a:prstGeom prst="rect">
                <a:avLst/>
              </a:prstGeom>
              <a:solidFill>
                <a:srgbClr val="9DC5E9"/>
              </a:solidFill>
              <a:ln w="19050" cap="flat" cmpd="sng" algn="ctr">
                <a:solidFill>
                  <a:sysClr val="windowText" lastClr="000000">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grpSp>
      <p:grpSp>
        <p:nvGrpSpPr>
          <p:cNvPr id="869" name="Group 868">
            <a:extLst>
              <a:ext uri="{FF2B5EF4-FFF2-40B4-BE49-F238E27FC236}">
                <a16:creationId xmlns:a16="http://schemas.microsoft.com/office/drawing/2014/main" id="{63B70637-3CFE-F964-33D3-21F10C9E4ECC}"/>
              </a:ext>
            </a:extLst>
          </p:cNvPr>
          <p:cNvGrpSpPr/>
          <p:nvPr/>
        </p:nvGrpSpPr>
        <p:grpSpPr>
          <a:xfrm>
            <a:off x="1368240" y="5743486"/>
            <a:ext cx="1097927" cy="914400"/>
            <a:chOff x="1377538" y="5475697"/>
            <a:chExt cx="1097927" cy="914400"/>
          </a:xfrm>
        </p:grpSpPr>
        <p:sp>
          <p:nvSpPr>
            <p:cNvPr id="410" name="Rectangle 409">
              <a:extLst>
                <a:ext uri="{FF2B5EF4-FFF2-40B4-BE49-F238E27FC236}">
                  <a16:creationId xmlns:a16="http://schemas.microsoft.com/office/drawing/2014/main" id="{3840C6FA-4455-CC45-9FEC-19E81D7CF4FB}"/>
                </a:ext>
              </a:extLst>
            </p:cNvPr>
            <p:cNvSpPr/>
            <p:nvPr/>
          </p:nvSpPr>
          <p:spPr>
            <a:xfrm>
              <a:off x="1377538" y="5475697"/>
              <a:ext cx="1097927" cy="914400"/>
            </a:xfrm>
            <a:prstGeom prst="rect">
              <a:avLst/>
            </a:prstGeom>
            <a:noFill/>
            <a:ln w="19050" cap="flat" cmpd="sng" algn="ctr">
              <a:solidFill>
                <a:sysClr val="windowText" lastClr="000000">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nvGrpSpPr>
            <p:cNvPr id="866" name="Group 865">
              <a:extLst>
                <a:ext uri="{FF2B5EF4-FFF2-40B4-BE49-F238E27FC236}">
                  <a16:creationId xmlns:a16="http://schemas.microsoft.com/office/drawing/2014/main" id="{04626C9E-115E-64EB-93F1-8367589FC905}"/>
                </a:ext>
              </a:extLst>
            </p:cNvPr>
            <p:cNvGrpSpPr/>
            <p:nvPr/>
          </p:nvGrpSpPr>
          <p:grpSpPr>
            <a:xfrm>
              <a:off x="1377538" y="5490340"/>
              <a:ext cx="1097927" cy="885114"/>
              <a:chOff x="1377538" y="5456954"/>
              <a:chExt cx="1097927" cy="885114"/>
            </a:xfrm>
          </p:grpSpPr>
          <p:sp>
            <p:nvSpPr>
              <p:cNvPr id="409" name="TextBox 408">
                <a:extLst>
                  <a:ext uri="{FF2B5EF4-FFF2-40B4-BE49-F238E27FC236}">
                    <a16:creationId xmlns:a16="http://schemas.microsoft.com/office/drawing/2014/main" id="{B54CCF23-8623-E6AA-6259-62AD0B8BD015}"/>
                  </a:ext>
                </a:extLst>
              </p:cNvPr>
              <p:cNvSpPr txBox="1"/>
              <p:nvPr/>
            </p:nvSpPr>
            <p:spPr>
              <a:xfrm>
                <a:off x="1377538" y="5456954"/>
                <a:ext cx="1097927" cy="338554"/>
              </a:xfrm>
              <a:prstGeom prst="rect">
                <a:avLst/>
              </a:prstGeom>
              <a:noFill/>
            </p:spPr>
            <p:txBody>
              <a:bodyPr wrap="square" lIns="45720" rIns="45720"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Individuals</a:t>
                </a:r>
              </a:p>
            </p:txBody>
          </p:sp>
          <p:sp>
            <p:nvSpPr>
              <p:cNvPr id="416" name="Oval 415">
                <a:extLst>
                  <a:ext uri="{FF2B5EF4-FFF2-40B4-BE49-F238E27FC236}">
                    <a16:creationId xmlns:a16="http://schemas.microsoft.com/office/drawing/2014/main" id="{50087894-7CA3-FE3D-1651-913501A490D8}"/>
                  </a:ext>
                </a:extLst>
              </p:cNvPr>
              <p:cNvSpPr/>
              <p:nvPr/>
            </p:nvSpPr>
            <p:spPr>
              <a:xfrm>
                <a:off x="1471330" y="5816666"/>
                <a:ext cx="146369" cy="146369"/>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17" name="TextBox 416">
                <a:extLst>
                  <a:ext uri="{FF2B5EF4-FFF2-40B4-BE49-F238E27FC236}">
                    <a16:creationId xmlns:a16="http://schemas.microsoft.com/office/drawing/2014/main" id="{0A443316-4730-15A2-4E7B-58D10E0A8B56}"/>
                  </a:ext>
                </a:extLst>
              </p:cNvPr>
              <p:cNvSpPr txBox="1"/>
              <p:nvPr/>
            </p:nvSpPr>
            <p:spPr>
              <a:xfrm>
                <a:off x="1618072" y="5720573"/>
                <a:ext cx="763600" cy="338554"/>
              </a:xfrm>
              <a:prstGeom prst="rect">
                <a:avLst/>
              </a:prstGeom>
              <a:noFill/>
            </p:spPr>
            <p:txBody>
              <a:bodyPr wrap="square" lIns="45720" rIns="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Group 1</a:t>
                </a:r>
              </a:p>
            </p:txBody>
          </p:sp>
          <p:sp>
            <p:nvSpPr>
              <p:cNvPr id="414" name="Rectangle 413">
                <a:extLst>
                  <a:ext uri="{FF2B5EF4-FFF2-40B4-BE49-F238E27FC236}">
                    <a16:creationId xmlns:a16="http://schemas.microsoft.com/office/drawing/2014/main" id="{D19F20A1-6C46-C164-9D4C-A624D4D77CFD}"/>
                  </a:ext>
                </a:extLst>
              </p:cNvPr>
              <p:cNvSpPr/>
              <p:nvPr/>
            </p:nvSpPr>
            <p:spPr>
              <a:xfrm>
                <a:off x="1471330" y="6099607"/>
                <a:ext cx="146369" cy="146369"/>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15" name="TextBox 414">
                <a:extLst>
                  <a:ext uri="{FF2B5EF4-FFF2-40B4-BE49-F238E27FC236}">
                    <a16:creationId xmlns:a16="http://schemas.microsoft.com/office/drawing/2014/main" id="{02669716-8267-8E06-367C-8AA2259CEFC8}"/>
                  </a:ext>
                </a:extLst>
              </p:cNvPr>
              <p:cNvSpPr txBox="1"/>
              <p:nvPr/>
            </p:nvSpPr>
            <p:spPr>
              <a:xfrm>
                <a:off x="1618072" y="6003514"/>
                <a:ext cx="763600" cy="338554"/>
              </a:xfrm>
              <a:prstGeom prst="rect">
                <a:avLst/>
              </a:prstGeom>
              <a:noFill/>
            </p:spPr>
            <p:txBody>
              <a:bodyPr wrap="square" lIns="45720" rIns="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Group 2</a:t>
                </a:r>
              </a:p>
            </p:txBody>
          </p:sp>
        </p:grpSp>
      </p:grpSp>
      <p:grpSp>
        <p:nvGrpSpPr>
          <p:cNvPr id="868" name="Group 867">
            <a:extLst>
              <a:ext uri="{FF2B5EF4-FFF2-40B4-BE49-F238E27FC236}">
                <a16:creationId xmlns:a16="http://schemas.microsoft.com/office/drawing/2014/main" id="{D8B8ED74-30C2-E3DB-7FC0-99073241315B}"/>
              </a:ext>
            </a:extLst>
          </p:cNvPr>
          <p:cNvGrpSpPr/>
          <p:nvPr/>
        </p:nvGrpSpPr>
        <p:grpSpPr>
          <a:xfrm>
            <a:off x="2564936" y="5743486"/>
            <a:ext cx="1097927" cy="914400"/>
            <a:chOff x="2574685" y="5475697"/>
            <a:chExt cx="1097927" cy="914400"/>
          </a:xfrm>
        </p:grpSpPr>
        <p:sp>
          <p:nvSpPr>
            <p:cNvPr id="400" name="Rectangle 399">
              <a:extLst>
                <a:ext uri="{FF2B5EF4-FFF2-40B4-BE49-F238E27FC236}">
                  <a16:creationId xmlns:a16="http://schemas.microsoft.com/office/drawing/2014/main" id="{5AD165F4-C489-E057-38B3-3D36FB9BDAE9}"/>
                </a:ext>
              </a:extLst>
            </p:cNvPr>
            <p:cNvSpPr/>
            <p:nvPr/>
          </p:nvSpPr>
          <p:spPr>
            <a:xfrm>
              <a:off x="2574685" y="5475697"/>
              <a:ext cx="1097927" cy="914400"/>
            </a:xfrm>
            <a:prstGeom prst="rect">
              <a:avLst/>
            </a:prstGeom>
            <a:noFill/>
            <a:ln w="19050" cap="flat" cmpd="sng" algn="ctr">
              <a:solidFill>
                <a:sysClr val="windowText" lastClr="000000">
                  <a:lumMod val="50000"/>
                </a:sys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nvGrpSpPr>
            <p:cNvPr id="867" name="Group 866">
              <a:extLst>
                <a:ext uri="{FF2B5EF4-FFF2-40B4-BE49-F238E27FC236}">
                  <a16:creationId xmlns:a16="http://schemas.microsoft.com/office/drawing/2014/main" id="{99443E48-57F4-0D83-E22D-B9ABE77E7705}"/>
                </a:ext>
              </a:extLst>
            </p:cNvPr>
            <p:cNvGrpSpPr/>
            <p:nvPr/>
          </p:nvGrpSpPr>
          <p:grpSpPr>
            <a:xfrm>
              <a:off x="2574685" y="5490340"/>
              <a:ext cx="1097927" cy="885114"/>
              <a:chOff x="2574685" y="5456954"/>
              <a:chExt cx="1097927" cy="885114"/>
            </a:xfrm>
          </p:grpSpPr>
          <p:sp>
            <p:nvSpPr>
              <p:cNvPr id="401" name="TextBox 400">
                <a:extLst>
                  <a:ext uri="{FF2B5EF4-FFF2-40B4-BE49-F238E27FC236}">
                    <a16:creationId xmlns:a16="http://schemas.microsoft.com/office/drawing/2014/main" id="{8931F129-C104-1F89-145B-49729C86E420}"/>
                  </a:ext>
                </a:extLst>
              </p:cNvPr>
              <p:cNvSpPr txBox="1"/>
              <p:nvPr/>
            </p:nvSpPr>
            <p:spPr>
              <a:xfrm>
                <a:off x="2574685" y="5456954"/>
                <a:ext cx="1097927" cy="338554"/>
              </a:xfrm>
              <a:prstGeom prst="rect">
                <a:avLst/>
              </a:prstGeom>
              <a:noFill/>
            </p:spPr>
            <p:txBody>
              <a:bodyPr wrap="square" lIns="45720" rIns="45720"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Fairness</a:t>
                </a:r>
              </a:p>
            </p:txBody>
          </p:sp>
          <p:sp>
            <p:nvSpPr>
              <p:cNvPr id="407" name="TextBox 406">
                <a:extLst>
                  <a:ext uri="{FF2B5EF4-FFF2-40B4-BE49-F238E27FC236}">
                    <a16:creationId xmlns:a16="http://schemas.microsoft.com/office/drawing/2014/main" id="{D26609F8-68CC-E72D-D999-1903EB9EF404}"/>
                  </a:ext>
                </a:extLst>
              </p:cNvPr>
              <p:cNvSpPr txBox="1"/>
              <p:nvPr/>
            </p:nvSpPr>
            <p:spPr>
              <a:xfrm>
                <a:off x="2815219" y="6003514"/>
                <a:ext cx="763600" cy="338554"/>
              </a:xfrm>
              <a:prstGeom prst="rect">
                <a:avLst/>
              </a:prstGeom>
              <a:noFill/>
            </p:spPr>
            <p:txBody>
              <a:bodyPr wrap="square" lIns="45720" rIns="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Unfair</a:t>
                </a:r>
              </a:p>
            </p:txBody>
          </p:sp>
          <p:pic>
            <p:nvPicPr>
              <p:cNvPr id="408" name="Picture 407">
                <a:extLst>
                  <a:ext uri="{FF2B5EF4-FFF2-40B4-BE49-F238E27FC236}">
                    <a16:creationId xmlns:a16="http://schemas.microsoft.com/office/drawing/2014/main" id="{BAF60DB0-4197-CBB4-BE2D-B472FC360825}"/>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2661335" y="6081351"/>
                <a:ext cx="182880" cy="182880"/>
              </a:xfrm>
              <a:prstGeom prst="rect">
                <a:avLst/>
              </a:prstGeom>
            </p:spPr>
          </p:pic>
          <p:sp>
            <p:nvSpPr>
              <p:cNvPr id="405" name="TextBox 404">
                <a:extLst>
                  <a:ext uri="{FF2B5EF4-FFF2-40B4-BE49-F238E27FC236}">
                    <a16:creationId xmlns:a16="http://schemas.microsoft.com/office/drawing/2014/main" id="{7E0BD3DE-B004-1B36-B2AF-9F55202FCF2C}"/>
                  </a:ext>
                </a:extLst>
              </p:cNvPr>
              <p:cNvSpPr txBox="1"/>
              <p:nvPr/>
            </p:nvSpPr>
            <p:spPr>
              <a:xfrm>
                <a:off x="2815219" y="5720573"/>
                <a:ext cx="763600" cy="338554"/>
              </a:xfrm>
              <a:prstGeom prst="rect">
                <a:avLst/>
              </a:prstGeom>
              <a:noFill/>
            </p:spPr>
            <p:txBody>
              <a:bodyPr wrap="square" lIns="45720" rIns="0"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50000"/>
                      </a:prstClr>
                    </a:solidFill>
                    <a:effectLst/>
                    <a:uLnTx/>
                    <a:uFillTx/>
                    <a:latin typeface="Aptos" panose="02110004020202020204"/>
                  </a:rPr>
                  <a:t>Fair</a:t>
                </a:r>
              </a:p>
            </p:txBody>
          </p:sp>
          <p:pic>
            <p:nvPicPr>
              <p:cNvPr id="406" name="Picture 405">
                <a:extLst>
                  <a:ext uri="{FF2B5EF4-FFF2-40B4-BE49-F238E27FC236}">
                    <a16:creationId xmlns:a16="http://schemas.microsoft.com/office/drawing/2014/main" id="{8FE4B015-731D-1424-D573-ED373CC0F6E4}"/>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2661335" y="5798410"/>
                <a:ext cx="182880" cy="182880"/>
              </a:xfrm>
              <a:prstGeom prst="rect">
                <a:avLst/>
              </a:prstGeom>
            </p:spPr>
          </p:pic>
        </p:grpSp>
      </p:grpSp>
      <p:sp>
        <p:nvSpPr>
          <p:cNvPr id="540" name="TextBox 539">
            <a:extLst>
              <a:ext uri="{FF2B5EF4-FFF2-40B4-BE49-F238E27FC236}">
                <a16:creationId xmlns:a16="http://schemas.microsoft.com/office/drawing/2014/main" id="{9AF955D3-4226-91CA-540C-5F1E170A0051}"/>
              </a:ext>
            </a:extLst>
          </p:cNvPr>
          <p:cNvSpPr txBox="1"/>
          <p:nvPr/>
        </p:nvSpPr>
        <p:spPr>
          <a:xfrm>
            <a:off x="7943" y="1065039"/>
            <a:ext cx="2982595" cy="369332"/>
          </a:xfrm>
          <a:prstGeom prst="rect">
            <a:avLst/>
          </a:prstGeom>
          <a:noFill/>
        </p:spPr>
        <p:txBody>
          <a:bodyPr wrap="square" rtlCol="0">
            <a:spAutoFit/>
          </a:bodyPr>
          <a:lstStyle/>
          <a:p>
            <a:pPr algn="ctr" defTabSz="457200"/>
            <a:r>
              <a:rPr lang="en-US" b="1" dirty="0">
                <a:solidFill>
                  <a:prstClr val="black"/>
                </a:solidFill>
                <a:latin typeface="Aptos" panose="02110004020202020204"/>
              </a:rPr>
              <a:t>(a) Recourse Existence</a:t>
            </a:r>
            <a:r>
              <a:rPr lang="en-US" baseline="40000" dirty="0">
                <a:solidFill>
                  <a:schemeClr val="bg1">
                    <a:lumMod val="75000"/>
                  </a:schemeClr>
                </a:solidFill>
              </a:rPr>
              <a:t>[5-7]</a:t>
            </a:r>
            <a:endParaRPr lang="en-US" b="1" dirty="0">
              <a:solidFill>
                <a:prstClr val="black"/>
              </a:solidFill>
              <a:latin typeface="Aptos" panose="02110004020202020204"/>
            </a:endParaRPr>
          </a:p>
        </p:txBody>
      </p:sp>
      <p:grpSp>
        <p:nvGrpSpPr>
          <p:cNvPr id="542" name="Group 541">
            <a:extLst>
              <a:ext uri="{FF2B5EF4-FFF2-40B4-BE49-F238E27FC236}">
                <a16:creationId xmlns:a16="http://schemas.microsoft.com/office/drawing/2014/main" id="{2B0EED18-DE6A-0FBC-9475-D08ADDB7DCF2}"/>
              </a:ext>
            </a:extLst>
          </p:cNvPr>
          <p:cNvGrpSpPr>
            <a:grpSpLocks noChangeAspect="1"/>
          </p:cNvGrpSpPr>
          <p:nvPr/>
        </p:nvGrpSpPr>
        <p:grpSpPr>
          <a:xfrm rot="10800000" flipH="1">
            <a:off x="206401" y="1403979"/>
            <a:ext cx="2546702" cy="2560320"/>
            <a:chOff x="1698494" y="1695941"/>
            <a:chExt cx="3047885" cy="3064182"/>
          </a:xfrm>
        </p:grpSpPr>
        <p:sp>
          <p:nvSpPr>
            <p:cNvPr id="567" name="Freeform: Shape 566">
              <a:extLst>
                <a:ext uri="{FF2B5EF4-FFF2-40B4-BE49-F238E27FC236}">
                  <a16:creationId xmlns:a16="http://schemas.microsoft.com/office/drawing/2014/main" id="{6E9FCC55-ECFA-E7CE-A02E-B30B2AE5CC72}"/>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solidFill>
              <a:srgbClr val="F7C9D0"/>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black"/>
                </a:solidFill>
                <a:effectLst/>
                <a:uLnTx/>
                <a:uFillTx/>
                <a:latin typeface="Aptos" panose="02110004020202020204"/>
              </a:endParaRPr>
            </a:p>
          </p:txBody>
        </p:sp>
        <p:sp>
          <p:nvSpPr>
            <p:cNvPr id="568" name="Freeform: Shape 567">
              <a:extLst>
                <a:ext uri="{FF2B5EF4-FFF2-40B4-BE49-F238E27FC236}">
                  <a16:creationId xmlns:a16="http://schemas.microsoft.com/office/drawing/2014/main" id="{1D3AE467-8808-D5C3-D873-15C204837975}"/>
                </a:ext>
              </a:extLst>
            </p:cNvPr>
            <p:cNvSpPr/>
            <p:nvPr/>
          </p:nvSpPr>
          <p:spPr>
            <a:xfrm>
              <a:off x="1698494" y="2726158"/>
              <a:ext cx="3047885" cy="2033965"/>
            </a:xfrm>
            <a:custGeom>
              <a:avLst/>
              <a:gdLst>
                <a:gd name="connsiteX0" fmla="*/ 3039526 w 3047885"/>
                <a:gd name="connsiteY0" fmla="*/ 273238 h 2033965"/>
                <a:gd name="connsiteX1" fmla="*/ 1242182 w 3047885"/>
                <a:gd name="connsiteY1" fmla="*/ 31955 h 2033965"/>
                <a:gd name="connsiteX2" fmla="*/ 924599 w 3047885"/>
                <a:gd name="connsiteY2" fmla="*/ 590715 h 2033965"/>
                <a:gd name="connsiteX3" fmla="*/ 745436 w 3047885"/>
                <a:gd name="connsiteY3" fmla="*/ 1329590 h 2033965"/>
                <a:gd name="connsiteX4" fmla="*/ 8360 w 3047885"/>
                <a:gd name="connsiteY4" fmla="*/ 1765697 h 2033965"/>
                <a:gd name="connsiteX5" fmla="*/ 0 w 3047885"/>
                <a:gd name="connsiteY5" fmla="*/ 1800408 h 2033965"/>
                <a:gd name="connsiteX6" fmla="*/ 0 w 3047885"/>
                <a:gd name="connsiteY6" fmla="*/ 2033965 h 2033965"/>
                <a:gd name="connsiteX7" fmla="*/ 3047886 w 3047885"/>
                <a:gd name="connsiteY7" fmla="*/ 2033965 h 2033965"/>
                <a:gd name="connsiteX8" fmla="*/ 3047886 w 3047885"/>
                <a:gd name="connsiteY8" fmla="*/ 272285 h 2033965"/>
                <a:gd name="connsiteX9" fmla="*/ 3039526 w 3047885"/>
                <a:gd name="connsiteY9" fmla="*/ 273238 h 20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7885" h="2033965">
                  <a:moveTo>
                    <a:pt x="3039526" y="273238"/>
                  </a:moveTo>
                  <a:cubicBezTo>
                    <a:pt x="2121805" y="447744"/>
                    <a:pt x="1769406" y="-140223"/>
                    <a:pt x="1242182" y="31955"/>
                  </a:cubicBezTo>
                  <a:cubicBezTo>
                    <a:pt x="1088735" y="97567"/>
                    <a:pt x="938462" y="358639"/>
                    <a:pt x="924599" y="590715"/>
                  </a:cubicBezTo>
                  <a:cubicBezTo>
                    <a:pt x="914017" y="782259"/>
                    <a:pt x="1362612" y="1218050"/>
                    <a:pt x="745436" y="1329590"/>
                  </a:cubicBezTo>
                  <a:cubicBezTo>
                    <a:pt x="350495" y="1421976"/>
                    <a:pt x="95243" y="1618176"/>
                    <a:pt x="8360" y="1765697"/>
                  </a:cubicBezTo>
                  <a:lnTo>
                    <a:pt x="0" y="1800408"/>
                  </a:lnTo>
                  <a:lnTo>
                    <a:pt x="0" y="2033965"/>
                  </a:lnTo>
                  <a:lnTo>
                    <a:pt x="3047886" y="2033965"/>
                  </a:lnTo>
                  <a:lnTo>
                    <a:pt x="3047886" y="272285"/>
                  </a:lnTo>
                  <a:lnTo>
                    <a:pt x="3039526" y="273238"/>
                  </a:lnTo>
                  <a:close/>
                </a:path>
              </a:pathLst>
            </a:custGeom>
            <a:solidFill>
              <a:srgbClr val="9DC5E9"/>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black"/>
                </a:solidFill>
                <a:effectLst/>
                <a:uLnTx/>
                <a:uFillTx/>
                <a:latin typeface="Aptos" panose="02110004020202020204"/>
              </a:endParaRPr>
            </a:p>
          </p:txBody>
        </p:sp>
        <p:sp>
          <p:nvSpPr>
            <p:cNvPr id="569" name="Freeform: Shape 568">
              <a:extLst>
                <a:ext uri="{FF2B5EF4-FFF2-40B4-BE49-F238E27FC236}">
                  <a16:creationId xmlns:a16="http://schemas.microsoft.com/office/drawing/2014/main" id="{729CA348-B849-1854-3C6F-3C62DBD46641}"/>
                </a:ext>
              </a:extLst>
            </p:cNvPr>
            <p:cNvSpPr/>
            <p:nvPr/>
          </p:nvSpPr>
          <p:spPr>
            <a:xfrm>
              <a:off x="1706854" y="2726158"/>
              <a:ext cx="3031165" cy="1765697"/>
            </a:xfrm>
            <a:custGeom>
              <a:avLst/>
              <a:gdLst>
                <a:gd name="connsiteX0" fmla="*/ 3031165 w 3031165"/>
                <a:gd name="connsiteY0" fmla="*/ 273238 h 1765697"/>
                <a:gd name="connsiteX1" fmla="*/ 1233822 w 3031165"/>
                <a:gd name="connsiteY1" fmla="*/ 31955 h 1765697"/>
                <a:gd name="connsiteX2" fmla="*/ 916239 w 3031165"/>
                <a:gd name="connsiteY2" fmla="*/ 590715 h 1765697"/>
                <a:gd name="connsiteX3" fmla="*/ 737076 w 3031165"/>
                <a:gd name="connsiteY3" fmla="*/ 1329590 h 1765697"/>
                <a:gd name="connsiteX4" fmla="*/ 0 w 3031165"/>
                <a:gd name="connsiteY4" fmla="*/ 1765697 h 1765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1165" h="1765697">
                  <a:moveTo>
                    <a:pt x="3031165" y="273238"/>
                  </a:moveTo>
                  <a:cubicBezTo>
                    <a:pt x="2113445" y="447744"/>
                    <a:pt x="1761045" y="-140223"/>
                    <a:pt x="1233822" y="31955"/>
                  </a:cubicBezTo>
                  <a:cubicBezTo>
                    <a:pt x="1080375" y="97567"/>
                    <a:pt x="930102" y="358639"/>
                    <a:pt x="916239" y="590715"/>
                  </a:cubicBezTo>
                  <a:cubicBezTo>
                    <a:pt x="905656" y="782259"/>
                    <a:pt x="1354251" y="1218050"/>
                    <a:pt x="737076" y="1329590"/>
                  </a:cubicBezTo>
                  <a:cubicBezTo>
                    <a:pt x="342134" y="1421976"/>
                    <a:pt x="86883" y="1618176"/>
                    <a:pt x="0" y="1765697"/>
                  </a:cubicBezTo>
                </a:path>
              </a:pathLst>
            </a:custGeom>
            <a:noFill/>
            <a:ln w="7913" cap="flat">
              <a:solidFill>
                <a:srgbClr val="000000"/>
              </a:solidFill>
              <a:custDash>
                <a:ds d="0" sp="0"/>
                <a:ds d="300000" sp="150000"/>
              </a:custDash>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570" name="Freeform: Shape 569">
              <a:extLst>
                <a:ext uri="{FF2B5EF4-FFF2-40B4-BE49-F238E27FC236}">
                  <a16:creationId xmlns:a16="http://schemas.microsoft.com/office/drawing/2014/main" id="{23B7F95A-70F0-E71D-DBCF-C4A20380554F}"/>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noFill/>
            <a:ln w="21103" cap="flat">
              <a:solidFill>
                <a:srgbClr val="000000"/>
              </a:solid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grpSp>
      <p:grpSp>
        <p:nvGrpSpPr>
          <p:cNvPr id="543" name="Group 542">
            <a:extLst>
              <a:ext uri="{FF2B5EF4-FFF2-40B4-BE49-F238E27FC236}">
                <a16:creationId xmlns:a16="http://schemas.microsoft.com/office/drawing/2014/main" id="{265C3710-6B18-B242-CD8C-889BA187D6DE}"/>
              </a:ext>
            </a:extLst>
          </p:cNvPr>
          <p:cNvGrpSpPr/>
          <p:nvPr/>
        </p:nvGrpSpPr>
        <p:grpSpPr>
          <a:xfrm>
            <a:off x="150304" y="1736027"/>
            <a:ext cx="1342723" cy="1212383"/>
            <a:chOff x="9068925" y="1589193"/>
            <a:chExt cx="961477" cy="898014"/>
          </a:xfrm>
        </p:grpSpPr>
        <mc:AlternateContent xmlns:mc="http://schemas.openxmlformats.org/markup-compatibility/2006" xmlns:a14="http://schemas.microsoft.com/office/drawing/2010/main">
          <mc:Choice Requires="a14">
            <p:sp>
              <p:nvSpPr>
                <p:cNvPr id="556" name="TextBox 555">
                  <a:extLst>
                    <a:ext uri="{FF2B5EF4-FFF2-40B4-BE49-F238E27FC236}">
                      <a16:creationId xmlns:a16="http://schemas.microsoft.com/office/drawing/2014/main" id="{6755D7CF-9623-243A-349D-059246823C4D}"/>
                    </a:ext>
                  </a:extLst>
                </p:cNvPr>
                <p:cNvSpPr txBox="1"/>
                <p:nvPr/>
              </p:nvSpPr>
              <p:spPr>
                <a:xfrm>
                  <a:off x="9068925" y="2236439"/>
                  <a:ext cx="303401" cy="250768"/>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56" name="TextBox 555">
                  <a:extLst>
                    <a:ext uri="{FF2B5EF4-FFF2-40B4-BE49-F238E27FC236}">
                      <a16:creationId xmlns:a16="http://schemas.microsoft.com/office/drawing/2014/main" id="{6755D7CF-9623-243A-349D-059246823C4D}"/>
                    </a:ext>
                  </a:extLst>
                </p:cNvPr>
                <p:cNvSpPr txBox="1">
                  <a:spLocks noRot="1" noChangeAspect="1" noMove="1" noResize="1" noEditPoints="1" noAdjustHandles="1" noChangeArrowheads="1" noChangeShapeType="1" noTextEdit="1"/>
                </p:cNvSpPr>
                <p:nvPr/>
              </p:nvSpPr>
              <p:spPr>
                <a:xfrm>
                  <a:off x="9068925" y="2236439"/>
                  <a:ext cx="303401" cy="250768"/>
                </a:xfrm>
                <a:prstGeom prst="rect">
                  <a:avLst/>
                </a:prstGeom>
                <a:blipFill>
                  <a:blip r:embed="rId4"/>
                  <a:stretch>
                    <a:fillRect/>
                  </a:stretch>
                </a:blipFill>
              </p:spPr>
              <p:txBody>
                <a:bodyPr/>
                <a:lstStyle/>
                <a:p>
                  <a:r>
                    <a:rPr lang="en-US">
                      <a:noFill/>
                    </a:rPr>
                    <a:t> </a:t>
                  </a:r>
                </a:p>
              </p:txBody>
            </p:sp>
          </mc:Fallback>
        </mc:AlternateContent>
        <p:sp>
          <p:nvSpPr>
            <p:cNvPr id="557" name="Oval 556">
              <a:extLst>
                <a:ext uri="{FF2B5EF4-FFF2-40B4-BE49-F238E27FC236}">
                  <a16:creationId xmlns:a16="http://schemas.microsoft.com/office/drawing/2014/main" id="{4896B237-5938-12AE-1181-AE48E5BDE0E0}"/>
                </a:ext>
              </a:extLst>
            </p:cNvPr>
            <p:cNvSpPr>
              <a:spLocks noChangeAspect="1"/>
            </p:cNvSpPr>
            <p:nvPr/>
          </p:nvSpPr>
          <p:spPr>
            <a:xfrm rot="2749613">
              <a:off x="9282567" y="226680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558" name="TextBox 557">
                  <a:extLst>
                    <a:ext uri="{FF2B5EF4-FFF2-40B4-BE49-F238E27FC236}">
                      <a16:creationId xmlns:a16="http://schemas.microsoft.com/office/drawing/2014/main" id="{525B267D-3A83-0757-C130-B86D47C40577}"/>
                    </a:ext>
                  </a:extLst>
                </p:cNvPr>
                <p:cNvSpPr txBox="1"/>
                <p:nvPr/>
              </p:nvSpPr>
              <p:spPr>
                <a:xfrm>
                  <a:off x="9514036" y="1771293"/>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58" name="TextBox 557">
                  <a:extLst>
                    <a:ext uri="{FF2B5EF4-FFF2-40B4-BE49-F238E27FC236}">
                      <a16:creationId xmlns:a16="http://schemas.microsoft.com/office/drawing/2014/main" id="{525B267D-3A83-0757-C130-B86D47C40577}"/>
                    </a:ext>
                  </a:extLst>
                </p:cNvPr>
                <p:cNvSpPr txBox="1">
                  <a:spLocks noRot="1" noChangeAspect="1" noMove="1" noResize="1" noEditPoints="1" noAdjustHandles="1" noChangeArrowheads="1" noChangeShapeType="1" noTextEdit="1"/>
                </p:cNvSpPr>
                <p:nvPr/>
              </p:nvSpPr>
              <p:spPr>
                <a:xfrm>
                  <a:off x="9514036" y="1771293"/>
                  <a:ext cx="311665" cy="250767"/>
                </a:xfrm>
                <a:prstGeom prst="rect">
                  <a:avLst/>
                </a:prstGeom>
                <a:blipFill>
                  <a:blip r:embed="rId5"/>
                  <a:stretch>
                    <a:fillRect/>
                  </a:stretch>
                </a:blipFill>
              </p:spPr>
              <p:txBody>
                <a:bodyPr/>
                <a:lstStyle/>
                <a:p>
                  <a:r>
                    <a:rPr lang="en-US">
                      <a:noFill/>
                    </a:rPr>
                    <a:t> </a:t>
                  </a:r>
                </a:p>
              </p:txBody>
            </p:sp>
          </mc:Fallback>
        </mc:AlternateContent>
        <p:sp>
          <p:nvSpPr>
            <p:cNvPr id="559" name="Oval 558">
              <a:extLst>
                <a:ext uri="{FF2B5EF4-FFF2-40B4-BE49-F238E27FC236}">
                  <a16:creationId xmlns:a16="http://schemas.microsoft.com/office/drawing/2014/main" id="{313D825B-BFFA-1151-171C-DBB3699CB949}"/>
                </a:ext>
              </a:extLst>
            </p:cNvPr>
            <p:cNvSpPr>
              <a:spLocks noChangeAspect="1"/>
            </p:cNvSpPr>
            <p:nvPr/>
          </p:nvSpPr>
          <p:spPr>
            <a:xfrm rot="2518425">
              <a:off x="9575262" y="1972681"/>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60" name="Straight Arrow Connector 559">
              <a:extLst>
                <a:ext uri="{FF2B5EF4-FFF2-40B4-BE49-F238E27FC236}">
                  <a16:creationId xmlns:a16="http://schemas.microsoft.com/office/drawing/2014/main" id="{447BE8AB-AC83-3A67-AD51-DF73D80BF910}"/>
                </a:ext>
              </a:extLst>
            </p:cNvPr>
            <p:cNvCxnSpPr>
              <a:cxnSpLocks/>
              <a:stCxn id="557" idx="0"/>
              <a:endCxn id="559" idx="4"/>
            </p:cNvCxnSpPr>
            <p:nvPr/>
          </p:nvCxnSpPr>
          <p:spPr>
            <a:xfrm flipV="1">
              <a:off x="9361079" y="2052392"/>
              <a:ext cx="229326" cy="228278"/>
            </a:xfrm>
            <a:prstGeom prst="straightConnector1">
              <a:avLst/>
            </a:prstGeom>
            <a:noFill/>
            <a:ln w="19050" cap="flat" cmpd="sng" algn="ctr">
              <a:solidFill>
                <a:srgbClr val="000000"/>
              </a:solidFill>
              <a:prstDash val="sysDash"/>
              <a:miter lim="800000"/>
              <a:tailEnd type="triangle"/>
            </a:ln>
            <a:effectLst/>
          </p:spPr>
        </p:cxnSp>
        <p:sp>
          <p:nvSpPr>
            <p:cNvPr id="561" name="Oval 560">
              <a:extLst>
                <a:ext uri="{FF2B5EF4-FFF2-40B4-BE49-F238E27FC236}">
                  <a16:creationId xmlns:a16="http://schemas.microsoft.com/office/drawing/2014/main" id="{4A9E1E11-513F-010C-3B7C-BCAA94C47E16}"/>
                </a:ext>
              </a:extLst>
            </p:cNvPr>
            <p:cNvSpPr>
              <a:spLocks noChangeAspect="1"/>
            </p:cNvSpPr>
            <p:nvPr/>
          </p:nvSpPr>
          <p:spPr>
            <a:xfrm>
              <a:off x="9282567" y="1810720"/>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62" name="Straight Arrow Connector 561">
              <a:extLst>
                <a:ext uri="{FF2B5EF4-FFF2-40B4-BE49-F238E27FC236}">
                  <a16:creationId xmlns:a16="http://schemas.microsoft.com/office/drawing/2014/main" id="{7B9A2E3C-E5C8-46E1-7437-AF49237909FA}"/>
                </a:ext>
              </a:extLst>
            </p:cNvPr>
            <p:cNvCxnSpPr>
              <a:cxnSpLocks/>
              <a:stCxn id="557" idx="1"/>
              <a:endCxn id="561" idx="4"/>
            </p:cNvCxnSpPr>
            <p:nvPr/>
          </p:nvCxnSpPr>
          <p:spPr>
            <a:xfrm flipH="1" flipV="1">
              <a:off x="9328287" y="1902160"/>
              <a:ext cx="660" cy="364654"/>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563" name="TextBox 562">
                  <a:extLst>
                    <a:ext uri="{FF2B5EF4-FFF2-40B4-BE49-F238E27FC236}">
                      <a16:creationId xmlns:a16="http://schemas.microsoft.com/office/drawing/2014/main" id="{C93F41FF-411E-606F-DB5B-71B25D18F9F6}"/>
                    </a:ext>
                  </a:extLst>
                </p:cNvPr>
                <p:cNvSpPr txBox="1"/>
                <p:nvPr/>
              </p:nvSpPr>
              <p:spPr>
                <a:xfrm>
                  <a:off x="9117741" y="1589193"/>
                  <a:ext cx="308267"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63" name="TextBox 562">
                  <a:extLst>
                    <a:ext uri="{FF2B5EF4-FFF2-40B4-BE49-F238E27FC236}">
                      <a16:creationId xmlns:a16="http://schemas.microsoft.com/office/drawing/2014/main" id="{C93F41FF-411E-606F-DB5B-71B25D18F9F6}"/>
                    </a:ext>
                  </a:extLst>
                </p:cNvPr>
                <p:cNvSpPr txBox="1">
                  <a:spLocks noRot="1" noChangeAspect="1" noMove="1" noResize="1" noEditPoints="1" noAdjustHandles="1" noChangeArrowheads="1" noChangeShapeType="1" noTextEdit="1"/>
                </p:cNvSpPr>
                <p:nvPr/>
              </p:nvSpPr>
              <p:spPr>
                <a:xfrm>
                  <a:off x="9117741" y="1589193"/>
                  <a:ext cx="308267" cy="250767"/>
                </a:xfrm>
                <a:prstGeom prst="rect">
                  <a:avLst/>
                </a:prstGeom>
                <a:blipFill>
                  <a:blip r:embed="rId6"/>
                  <a:stretch>
                    <a:fillRect/>
                  </a:stretch>
                </a:blipFill>
              </p:spPr>
              <p:txBody>
                <a:bodyPr/>
                <a:lstStyle/>
                <a:p>
                  <a:r>
                    <a:rPr lang="en-US">
                      <a:noFill/>
                    </a:rPr>
                    <a:t> </a:t>
                  </a:r>
                </a:p>
              </p:txBody>
            </p:sp>
          </mc:Fallback>
        </mc:AlternateContent>
        <p:sp>
          <p:nvSpPr>
            <p:cNvPr id="564" name="Oval 563">
              <a:extLst>
                <a:ext uri="{FF2B5EF4-FFF2-40B4-BE49-F238E27FC236}">
                  <a16:creationId xmlns:a16="http://schemas.microsoft.com/office/drawing/2014/main" id="{FECB0948-131A-F495-5353-5BC25A194C64}"/>
                </a:ext>
              </a:extLst>
            </p:cNvPr>
            <p:cNvSpPr>
              <a:spLocks noChangeAspect="1"/>
            </p:cNvSpPr>
            <p:nvPr/>
          </p:nvSpPr>
          <p:spPr>
            <a:xfrm rot="5400000">
              <a:off x="9690361" y="226746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65" name="Straight Arrow Connector 564">
              <a:extLst>
                <a:ext uri="{FF2B5EF4-FFF2-40B4-BE49-F238E27FC236}">
                  <a16:creationId xmlns:a16="http://schemas.microsoft.com/office/drawing/2014/main" id="{4912BA0B-DB2D-6AC5-BED5-117C8D6758A3}"/>
                </a:ext>
              </a:extLst>
            </p:cNvPr>
            <p:cNvCxnSpPr>
              <a:cxnSpLocks/>
              <a:stCxn id="557" idx="7"/>
              <a:endCxn id="564" idx="4"/>
            </p:cNvCxnSpPr>
            <p:nvPr/>
          </p:nvCxnSpPr>
          <p:spPr>
            <a:xfrm>
              <a:off x="9374002" y="2313189"/>
              <a:ext cx="316359" cy="0"/>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566" name="TextBox 565">
                  <a:extLst>
                    <a:ext uri="{FF2B5EF4-FFF2-40B4-BE49-F238E27FC236}">
                      <a16:creationId xmlns:a16="http://schemas.microsoft.com/office/drawing/2014/main" id="{89D10DC7-D591-D828-280B-EE7A5B40903F}"/>
                    </a:ext>
                  </a:extLst>
                </p:cNvPr>
                <p:cNvSpPr txBox="1"/>
                <p:nvPr/>
              </p:nvSpPr>
              <p:spPr>
                <a:xfrm>
                  <a:off x="9718737" y="2163212"/>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3</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66" name="TextBox 565">
                  <a:extLst>
                    <a:ext uri="{FF2B5EF4-FFF2-40B4-BE49-F238E27FC236}">
                      <a16:creationId xmlns:a16="http://schemas.microsoft.com/office/drawing/2014/main" id="{89D10DC7-D591-D828-280B-EE7A5B40903F}"/>
                    </a:ext>
                  </a:extLst>
                </p:cNvPr>
                <p:cNvSpPr txBox="1">
                  <a:spLocks noRot="1" noChangeAspect="1" noMove="1" noResize="1" noEditPoints="1" noAdjustHandles="1" noChangeArrowheads="1" noChangeShapeType="1" noTextEdit="1"/>
                </p:cNvSpPr>
                <p:nvPr/>
              </p:nvSpPr>
              <p:spPr>
                <a:xfrm>
                  <a:off x="9718737" y="2163212"/>
                  <a:ext cx="311665" cy="250767"/>
                </a:xfrm>
                <a:prstGeom prst="rect">
                  <a:avLst/>
                </a:prstGeom>
                <a:blipFill>
                  <a:blip r:embed="rId7"/>
                  <a:stretch>
                    <a:fillRect/>
                  </a:stretch>
                </a:blipFill>
              </p:spPr>
              <p:txBody>
                <a:bodyPr/>
                <a:lstStyle/>
                <a:p>
                  <a:r>
                    <a:rPr lang="en-US">
                      <a:noFill/>
                    </a:rPr>
                    <a:t> </a:t>
                  </a:r>
                </a:p>
              </p:txBody>
            </p:sp>
          </mc:Fallback>
        </mc:AlternateContent>
      </p:grpSp>
      <p:grpSp>
        <p:nvGrpSpPr>
          <p:cNvPr id="581" name="Group 580">
            <a:extLst>
              <a:ext uri="{FF2B5EF4-FFF2-40B4-BE49-F238E27FC236}">
                <a16:creationId xmlns:a16="http://schemas.microsoft.com/office/drawing/2014/main" id="{E95E27E3-2215-951A-7912-BD78C4C0FEAB}"/>
              </a:ext>
            </a:extLst>
          </p:cNvPr>
          <p:cNvGrpSpPr/>
          <p:nvPr/>
        </p:nvGrpSpPr>
        <p:grpSpPr>
          <a:xfrm>
            <a:off x="639531" y="2771259"/>
            <a:ext cx="1342723" cy="1226944"/>
            <a:chOff x="9068925" y="1578407"/>
            <a:chExt cx="961477" cy="908799"/>
          </a:xfrm>
        </p:grpSpPr>
        <mc:AlternateContent xmlns:mc="http://schemas.openxmlformats.org/markup-compatibility/2006" xmlns:a14="http://schemas.microsoft.com/office/drawing/2010/main">
          <mc:Choice Requires="a14">
            <p:sp>
              <p:nvSpPr>
                <p:cNvPr id="582" name="TextBox 581">
                  <a:extLst>
                    <a:ext uri="{FF2B5EF4-FFF2-40B4-BE49-F238E27FC236}">
                      <a16:creationId xmlns:a16="http://schemas.microsoft.com/office/drawing/2014/main" id="{D61307E8-107B-6274-440F-0BA17469607B}"/>
                    </a:ext>
                  </a:extLst>
                </p:cNvPr>
                <p:cNvSpPr txBox="1"/>
                <p:nvPr/>
              </p:nvSpPr>
              <p:spPr>
                <a:xfrm>
                  <a:off x="9068925" y="2236439"/>
                  <a:ext cx="306799"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82" name="TextBox 581">
                  <a:extLst>
                    <a:ext uri="{FF2B5EF4-FFF2-40B4-BE49-F238E27FC236}">
                      <a16:creationId xmlns:a16="http://schemas.microsoft.com/office/drawing/2014/main" id="{D61307E8-107B-6274-440F-0BA17469607B}"/>
                    </a:ext>
                  </a:extLst>
                </p:cNvPr>
                <p:cNvSpPr txBox="1">
                  <a:spLocks noRot="1" noChangeAspect="1" noMove="1" noResize="1" noEditPoints="1" noAdjustHandles="1" noChangeArrowheads="1" noChangeShapeType="1" noTextEdit="1"/>
                </p:cNvSpPr>
                <p:nvPr/>
              </p:nvSpPr>
              <p:spPr>
                <a:xfrm>
                  <a:off x="9068925" y="2236439"/>
                  <a:ext cx="306799" cy="250767"/>
                </a:xfrm>
                <a:prstGeom prst="rect">
                  <a:avLst/>
                </a:prstGeom>
                <a:blipFill>
                  <a:blip r:embed="rId8"/>
                  <a:stretch>
                    <a:fillRect/>
                  </a:stretch>
                </a:blipFill>
              </p:spPr>
              <p:txBody>
                <a:bodyPr/>
                <a:lstStyle/>
                <a:p>
                  <a:r>
                    <a:rPr lang="en-US">
                      <a:noFill/>
                    </a:rPr>
                    <a:t> </a:t>
                  </a:r>
                </a:p>
              </p:txBody>
            </p:sp>
          </mc:Fallback>
        </mc:AlternateContent>
        <p:sp>
          <p:nvSpPr>
            <p:cNvPr id="583" name="Rectangle 582">
              <a:extLst>
                <a:ext uri="{FF2B5EF4-FFF2-40B4-BE49-F238E27FC236}">
                  <a16:creationId xmlns:a16="http://schemas.microsoft.com/office/drawing/2014/main" id="{82207280-2B3E-C101-2070-195077745913}"/>
                </a:ext>
              </a:extLst>
            </p:cNvPr>
            <p:cNvSpPr>
              <a:spLocks noChangeAspect="1"/>
            </p:cNvSpPr>
            <p:nvPr/>
          </p:nvSpPr>
          <p:spPr>
            <a:xfrm rot="2749613">
              <a:off x="9282567" y="2266809"/>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584" name="TextBox 583">
                  <a:extLst>
                    <a:ext uri="{FF2B5EF4-FFF2-40B4-BE49-F238E27FC236}">
                      <a16:creationId xmlns:a16="http://schemas.microsoft.com/office/drawing/2014/main" id="{2F67654B-21CE-DA52-2FAB-39D47D2F5811}"/>
                    </a:ext>
                  </a:extLst>
                </p:cNvPr>
                <p:cNvSpPr txBox="1"/>
                <p:nvPr/>
              </p:nvSpPr>
              <p:spPr>
                <a:xfrm>
                  <a:off x="9549664" y="1785405"/>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84" name="TextBox 583">
                  <a:extLst>
                    <a:ext uri="{FF2B5EF4-FFF2-40B4-BE49-F238E27FC236}">
                      <a16:creationId xmlns:a16="http://schemas.microsoft.com/office/drawing/2014/main" id="{2F67654B-21CE-DA52-2FAB-39D47D2F5811}"/>
                    </a:ext>
                  </a:extLst>
                </p:cNvPr>
                <p:cNvSpPr txBox="1">
                  <a:spLocks noRot="1" noChangeAspect="1" noMove="1" noResize="1" noEditPoints="1" noAdjustHandles="1" noChangeArrowheads="1" noChangeShapeType="1" noTextEdit="1"/>
                </p:cNvSpPr>
                <p:nvPr/>
              </p:nvSpPr>
              <p:spPr>
                <a:xfrm>
                  <a:off x="9549664" y="1785405"/>
                  <a:ext cx="311665" cy="250767"/>
                </a:xfrm>
                <a:prstGeom prst="rect">
                  <a:avLst/>
                </a:prstGeom>
                <a:blipFill>
                  <a:blip r:embed="rId9"/>
                  <a:stretch>
                    <a:fillRect/>
                  </a:stretch>
                </a:blipFill>
              </p:spPr>
              <p:txBody>
                <a:bodyPr/>
                <a:lstStyle/>
                <a:p>
                  <a:r>
                    <a:rPr lang="en-US">
                      <a:noFill/>
                    </a:rPr>
                    <a:t> </a:t>
                  </a:r>
                </a:p>
              </p:txBody>
            </p:sp>
          </mc:Fallback>
        </mc:AlternateContent>
        <p:sp>
          <p:nvSpPr>
            <p:cNvPr id="585" name="Rectangle 584">
              <a:extLst>
                <a:ext uri="{FF2B5EF4-FFF2-40B4-BE49-F238E27FC236}">
                  <a16:creationId xmlns:a16="http://schemas.microsoft.com/office/drawing/2014/main" id="{C6C15A72-827A-75CC-A129-8AD0CE9DA8DC}"/>
                </a:ext>
              </a:extLst>
            </p:cNvPr>
            <p:cNvSpPr>
              <a:spLocks noChangeAspect="1"/>
            </p:cNvSpPr>
            <p:nvPr/>
          </p:nvSpPr>
          <p:spPr>
            <a:xfrm rot="2518425">
              <a:off x="9575262" y="1972681"/>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86" name="Straight Arrow Connector 585">
              <a:extLst>
                <a:ext uri="{FF2B5EF4-FFF2-40B4-BE49-F238E27FC236}">
                  <a16:creationId xmlns:a16="http://schemas.microsoft.com/office/drawing/2014/main" id="{B8F1CC6C-5FA7-71C0-7A3A-77BCF2FC590A}"/>
                </a:ext>
              </a:extLst>
            </p:cNvPr>
            <p:cNvCxnSpPr>
              <a:cxnSpLocks/>
            </p:cNvCxnSpPr>
            <p:nvPr/>
          </p:nvCxnSpPr>
          <p:spPr>
            <a:xfrm flipV="1">
              <a:off x="9361079" y="2052392"/>
              <a:ext cx="229326" cy="228278"/>
            </a:xfrm>
            <a:prstGeom prst="straightConnector1">
              <a:avLst/>
            </a:prstGeom>
            <a:noFill/>
            <a:ln w="19050" cap="flat" cmpd="sng" algn="ctr">
              <a:solidFill>
                <a:srgbClr val="000000"/>
              </a:solidFill>
              <a:prstDash val="sysDash"/>
              <a:miter lim="800000"/>
              <a:tailEnd type="triangle"/>
            </a:ln>
            <a:effectLst/>
          </p:spPr>
        </p:cxnSp>
        <p:sp>
          <p:nvSpPr>
            <p:cNvPr id="587" name="Rectangle 586">
              <a:extLst>
                <a:ext uri="{FF2B5EF4-FFF2-40B4-BE49-F238E27FC236}">
                  <a16:creationId xmlns:a16="http://schemas.microsoft.com/office/drawing/2014/main" id="{767B420B-50ED-615A-AB78-1AC678D972E3}"/>
                </a:ext>
              </a:extLst>
            </p:cNvPr>
            <p:cNvSpPr>
              <a:spLocks noChangeAspect="1"/>
            </p:cNvSpPr>
            <p:nvPr/>
          </p:nvSpPr>
          <p:spPr>
            <a:xfrm>
              <a:off x="9282567" y="1810720"/>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88" name="Straight Arrow Connector 587">
              <a:extLst>
                <a:ext uri="{FF2B5EF4-FFF2-40B4-BE49-F238E27FC236}">
                  <a16:creationId xmlns:a16="http://schemas.microsoft.com/office/drawing/2014/main" id="{49E1A8B9-1FDA-784B-D680-FE2FB1145C4B}"/>
                </a:ext>
              </a:extLst>
            </p:cNvPr>
            <p:cNvCxnSpPr>
              <a:cxnSpLocks/>
            </p:cNvCxnSpPr>
            <p:nvPr/>
          </p:nvCxnSpPr>
          <p:spPr>
            <a:xfrm flipH="1" flipV="1">
              <a:off x="9328287" y="1902160"/>
              <a:ext cx="660" cy="364654"/>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589" name="TextBox 588">
                  <a:extLst>
                    <a:ext uri="{FF2B5EF4-FFF2-40B4-BE49-F238E27FC236}">
                      <a16:creationId xmlns:a16="http://schemas.microsoft.com/office/drawing/2014/main" id="{F30759A6-540D-EC2E-5892-462DA5066C62}"/>
                    </a:ext>
                  </a:extLst>
                </p:cNvPr>
                <p:cNvSpPr txBox="1"/>
                <p:nvPr/>
              </p:nvSpPr>
              <p:spPr>
                <a:xfrm>
                  <a:off x="9168620" y="1578407"/>
                  <a:ext cx="308267"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89" name="TextBox 588">
                  <a:extLst>
                    <a:ext uri="{FF2B5EF4-FFF2-40B4-BE49-F238E27FC236}">
                      <a16:creationId xmlns:a16="http://schemas.microsoft.com/office/drawing/2014/main" id="{F30759A6-540D-EC2E-5892-462DA5066C62}"/>
                    </a:ext>
                  </a:extLst>
                </p:cNvPr>
                <p:cNvSpPr txBox="1">
                  <a:spLocks noRot="1" noChangeAspect="1" noMove="1" noResize="1" noEditPoints="1" noAdjustHandles="1" noChangeArrowheads="1" noChangeShapeType="1" noTextEdit="1"/>
                </p:cNvSpPr>
                <p:nvPr/>
              </p:nvSpPr>
              <p:spPr>
                <a:xfrm>
                  <a:off x="9168620" y="1578407"/>
                  <a:ext cx="308267" cy="250767"/>
                </a:xfrm>
                <a:prstGeom prst="rect">
                  <a:avLst/>
                </a:prstGeom>
                <a:blipFill>
                  <a:blip r:embed="rId10"/>
                  <a:stretch>
                    <a:fillRect/>
                  </a:stretch>
                </a:blipFill>
              </p:spPr>
              <p:txBody>
                <a:bodyPr/>
                <a:lstStyle/>
                <a:p>
                  <a:r>
                    <a:rPr lang="en-US">
                      <a:noFill/>
                    </a:rPr>
                    <a:t> </a:t>
                  </a:r>
                </a:p>
              </p:txBody>
            </p:sp>
          </mc:Fallback>
        </mc:AlternateContent>
        <p:sp>
          <p:nvSpPr>
            <p:cNvPr id="590" name="Rectangle 589">
              <a:extLst>
                <a:ext uri="{FF2B5EF4-FFF2-40B4-BE49-F238E27FC236}">
                  <a16:creationId xmlns:a16="http://schemas.microsoft.com/office/drawing/2014/main" id="{D4253A94-E1CE-4774-5A83-8BB40D7CDFDA}"/>
                </a:ext>
              </a:extLst>
            </p:cNvPr>
            <p:cNvSpPr>
              <a:spLocks noChangeAspect="1"/>
            </p:cNvSpPr>
            <p:nvPr/>
          </p:nvSpPr>
          <p:spPr>
            <a:xfrm rot="5400000">
              <a:off x="9690361" y="2267469"/>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591" name="Straight Arrow Connector 590">
              <a:extLst>
                <a:ext uri="{FF2B5EF4-FFF2-40B4-BE49-F238E27FC236}">
                  <a16:creationId xmlns:a16="http://schemas.microsoft.com/office/drawing/2014/main" id="{1A344A48-E498-F0C9-6D00-591EEA8216CD}"/>
                </a:ext>
              </a:extLst>
            </p:cNvPr>
            <p:cNvCxnSpPr>
              <a:cxnSpLocks/>
            </p:cNvCxnSpPr>
            <p:nvPr/>
          </p:nvCxnSpPr>
          <p:spPr>
            <a:xfrm>
              <a:off x="9374002" y="2313189"/>
              <a:ext cx="316359" cy="0"/>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592" name="TextBox 591">
                  <a:extLst>
                    <a:ext uri="{FF2B5EF4-FFF2-40B4-BE49-F238E27FC236}">
                      <a16:creationId xmlns:a16="http://schemas.microsoft.com/office/drawing/2014/main" id="{62B09340-377C-3C05-488F-06312715B88D}"/>
                    </a:ext>
                  </a:extLst>
                </p:cNvPr>
                <p:cNvSpPr txBox="1"/>
                <p:nvPr/>
              </p:nvSpPr>
              <p:spPr>
                <a:xfrm>
                  <a:off x="9718737" y="2163212"/>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3</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592" name="TextBox 591">
                  <a:extLst>
                    <a:ext uri="{FF2B5EF4-FFF2-40B4-BE49-F238E27FC236}">
                      <a16:creationId xmlns:a16="http://schemas.microsoft.com/office/drawing/2014/main" id="{62B09340-377C-3C05-488F-06312715B88D}"/>
                    </a:ext>
                  </a:extLst>
                </p:cNvPr>
                <p:cNvSpPr txBox="1">
                  <a:spLocks noRot="1" noChangeAspect="1" noMove="1" noResize="1" noEditPoints="1" noAdjustHandles="1" noChangeArrowheads="1" noChangeShapeType="1" noTextEdit="1"/>
                </p:cNvSpPr>
                <p:nvPr/>
              </p:nvSpPr>
              <p:spPr>
                <a:xfrm>
                  <a:off x="9718737" y="2163212"/>
                  <a:ext cx="311665" cy="250767"/>
                </a:xfrm>
                <a:prstGeom prst="rect">
                  <a:avLst/>
                </a:prstGeom>
                <a:blipFill>
                  <a:blip r:embed="rId11"/>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71" name="TextBox 570">
                <a:extLst>
                  <a:ext uri="{FF2B5EF4-FFF2-40B4-BE49-F238E27FC236}">
                    <a16:creationId xmlns:a16="http://schemas.microsoft.com/office/drawing/2014/main" id="{9905496B-AACE-B260-C961-1A762687D61B}"/>
                  </a:ext>
                </a:extLst>
              </p:cNvPr>
              <p:cNvSpPr txBox="1"/>
              <p:nvPr/>
            </p:nvSpPr>
            <p:spPr>
              <a:xfrm>
                <a:off x="623014" y="4077328"/>
                <a:ext cx="1969642" cy="553998"/>
              </a:xfrm>
              <a:prstGeom prst="rect">
                <a:avLst/>
              </a:prstGeom>
              <a:noFill/>
            </p:spPr>
            <p:txBody>
              <a:bodyPr wrap="none" lIns="0" tIns="0" rIns="0" bIns="0" rtlCol="0">
                <a:spAutoFit/>
              </a:bodyPr>
              <a:lstStyle/>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𝑒𝑥𝑖𝑠𝑡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𝑇𝑅𝑈𝐸</m:t>
                      </m:r>
                    </m:oMath>
                  </m:oMathPara>
                </a14:m>
                <a:endParaRPr lang="en-US" dirty="0">
                  <a:solidFill>
                    <a:srgbClr val="000000"/>
                  </a:solidFill>
                  <a:latin typeface="Aptos" panose="02110004020202020204"/>
                </a:endParaRPr>
              </a:p>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𝑒𝑥𝑖𝑠𝑡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𝐹𝐴𝐿𝑆𝐸</m:t>
                      </m:r>
                    </m:oMath>
                  </m:oMathPara>
                </a14:m>
                <a:endParaRPr lang="en-US" dirty="0">
                  <a:solidFill>
                    <a:srgbClr val="000000"/>
                  </a:solidFill>
                  <a:latin typeface="Aptos" panose="02110004020202020204"/>
                </a:endParaRPr>
              </a:p>
            </p:txBody>
          </p:sp>
        </mc:Choice>
        <mc:Fallback xmlns="">
          <p:sp>
            <p:nvSpPr>
              <p:cNvPr id="571" name="TextBox 570">
                <a:extLst>
                  <a:ext uri="{FF2B5EF4-FFF2-40B4-BE49-F238E27FC236}">
                    <a16:creationId xmlns:a16="http://schemas.microsoft.com/office/drawing/2014/main" id="{9905496B-AACE-B260-C961-1A762687D61B}"/>
                  </a:ext>
                </a:extLst>
              </p:cNvPr>
              <p:cNvSpPr txBox="1">
                <a:spLocks noRot="1" noChangeAspect="1" noMove="1" noResize="1" noEditPoints="1" noAdjustHandles="1" noChangeArrowheads="1" noChangeShapeType="1" noTextEdit="1"/>
              </p:cNvSpPr>
              <p:nvPr/>
            </p:nvSpPr>
            <p:spPr>
              <a:xfrm>
                <a:off x="623014" y="4077328"/>
                <a:ext cx="1969642" cy="553998"/>
              </a:xfrm>
              <a:prstGeom prst="rect">
                <a:avLst/>
              </a:prstGeom>
              <a:blipFill>
                <a:blip r:embed="rId12"/>
                <a:stretch>
                  <a:fillRect l="-4334" t="-1099" r="-929" b="-16484"/>
                </a:stretch>
              </a:blipFill>
            </p:spPr>
            <p:txBody>
              <a:bodyPr/>
              <a:lstStyle/>
              <a:p>
                <a:r>
                  <a:rPr lang="en-US">
                    <a:noFill/>
                  </a:rPr>
                  <a:t> </a:t>
                </a:r>
              </a:p>
            </p:txBody>
          </p:sp>
        </mc:Fallback>
      </mc:AlternateContent>
      <p:pic>
        <p:nvPicPr>
          <p:cNvPr id="660" name="Picture 659">
            <a:extLst>
              <a:ext uri="{FF2B5EF4-FFF2-40B4-BE49-F238E27FC236}">
                <a16:creationId xmlns:a16="http://schemas.microsoft.com/office/drawing/2014/main" id="{076F5589-87C8-1983-B9D4-9C891271E8F3}"/>
              </a:ext>
            </a:extLst>
          </p:cNvPr>
          <p:cNvPicPr>
            <a:picLocks noChangeAspect="1"/>
          </p:cNvPicPr>
          <p:nvPr/>
        </p:nvPicPr>
        <p:blipFill>
          <a:blip r:embed="rId13"/>
          <a:stretch>
            <a:fillRect/>
          </a:stretch>
        </p:blipFill>
        <p:spPr>
          <a:xfrm>
            <a:off x="310750" y="4217167"/>
            <a:ext cx="274320" cy="274320"/>
          </a:xfrm>
          <a:prstGeom prst="rect">
            <a:avLst/>
          </a:prstGeom>
        </p:spPr>
      </p:pic>
      <p:sp>
        <p:nvSpPr>
          <p:cNvPr id="424" name="TextBox 423">
            <a:extLst>
              <a:ext uri="{FF2B5EF4-FFF2-40B4-BE49-F238E27FC236}">
                <a16:creationId xmlns:a16="http://schemas.microsoft.com/office/drawing/2014/main" id="{77B3FDE1-1F94-71E1-64EE-5897DDA40075}"/>
              </a:ext>
            </a:extLst>
          </p:cNvPr>
          <p:cNvSpPr txBox="1"/>
          <p:nvPr/>
        </p:nvSpPr>
        <p:spPr>
          <a:xfrm>
            <a:off x="5942284" y="1074046"/>
            <a:ext cx="3031698" cy="369332"/>
          </a:xfrm>
          <a:prstGeom prst="rect">
            <a:avLst/>
          </a:prstGeom>
          <a:noFill/>
        </p:spPr>
        <p:txBody>
          <a:bodyPr wrap="square" rtlCol="0">
            <a:spAutoFit/>
          </a:bodyPr>
          <a:lstStyle/>
          <a:p>
            <a:pPr algn="ctr" defTabSz="457200"/>
            <a:r>
              <a:rPr lang="en-US" b="1" dirty="0">
                <a:solidFill>
                  <a:prstClr val="black"/>
                </a:solidFill>
                <a:latin typeface="Aptos" panose="02110004020202020204"/>
              </a:rPr>
              <a:t>(c) Recourse Effort</a:t>
            </a:r>
            <a:r>
              <a:rPr lang="en-US" baseline="40000" dirty="0">
                <a:solidFill>
                  <a:schemeClr val="bg1">
                    <a:lumMod val="75000"/>
                  </a:schemeClr>
                </a:solidFill>
              </a:rPr>
              <a:t>[5,7,8-11]</a:t>
            </a:r>
            <a:endParaRPr lang="en-US" b="1" dirty="0">
              <a:solidFill>
                <a:prstClr val="black"/>
              </a:solidFill>
              <a:latin typeface="Aptos" panose="02110004020202020204"/>
            </a:endParaRPr>
          </a:p>
        </p:txBody>
      </p:sp>
      <p:grpSp>
        <p:nvGrpSpPr>
          <p:cNvPr id="782" name="Group 781">
            <a:extLst>
              <a:ext uri="{FF2B5EF4-FFF2-40B4-BE49-F238E27FC236}">
                <a16:creationId xmlns:a16="http://schemas.microsoft.com/office/drawing/2014/main" id="{0CD67539-B024-966E-952D-C398C4B525AD}"/>
              </a:ext>
            </a:extLst>
          </p:cNvPr>
          <p:cNvGrpSpPr/>
          <p:nvPr/>
        </p:nvGrpSpPr>
        <p:grpSpPr>
          <a:xfrm>
            <a:off x="6153685" y="1418748"/>
            <a:ext cx="2546702" cy="2564686"/>
            <a:chOff x="5462316" y="1495694"/>
            <a:chExt cx="2546702" cy="2564686"/>
          </a:xfrm>
        </p:grpSpPr>
        <p:grpSp>
          <p:nvGrpSpPr>
            <p:cNvPr id="639" name="Group 638">
              <a:extLst>
                <a:ext uri="{FF2B5EF4-FFF2-40B4-BE49-F238E27FC236}">
                  <a16:creationId xmlns:a16="http://schemas.microsoft.com/office/drawing/2014/main" id="{89753B8A-825F-EA39-AC21-9699DDB9A110}"/>
                </a:ext>
              </a:extLst>
            </p:cNvPr>
            <p:cNvGrpSpPr>
              <a:grpSpLocks noChangeAspect="1"/>
            </p:cNvGrpSpPr>
            <p:nvPr/>
          </p:nvGrpSpPr>
          <p:grpSpPr>
            <a:xfrm rot="10800000" flipH="1">
              <a:off x="5462316" y="1495694"/>
              <a:ext cx="2546702" cy="2560320"/>
              <a:chOff x="1698494" y="1695941"/>
              <a:chExt cx="3047885" cy="3064182"/>
            </a:xfrm>
          </p:grpSpPr>
          <p:sp>
            <p:nvSpPr>
              <p:cNvPr id="640" name="Freeform: Shape 639">
                <a:extLst>
                  <a:ext uri="{FF2B5EF4-FFF2-40B4-BE49-F238E27FC236}">
                    <a16:creationId xmlns:a16="http://schemas.microsoft.com/office/drawing/2014/main" id="{C1007AAE-6D28-ACDA-3DA9-7A983546DAF1}"/>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solidFill>
                <a:srgbClr val="F7C9D0"/>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641" name="Freeform: Shape 640">
                <a:extLst>
                  <a:ext uri="{FF2B5EF4-FFF2-40B4-BE49-F238E27FC236}">
                    <a16:creationId xmlns:a16="http://schemas.microsoft.com/office/drawing/2014/main" id="{360F76EB-A903-E206-1ADC-311886F76822}"/>
                  </a:ext>
                </a:extLst>
              </p:cNvPr>
              <p:cNvSpPr/>
              <p:nvPr/>
            </p:nvSpPr>
            <p:spPr>
              <a:xfrm>
                <a:off x="1698494" y="2726158"/>
                <a:ext cx="3047885" cy="2033965"/>
              </a:xfrm>
              <a:custGeom>
                <a:avLst/>
                <a:gdLst>
                  <a:gd name="connsiteX0" fmla="*/ 3039526 w 3047885"/>
                  <a:gd name="connsiteY0" fmla="*/ 273238 h 2033965"/>
                  <a:gd name="connsiteX1" fmla="*/ 1242182 w 3047885"/>
                  <a:gd name="connsiteY1" fmla="*/ 31955 h 2033965"/>
                  <a:gd name="connsiteX2" fmla="*/ 924599 w 3047885"/>
                  <a:gd name="connsiteY2" fmla="*/ 590715 h 2033965"/>
                  <a:gd name="connsiteX3" fmla="*/ 745436 w 3047885"/>
                  <a:gd name="connsiteY3" fmla="*/ 1329590 h 2033965"/>
                  <a:gd name="connsiteX4" fmla="*/ 8360 w 3047885"/>
                  <a:gd name="connsiteY4" fmla="*/ 1765697 h 2033965"/>
                  <a:gd name="connsiteX5" fmla="*/ 0 w 3047885"/>
                  <a:gd name="connsiteY5" fmla="*/ 1800408 h 2033965"/>
                  <a:gd name="connsiteX6" fmla="*/ 0 w 3047885"/>
                  <a:gd name="connsiteY6" fmla="*/ 2033965 h 2033965"/>
                  <a:gd name="connsiteX7" fmla="*/ 3047886 w 3047885"/>
                  <a:gd name="connsiteY7" fmla="*/ 2033965 h 2033965"/>
                  <a:gd name="connsiteX8" fmla="*/ 3047886 w 3047885"/>
                  <a:gd name="connsiteY8" fmla="*/ 272285 h 2033965"/>
                  <a:gd name="connsiteX9" fmla="*/ 3039526 w 3047885"/>
                  <a:gd name="connsiteY9" fmla="*/ 273238 h 20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7885" h="2033965">
                    <a:moveTo>
                      <a:pt x="3039526" y="273238"/>
                    </a:moveTo>
                    <a:cubicBezTo>
                      <a:pt x="2121805" y="447744"/>
                      <a:pt x="1769406" y="-140223"/>
                      <a:pt x="1242182" y="31955"/>
                    </a:cubicBezTo>
                    <a:cubicBezTo>
                      <a:pt x="1088735" y="97567"/>
                      <a:pt x="938462" y="358639"/>
                      <a:pt x="924599" y="590715"/>
                    </a:cubicBezTo>
                    <a:cubicBezTo>
                      <a:pt x="914017" y="782259"/>
                      <a:pt x="1362612" y="1218050"/>
                      <a:pt x="745436" y="1329590"/>
                    </a:cubicBezTo>
                    <a:cubicBezTo>
                      <a:pt x="350495" y="1421976"/>
                      <a:pt x="95243" y="1618176"/>
                      <a:pt x="8360" y="1765697"/>
                    </a:cubicBezTo>
                    <a:lnTo>
                      <a:pt x="0" y="1800408"/>
                    </a:lnTo>
                    <a:lnTo>
                      <a:pt x="0" y="2033965"/>
                    </a:lnTo>
                    <a:lnTo>
                      <a:pt x="3047886" y="2033965"/>
                    </a:lnTo>
                    <a:lnTo>
                      <a:pt x="3047886" y="272285"/>
                    </a:lnTo>
                    <a:lnTo>
                      <a:pt x="3039526" y="273238"/>
                    </a:lnTo>
                    <a:close/>
                  </a:path>
                </a:pathLst>
              </a:custGeom>
              <a:solidFill>
                <a:srgbClr val="9DC5E9"/>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black"/>
                  </a:solidFill>
                  <a:effectLst/>
                  <a:uLnTx/>
                  <a:uFillTx/>
                  <a:latin typeface="Aptos" panose="02110004020202020204"/>
                </a:endParaRPr>
              </a:p>
            </p:txBody>
          </p:sp>
          <p:sp>
            <p:nvSpPr>
              <p:cNvPr id="642" name="Freeform: Shape 641">
                <a:extLst>
                  <a:ext uri="{FF2B5EF4-FFF2-40B4-BE49-F238E27FC236}">
                    <a16:creationId xmlns:a16="http://schemas.microsoft.com/office/drawing/2014/main" id="{BF69CAA8-CECF-1CE9-9EEB-6A2CC93F7302}"/>
                  </a:ext>
                </a:extLst>
              </p:cNvPr>
              <p:cNvSpPr/>
              <p:nvPr/>
            </p:nvSpPr>
            <p:spPr>
              <a:xfrm>
                <a:off x="1706854" y="2726158"/>
                <a:ext cx="3031165" cy="1765697"/>
              </a:xfrm>
              <a:custGeom>
                <a:avLst/>
                <a:gdLst>
                  <a:gd name="connsiteX0" fmla="*/ 3031165 w 3031165"/>
                  <a:gd name="connsiteY0" fmla="*/ 273238 h 1765697"/>
                  <a:gd name="connsiteX1" fmla="*/ 1233822 w 3031165"/>
                  <a:gd name="connsiteY1" fmla="*/ 31955 h 1765697"/>
                  <a:gd name="connsiteX2" fmla="*/ 916239 w 3031165"/>
                  <a:gd name="connsiteY2" fmla="*/ 590715 h 1765697"/>
                  <a:gd name="connsiteX3" fmla="*/ 737076 w 3031165"/>
                  <a:gd name="connsiteY3" fmla="*/ 1329590 h 1765697"/>
                  <a:gd name="connsiteX4" fmla="*/ 0 w 3031165"/>
                  <a:gd name="connsiteY4" fmla="*/ 1765697 h 1765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1165" h="1765697">
                    <a:moveTo>
                      <a:pt x="3031165" y="273238"/>
                    </a:moveTo>
                    <a:cubicBezTo>
                      <a:pt x="2113445" y="447744"/>
                      <a:pt x="1761045" y="-140223"/>
                      <a:pt x="1233822" y="31955"/>
                    </a:cubicBezTo>
                    <a:cubicBezTo>
                      <a:pt x="1080375" y="97567"/>
                      <a:pt x="930102" y="358639"/>
                      <a:pt x="916239" y="590715"/>
                    </a:cubicBezTo>
                    <a:cubicBezTo>
                      <a:pt x="905656" y="782259"/>
                      <a:pt x="1354251" y="1218050"/>
                      <a:pt x="737076" y="1329590"/>
                    </a:cubicBezTo>
                    <a:cubicBezTo>
                      <a:pt x="342134" y="1421976"/>
                      <a:pt x="86883" y="1618176"/>
                      <a:pt x="0" y="1765697"/>
                    </a:cubicBezTo>
                  </a:path>
                </a:pathLst>
              </a:custGeom>
              <a:noFill/>
              <a:ln w="7913" cap="flat">
                <a:solidFill>
                  <a:srgbClr val="000000"/>
                </a:solidFill>
                <a:custDash>
                  <a:ds d="0" sp="0"/>
                  <a:ds d="300000" sp="150000"/>
                </a:custDash>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643" name="Freeform: Shape 642">
                <a:extLst>
                  <a:ext uri="{FF2B5EF4-FFF2-40B4-BE49-F238E27FC236}">
                    <a16:creationId xmlns:a16="http://schemas.microsoft.com/office/drawing/2014/main" id="{1587E316-AFD9-9780-D2BF-DF78431C5567}"/>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noFill/>
              <a:ln w="21103" cap="flat">
                <a:solidFill>
                  <a:srgbClr val="000000"/>
                </a:solid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grpSp>
        <p:grpSp>
          <p:nvGrpSpPr>
            <p:cNvPr id="644" name="Group 643">
              <a:extLst>
                <a:ext uri="{FF2B5EF4-FFF2-40B4-BE49-F238E27FC236}">
                  <a16:creationId xmlns:a16="http://schemas.microsoft.com/office/drawing/2014/main" id="{34AAA5F8-91B2-E563-8CA2-FDB91AD5FAE9}"/>
                </a:ext>
              </a:extLst>
            </p:cNvPr>
            <p:cNvGrpSpPr/>
            <p:nvPr/>
          </p:nvGrpSpPr>
          <p:grpSpPr>
            <a:xfrm>
              <a:off x="5593100" y="1509134"/>
              <a:ext cx="1342723" cy="1226945"/>
              <a:chOff x="9068925" y="1578407"/>
              <a:chExt cx="961477" cy="908800"/>
            </a:xfrm>
          </p:grpSpPr>
          <mc:AlternateContent xmlns:mc="http://schemas.openxmlformats.org/markup-compatibility/2006" xmlns:a14="http://schemas.microsoft.com/office/drawing/2010/main">
            <mc:Choice Requires="a14">
              <p:sp>
                <p:nvSpPr>
                  <p:cNvPr id="645" name="TextBox 644">
                    <a:extLst>
                      <a:ext uri="{FF2B5EF4-FFF2-40B4-BE49-F238E27FC236}">
                        <a16:creationId xmlns:a16="http://schemas.microsoft.com/office/drawing/2014/main" id="{F4A7B33B-FCD1-7BF9-5437-8D7D950C047C}"/>
                      </a:ext>
                    </a:extLst>
                  </p:cNvPr>
                  <p:cNvSpPr txBox="1"/>
                  <p:nvPr/>
                </p:nvSpPr>
                <p:spPr>
                  <a:xfrm>
                    <a:off x="9068925" y="2236439"/>
                    <a:ext cx="303401" cy="250768"/>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45" name="TextBox 644">
                    <a:extLst>
                      <a:ext uri="{FF2B5EF4-FFF2-40B4-BE49-F238E27FC236}">
                        <a16:creationId xmlns:a16="http://schemas.microsoft.com/office/drawing/2014/main" id="{F4A7B33B-FCD1-7BF9-5437-8D7D950C047C}"/>
                      </a:ext>
                    </a:extLst>
                  </p:cNvPr>
                  <p:cNvSpPr txBox="1">
                    <a:spLocks noRot="1" noChangeAspect="1" noMove="1" noResize="1" noEditPoints="1" noAdjustHandles="1" noChangeArrowheads="1" noChangeShapeType="1" noTextEdit="1"/>
                  </p:cNvSpPr>
                  <p:nvPr/>
                </p:nvSpPr>
                <p:spPr>
                  <a:xfrm>
                    <a:off x="9068925" y="2236439"/>
                    <a:ext cx="303401" cy="250768"/>
                  </a:xfrm>
                  <a:prstGeom prst="rect">
                    <a:avLst/>
                  </a:prstGeom>
                  <a:blipFill>
                    <a:blip r:embed="rId14"/>
                    <a:stretch>
                      <a:fillRect/>
                    </a:stretch>
                  </a:blipFill>
                </p:spPr>
                <p:txBody>
                  <a:bodyPr/>
                  <a:lstStyle/>
                  <a:p>
                    <a:r>
                      <a:rPr lang="en-US">
                        <a:noFill/>
                      </a:rPr>
                      <a:t> </a:t>
                    </a:r>
                  </a:p>
                </p:txBody>
              </p:sp>
            </mc:Fallback>
          </mc:AlternateContent>
          <p:sp>
            <p:nvSpPr>
              <p:cNvPr id="646" name="Oval 645">
                <a:extLst>
                  <a:ext uri="{FF2B5EF4-FFF2-40B4-BE49-F238E27FC236}">
                    <a16:creationId xmlns:a16="http://schemas.microsoft.com/office/drawing/2014/main" id="{115ABDBE-DB6F-FBC1-EF5A-17851AF073A0}"/>
                  </a:ext>
                </a:extLst>
              </p:cNvPr>
              <p:cNvSpPr>
                <a:spLocks noChangeAspect="1"/>
              </p:cNvSpPr>
              <p:nvPr/>
            </p:nvSpPr>
            <p:spPr>
              <a:xfrm rot="2749613">
                <a:off x="9282567" y="226680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647" name="TextBox 646">
                    <a:extLst>
                      <a:ext uri="{FF2B5EF4-FFF2-40B4-BE49-F238E27FC236}">
                        <a16:creationId xmlns:a16="http://schemas.microsoft.com/office/drawing/2014/main" id="{01602E57-4742-B802-23B7-E05F4E83B573}"/>
                      </a:ext>
                    </a:extLst>
                  </p:cNvPr>
                  <p:cNvSpPr txBox="1"/>
                  <p:nvPr/>
                </p:nvSpPr>
                <p:spPr>
                  <a:xfrm>
                    <a:off x="9524267" y="1785405"/>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47" name="TextBox 646">
                    <a:extLst>
                      <a:ext uri="{FF2B5EF4-FFF2-40B4-BE49-F238E27FC236}">
                        <a16:creationId xmlns:a16="http://schemas.microsoft.com/office/drawing/2014/main" id="{01602E57-4742-B802-23B7-E05F4E83B573}"/>
                      </a:ext>
                    </a:extLst>
                  </p:cNvPr>
                  <p:cNvSpPr txBox="1">
                    <a:spLocks noRot="1" noChangeAspect="1" noMove="1" noResize="1" noEditPoints="1" noAdjustHandles="1" noChangeArrowheads="1" noChangeShapeType="1" noTextEdit="1"/>
                  </p:cNvSpPr>
                  <p:nvPr/>
                </p:nvSpPr>
                <p:spPr>
                  <a:xfrm>
                    <a:off x="9524267" y="1785405"/>
                    <a:ext cx="311665" cy="250767"/>
                  </a:xfrm>
                  <a:prstGeom prst="rect">
                    <a:avLst/>
                  </a:prstGeom>
                  <a:blipFill>
                    <a:blip r:embed="rId15"/>
                    <a:stretch>
                      <a:fillRect/>
                    </a:stretch>
                  </a:blipFill>
                </p:spPr>
                <p:txBody>
                  <a:bodyPr/>
                  <a:lstStyle/>
                  <a:p>
                    <a:r>
                      <a:rPr lang="en-US">
                        <a:noFill/>
                      </a:rPr>
                      <a:t> </a:t>
                    </a:r>
                  </a:p>
                </p:txBody>
              </p:sp>
            </mc:Fallback>
          </mc:AlternateContent>
          <p:sp>
            <p:nvSpPr>
              <p:cNvPr id="648" name="Oval 647">
                <a:extLst>
                  <a:ext uri="{FF2B5EF4-FFF2-40B4-BE49-F238E27FC236}">
                    <a16:creationId xmlns:a16="http://schemas.microsoft.com/office/drawing/2014/main" id="{F3EB698F-3515-1044-5D82-A15F8B6B7C4A}"/>
                  </a:ext>
                </a:extLst>
              </p:cNvPr>
              <p:cNvSpPr>
                <a:spLocks noChangeAspect="1"/>
              </p:cNvSpPr>
              <p:nvPr/>
            </p:nvSpPr>
            <p:spPr>
              <a:xfrm rot="2518425">
                <a:off x="9575262" y="1972681"/>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49" name="Straight Arrow Connector 648">
                <a:extLst>
                  <a:ext uri="{FF2B5EF4-FFF2-40B4-BE49-F238E27FC236}">
                    <a16:creationId xmlns:a16="http://schemas.microsoft.com/office/drawing/2014/main" id="{BBB46399-7BAD-9284-2702-94DC30EAAAC1}"/>
                  </a:ext>
                </a:extLst>
              </p:cNvPr>
              <p:cNvCxnSpPr>
                <a:cxnSpLocks/>
                <a:stCxn id="646" idx="0"/>
                <a:endCxn id="648" idx="4"/>
              </p:cNvCxnSpPr>
              <p:nvPr/>
            </p:nvCxnSpPr>
            <p:spPr>
              <a:xfrm flipV="1">
                <a:off x="9361079" y="2052392"/>
                <a:ext cx="229326" cy="228278"/>
              </a:xfrm>
              <a:prstGeom prst="straightConnector1">
                <a:avLst/>
              </a:prstGeom>
              <a:noFill/>
              <a:ln w="19050" cap="flat" cmpd="sng" algn="ctr">
                <a:solidFill>
                  <a:srgbClr val="000000"/>
                </a:solidFill>
                <a:prstDash val="sysDash"/>
                <a:miter lim="800000"/>
                <a:tailEnd type="triangle"/>
              </a:ln>
              <a:effectLst/>
            </p:spPr>
          </p:cxnSp>
          <p:sp>
            <p:nvSpPr>
              <p:cNvPr id="650" name="Oval 649">
                <a:extLst>
                  <a:ext uri="{FF2B5EF4-FFF2-40B4-BE49-F238E27FC236}">
                    <a16:creationId xmlns:a16="http://schemas.microsoft.com/office/drawing/2014/main" id="{6FF22E9A-6168-F3AC-6235-3220DA510DF4}"/>
                  </a:ext>
                </a:extLst>
              </p:cNvPr>
              <p:cNvSpPr>
                <a:spLocks noChangeAspect="1"/>
              </p:cNvSpPr>
              <p:nvPr/>
            </p:nvSpPr>
            <p:spPr>
              <a:xfrm>
                <a:off x="9282567" y="1810720"/>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51" name="Straight Arrow Connector 650">
                <a:extLst>
                  <a:ext uri="{FF2B5EF4-FFF2-40B4-BE49-F238E27FC236}">
                    <a16:creationId xmlns:a16="http://schemas.microsoft.com/office/drawing/2014/main" id="{642B214B-9D11-DEDD-7ACC-E30F2AA9E006}"/>
                  </a:ext>
                </a:extLst>
              </p:cNvPr>
              <p:cNvCxnSpPr>
                <a:cxnSpLocks/>
                <a:stCxn id="646" idx="1"/>
                <a:endCxn id="650" idx="4"/>
              </p:cNvCxnSpPr>
              <p:nvPr/>
            </p:nvCxnSpPr>
            <p:spPr>
              <a:xfrm flipH="1" flipV="1">
                <a:off x="9328287" y="1902160"/>
                <a:ext cx="660" cy="364654"/>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652" name="TextBox 651">
                    <a:extLst>
                      <a:ext uri="{FF2B5EF4-FFF2-40B4-BE49-F238E27FC236}">
                        <a16:creationId xmlns:a16="http://schemas.microsoft.com/office/drawing/2014/main" id="{BC90CAAE-6757-F611-0E63-18F9BDB67740}"/>
                      </a:ext>
                    </a:extLst>
                  </p:cNvPr>
                  <p:cNvSpPr txBox="1"/>
                  <p:nvPr/>
                </p:nvSpPr>
                <p:spPr>
                  <a:xfrm>
                    <a:off x="9168620" y="1578407"/>
                    <a:ext cx="308267"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52" name="TextBox 651">
                    <a:extLst>
                      <a:ext uri="{FF2B5EF4-FFF2-40B4-BE49-F238E27FC236}">
                        <a16:creationId xmlns:a16="http://schemas.microsoft.com/office/drawing/2014/main" id="{BC90CAAE-6757-F611-0E63-18F9BDB67740}"/>
                      </a:ext>
                    </a:extLst>
                  </p:cNvPr>
                  <p:cNvSpPr txBox="1">
                    <a:spLocks noRot="1" noChangeAspect="1" noMove="1" noResize="1" noEditPoints="1" noAdjustHandles="1" noChangeArrowheads="1" noChangeShapeType="1" noTextEdit="1"/>
                  </p:cNvSpPr>
                  <p:nvPr/>
                </p:nvSpPr>
                <p:spPr>
                  <a:xfrm>
                    <a:off x="9168620" y="1578407"/>
                    <a:ext cx="308267" cy="250767"/>
                  </a:xfrm>
                  <a:prstGeom prst="rect">
                    <a:avLst/>
                  </a:prstGeom>
                  <a:blipFill>
                    <a:blip r:embed="rId16"/>
                    <a:stretch>
                      <a:fillRect/>
                    </a:stretch>
                  </a:blipFill>
                </p:spPr>
                <p:txBody>
                  <a:bodyPr/>
                  <a:lstStyle/>
                  <a:p>
                    <a:r>
                      <a:rPr lang="en-US">
                        <a:noFill/>
                      </a:rPr>
                      <a:t> </a:t>
                    </a:r>
                  </a:p>
                </p:txBody>
              </p:sp>
            </mc:Fallback>
          </mc:AlternateContent>
          <p:sp>
            <p:nvSpPr>
              <p:cNvPr id="653" name="Oval 652">
                <a:extLst>
                  <a:ext uri="{FF2B5EF4-FFF2-40B4-BE49-F238E27FC236}">
                    <a16:creationId xmlns:a16="http://schemas.microsoft.com/office/drawing/2014/main" id="{C549B30B-2F2C-68C7-515E-EDD274FC2B83}"/>
                  </a:ext>
                </a:extLst>
              </p:cNvPr>
              <p:cNvSpPr>
                <a:spLocks noChangeAspect="1"/>
              </p:cNvSpPr>
              <p:nvPr/>
            </p:nvSpPr>
            <p:spPr>
              <a:xfrm rot="5400000">
                <a:off x="9690361" y="226746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54" name="Straight Arrow Connector 653">
                <a:extLst>
                  <a:ext uri="{FF2B5EF4-FFF2-40B4-BE49-F238E27FC236}">
                    <a16:creationId xmlns:a16="http://schemas.microsoft.com/office/drawing/2014/main" id="{205174A5-6EFA-2659-4E43-70658C717C3D}"/>
                  </a:ext>
                </a:extLst>
              </p:cNvPr>
              <p:cNvCxnSpPr>
                <a:cxnSpLocks/>
                <a:stCxn id="646" idx="7"/>
                <a:endCxn id="653" idx="4"/>
              </p:cNvCxnSpPr>
              <p:nvPr/>
            </p:nvCxnSpPr>
            <p:spPr>
              <a:xfrm>
                <a:off x="9374002" y="2313189"/>
                <a:ext cx="316359" cy="0"/>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655" name="TextBox 654">
                    <a:extLst>
                      <a:ext uri="{FF2B5EF4-FFF2-40B4-BE49-F238E27FC236}">
                        <a16:creationId xmlns:a16="http://schemas.microsoft.com/office/drawing/2014/main" id="{AEB67A2D-3406-F999-338F-DDA2F24EBE15}"/>
                      </a:ext>
                    </a:extLst>
                  </p:cNvPr>
                  <p:cNvSpPr txBox="1"/>
                  <p:nvPr/>
                </p:nvSpPr>
                <p:spPr>
                  <a:xfrm>
                    <a:off x="9718737" y="2163212"/>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3</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55" name="TextBox 654">
                    <a:extLst>
                      <a:ext uri="{FF2B5EF4-FFF2-40B4-BE49-F238E27FC236}">
                        <a16:creationId xmlns:a16="http://schemas.microsoft.com/office/drawing/2014/main" id="{AEB67A2D-3406-F999-338F-DDA2F24EBE15}"/>
                      </a:ext>
                    </a:extLst>
                  </p:cNvPr>
                  <p:cNvSpPr txBox="1">
                    <a:spLocks noRot="1" noChangeAspect="1" noMove="1" noResize="1" noEditPoints="1" noAdjustHandles="1" noChangeArrowheads="1" noChangeShapeType="1" noTextEdit="1"/>
                  </p:cNvSpPr>
                  <p:nvPr/>
                </p:nvSpPr>
                <p:spPr>
                  <a:xfrm>
                    <a:off x="9718737" y="2163212"/>
                    <a:ext cx="311665" cy="250767"/>
                  </a:xfrm>
                  <a:prstGeom prst="rect">
                    <a:avLst/>
                  </a:prstGeom>
                  <a:blipFill>
                    <a:blip r:embed="rId17"/>
                    <a:stretch>
                      <a:fillRect/>
                    </a:stretch>
                  </a:blipFill>
                </p:spPr>
                <p:txBody>
                  <a:bodyPr/>
                  <a:lstStyle/>
                  <a:p>
                    <a:r>
                      <a:rPr lang="en-US">
                        <a:noFill/>
                      </a:rPr>
                      <a:t> </a:t>
                    </a:r>
                  </a:p>
                </p:txBody>
              </p:sp>
            </mc:Fallback>
          </mc:AlternateContent>
        </p:grpSp>
        <p:grpSp>
          <p:nvGrpSpPr>
            <p:cNvPr id="428" name="Group 427">
              <a:extLst>
                <a:ext uri="{FF2B5EF4-FFF2-40B4-BE49-F238E27FC236}">
                  <a16:creationId xmlns:a16="http://schemas.microsoft.com/office/drawing/2014/main" id="{F0D50122-DAC6-867B-BC6B-AAE8CF7B42FA}"/>
                </a:ext>
              </a:extLst>
            </p:cNvPr>
            <p:cNvGrpSpPr/>
            <p:nvPr/>
          </p:nvGrpSpPr>
          <p:grpSpPr>
            <a:xfrm>
              <a:off x="6537123" y="2434626"/>
              <a:ext cx="1347702" cy="1625754"/>
              <a:chOff x="7155446" y="1966177"/>
              <a:chExt cx="1347702" cy="1625753"/>
            </a:xfrm>
          </p:grpSpPr>
          <p:sp>
            <p:nvSpPr>
              <p:cNvPr id="429" name="Rectangle 428">
                <a:extLst>
                  <a:ext uri="{FF2B5EF4-FFF2-40B4-BE49-F238E27FC236}">
                    <a16:creationId xmlns:a16="http://schemas.microsoft.com/office/drawing/2014/main" id="{1E0E694D-2104-07A2-4757-0AF753FEE08F}"/>
                  </a:ext>
                </a:extLst>
              </p:cNvPr>
              <p:cNvSpPr>
                <a:spLocks noChangeAspect="1"/>
              </p:cNvSpPr>
              <p:nvPr/>
            </p:nvSpPr>
            <p:spPr>
              <a:xfrm rot="20699670">
                <a:off x="8050667" y="3221702"/>
                <a:ext cx="128016" cy="128016"/>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430" name="Rectangle 429">
                <a:extLst>
                  <a:ext uri="{FF2B5EF4-FFF2-40B4-BE49-F238E27FC236}">
                    <a16:creationId xmlns:a16="http://schemas.microsoft.com/office/drawing/2014/main" id="{CEB5A72B-C3CF-41B8-FA5B-8519D1E3D9E3}"/>
                  </a:ext>
                </a:extLst>
              </p:cNvPr>
              <p:cNvSpPr>
                <a:spLocks noChangeAspect="1"/>
              </p:cNvSpPr>
              <p:nvPr/>
            </p:nvSpPr>
            <p:spPr>
              <a:xfrm rot="20797819">
                <a:off x="7816735" y="2354014"/>
                <a:ext cx="128016" cy="128016"/>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431" name="Straight Arrow Connector 430">
                <a:extLst>
                  <a:ext uri="{FF2B5EF4-FFF2-40B4-BE49-F238E27FC236}">
                    <a16:creationId xmlns:a16="http://schemas.microsoft.com/office/drawing/2014/main" id="{F77C2CE2-0DF9-5551-66DF-C75C0349570B}"/>
                  </a:ext>
                </a:extLst>
              </p:cNvPr>
              <p:cNvCxnSpPr>
                <a:cxnSpLocks/>
                <a:stCxn id="429" idx="0"/>
                <a:endCxn id="430" idx="2"/>
              </p:cNvCxnSpPr>
              <p:nvPr/>
            </p:nvCxnSpPr>
            <p:spPr>
              <a:xfrm flipH="1" flipV="1">
                <a:off x="7895544" y="2480295"/>
                <a:ext cx="202559" cy="743591"/>
              </a:xfrm>
              <a:prstGeom prst="straightConnector1">
                <a:avLst/>
              </a:prstGeom>
              <a:noFill/>
              <a:ln w="19050" cap="flat" cmpd="sng" algn="ctr">
                <a:solidFill>
                  <a:srgbClr val="000000"/>
                </a:solidFill>
                <a:prstDash val="sysDash"/>
                <a:miter lim="800000"/>
                <a:tailEnd type="triangle"/>
              </a:ln>
              <a:effectLst/>
            </p:spPr>
          </p:cxnSp>
          <p:sp>
            <p:nvSpPr>
              <p:cNvPr id="432" name="Rectangle 431">
                <a:extLst>
                  <a:ext uri="{FF2B5EF4-FFF2-40B4-BE49-F238E27FC236}">
                    <a16:creationId xmlns:a16="http://schemas.microsoft.com/office/drawing/2014/main" id="{3728F3BC-E279-9F37-5645-E337E4384511}"/>
                  </a:ext>
                </a:extLst>
              </p:cNvPr>
              <p:cNvSpPr>
                <a:spLocks noChangeAspect="1"/>
              </p:cNvSpPr>
              <p:nvPr/>
            </p:nvSpPr>
            <p:spPr>
              <a:xfrm rot="19321761">
                <a:off x="7458812" y="2470094"/>
                <a:ext cx="128016" cy="128016"/>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433" name="Straight Arrow Connector 432">
                <a:extLst>
                  <a:ext uri="{FF2B5EF4-FFF2-40B4-BE49-F238E27FC236}">
                    <a16:creationId xmlns:a16="http://schemas.microsoft.com/office/drawing/2014/main" id="{3AE49C66-41EB-D15D-0922-03B68ECB31E3}"/>
                  </a:ext>
                </a:extLst>
              </p:cNvPr>
              <p:cNvCxnSpPr>
                <a:cxnSpLocks/>
                <a:endCxn id="432" idx="2"/>
              </p:cNvCxnSpPr>
              <p:nvPr/>
            </p:nvCxnSpPr>
            <p:spPr>
              <a:xfrm flipH="1" flipV="1">
                <a:off x="7562201" y="2584561"/>
                <a:ext cx="486424" cy="651558"/>
              </a:xfrm>
              <a:prstGeom prst="straightConnector1">
                <a:avLst/>
              </a:prstGeom>
              <a:noFill/>
              <a:ln w="19050" cap="flat" cmpd="sng" algn="ctr">
                <a:solidFill>
                  <a:srgbClr val="000000"/>
                </a:solidFill>
                <a:prstDash val="sysDash"/>
                <a:miter lim="800000"/>
                <a:tailEnd type="triangle"/>
              </a:ln>
              <a:effectLst/>
            </p:spPr>
          </p:cxnSp>
          <p:sp>
            <p:nvSpPr>
              <p:cNvPr id="434" name="Rectangle 433">
                <a:extLst>
                  <a:ext uri="{FF2B5EF4-FFF2-40B4-BE49-F238E27FC236}">
                    <a16:creationId xmlns:a16="http://schemas.microsoft.com/office/drawing/2014/main" id="{1AB00F4D-6AD1-A3D5-2B62-AF404CCA8A03}"/>
                  </a:ext>
                </a:extLst>
              </p:cNvPr>
              <p:cNvSpPr>
                <a:spLocks noChangeAspect="1"/>
              </p:cNvSpPr>
              <p:nvPr/>
            </p:nvSpPr>
            <p:spPr>
              <a:xfrm rot="341354">
                <a:off x="8194749" y="2280519"/>
                <a:ext cx="128016" cy="128016"/>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435" name="Straight Arrow Connector 434">
                <a:extLst>
                  <a:ext uri="{FF2B5EF4-FFF2-40B4-BE49-F238E27FC236}">
                    <a16:creationId xmlns:a16="http://schemas.microsoft.com/office/drawing/2014/main" id="{A9FE2B0F-1F39-9893-5DD8-B85EFF6795ED}"/>
                  </a:ext>
                </a:extLst>
              </p:cNvPr>
              <p:cNvCxnSpPr>
                <a:cxnSpLocks/>
                <a:endCxn id="434" idx="2"/>
              </p:cNvCxnSpPr>
              <p:nvPr/>
            </p:nvCxnSpPr>
            <p:spPr>
              <a:xfrm flipV="1">
                <a:off x="8138311" y="2408220"/>
                <a:ext cx="114101" cy="816649"/>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436" name="TextBox 435">
                    <a:extLst>
                      <a:ext uri="{FF2B5EF4-FFF2-40B4-BE49-F238E27FC236}">
                        <a16:creationId xmlns:a16="http://schemas.microsoft.com/office/drawing/2014/main" id="{00DC6587-4C32-E957-CC58-FE40C39F5D4E}"/>
                      </a:ext>
                    </a:extLst>
                  </p:cNvPr>
                  <p:cNvSpPr txBox="1"/>
                  <p:nvPr/>
                </p:nvSpPr>
                <p:spPr>
                  <a:xfrm>
                    <a:off x="7586045" y="2047962"/>
                    <a:ext cx="435247"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5</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436" name="TextBox 435">
                    <a:extLst>
                      <a:ext uri="{FF2B5EF4-FFF2-40B4-BE49-F238E27FC236}">
                        <a16:creationId xmlns:a16="http://schemas.microsoft.com/office/drawing/2014/main" id="{00DC6587-4C32-E957-CC58-FE40C39F5D4E}"/>
                      </a:ext>
                    </a:extLst>
                  </p:cNvPr>
                  <p:cNvSpPr txBox="1">
                    <a:spLocks noRot="1" noChangeAspect="1" noMove="1" noResize="1" noEditPoints="1" noAdjustHandles="1" noChangeArrowheads="1" noChangeShapeType="1" noTextEdit="1"/>
                  </p:cNvSpPr>
                  <p:nvPr/>
                </p:nvSpPr>
                <p:spPr>
                  <a:xfrm>
                    <a:off x="7586045" y="2047962"/>
                    <a:ext cx="435247" cy="338554"/>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7" name="TextBox 436">
                    <a:extLst>
                      <a:ext uri="{FF2B5EF4-FFF2-40B4-BE49-F238E27FC236}">
                        <a16:creationId xmlns:a16="http://schemas.microsoft.com/office/drawing/2014/main" id="{EE0DDFEE-6088-0ED0-B552-818DC7A98488}"/>
                      </a:ext>
                    </a:extLst>
                  </p:cNvPr>
                  <p:cNvSpPr txBox="1"/>
                  <p:nvPr/>
                </p:nvSpPr>
                <p:spPr>
                  <a:xfrm>
                    <a:off x="8067901" y="1966177"/>
                    <a:ext cx="435247"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6</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437" name="TextBox 436">
                    <a:extLst>
                      <a:ext uri="{FF2B5EF4-FFF2-40B4-BE49-F238E27FC236}">
                        <a16:creationId xmlns:a16="http://schemas.microsoft.com/office/drawing/2014/main" id="{EE0DDFEE-6088-0ED0-B552-818DC7A98488}"/>
                      </a:ext>
                    </a:extLst>
                  </p:cNvPr>
                  <p:cNvSpPr txBox="1">
                    <a:spLocks noRot="1" noChangeAspect="1" noMove="1" noResize="1" noEditPoints="1" noAdjustHandles="1" noChangeArrowheads="1" noChangeShapeType="1" noTextEdit="1"/>
                  </p:cNvSpPr>
                  <p:nvPr/>
                </p:nvSpPr>
                <p:spPr>
                  <a:xfrm>
                    <a:off x="8067901" y="1966177"/>
                    <a:ext cx="435247" cy="338554"/>
                  </a:xfrm>
                  <a:prstGeom prst="rect">
                    <a:avLst/>
                  </a:prstGeom>
                  <a:blipFill>
                    <a:blip r:embed="rId1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8" name="TextBox 437">
                    <a:extLst>
                      <a:ext uri="{FF2B5EF4-FFF2-40B4-BE49-F238E27FC236}">
                        <a16:creationId xmlns:a16="http://schemas.microsoft.com/office/drawing/2014/main" id="{4710EB49-15CB-8A07-8B67-92063B4986C1}"/>
                      </a:ext>
                    </a:extLst>
                  </p:cNvPr>
                  <p:cNvSpPr txBox="1"/>
                  <p:nvPr/>
                </p:nvSpPr>
                <p:spPr>
                  <a:xfrm>
                    <a:off x="7155446" y="2200734"/>
                    <a:ext cx="435247"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4</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438" name="TextBox 437">
                    <a:extLst>
                      <a:ext uri="{FF2B5EF4-FFF2-40B4-BE49-F238E27FC236}">
                        <a16:creationId xmlns:a16="http://schemas.microsoft.com/office/drawing/2014/main" id="{4710EB49-15CB-8A07-8B67-92063B4986C1}"/>
                      </a:ext>
                    </a:extLst>
                  </p:cNvPr>
                  <p:cNvSpPr txBox="1">
                    <a:spLocks noRot="1" noChangeAspect="1" noMove="1" noResize="1" noEditPoints="1" noAdjustHandles="1" noChangeArrowheads="1" noChangeShapeType="1" noTextEdit="1"/>
                  </p:cNvSpPr>
                  <p:nvPr/>
                </p:nvSpPr>
                <p:spPr>
                  <a:xfrm>
                    <a:off x="7155446" y="2200734"/>
                    <a:ext cx="435247" cy="338554"/>
                  </a:xfrm>
                  <a:prstGeom prst="rect">
                    <a:avLst/>
                  </a:prstGeom>
                  <a:blipFill>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9" name="TextBox 438">
                    <a:extLst>
                      <a:ext uri="{FF2B5EF4-FFF2-40B4-BE49-F238E27FC236}">
                        <a16:creationId xmlns:a16="http://schemas.microsoft.com/office/drawing/2014/main" id="{CC0A6B09-BE45-736E-B60B-2E2D469FD964}"/>
                      </a:ext>
                    </a:extLst>
                  </p:cNvPr>
                  <p:cNvSpPr txBox="1"/>
                  <p:nvPr/>
                </p:nvSpPr>
                <p:spPr>
                  <a:xfrm>
                    <a:off x="7988178" y="3253376"/>
                    <a:ext cx="428451"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439" name="TextBox 438">
                    <a:extLst>
                      <a:ext uri="{FF2B5EF4-FFF2-40B4-BE49-F238E27FC236}">
                        <a16:creationId xmlns:a16="http://schemas.microsoft.com/office/drawing/2014/main" id="{CC0A6B09-BE45-736E-B60B-2E2D469FD964}"/>
                      </a:ext>
                    </a:extLst>
                  </p:cNvPr>
                  <p:cNvSpPr txBox="1">
                    <a:spLocks noRot="1" noChangeAspect="1" noMove="1" noResize="1" noEditPoints="1" noAdjustHandles="1" noChangeArrowheads="1" noChangeShapeType="1" noTextEdit="1"/>
                  </p:cNvSpPr>
                  <p:nvPr/>
                </p:nvSpPr>
                <p:spPr>
                  <a:xfrm>
                    <a:off x="7988178" y="3253376"/>
                    <a:ext cx="428451" cy="338554"/>
                  </a:xfrm>
                  <a:prstGeom prst="rect">
                    <a:avLst/>
                  </a:prstGeom>
                  <a:blipFill>
                    <a:blip r:embed="rId21"/>
                    <a:stretch>
                      <a:fillRect/>
                    </a:stretch>
                  </a:blipFill>
                </p:spPr>
                <p:txBody>
                  <a:bodyPr/>
                  <a:lstStyle/>
                  <a:p>
                    <a:r>
                      <a:rPr lang="en-US">
                        <a:noFill/>
                      </a:rPr>
                      <a:t> </a:t>
                    </a:r>
                  </a:p>
                </p:txBody>
              </p:sp>
            </mc:Fallback>
          </mc:AlternateContent>
        </p:grpSp>
      </p:grpSp>
      <p:grpSp>
        <p:nvGrpSpPr>
          <p:cNvPr id="716" name="Group 715">
            <a:extLst>
              <a:ext uri="{FF2B5EF4-FFF2-40B4-BE49-F238E27FC236}">
                <a16:creationId xmlns:a16="http://schemas.microsoft.com/office/drawing/2014/main" id="{EF973947-5745-B9DF-7684-2A75C7DC27B2}"/>
              </a:ext>
            </a:extLst>
          </p:cNvPr>
          <p:cNvGrpSpPr/>
          <p:nvPr/>
        </p:nvGrpSpPr>
        <p:grpSpPr>
          <a:xfrm>
            <a:off x="6115493" y="4858159"/>
            <a:ext cx="2363978" cy="553998"/>
            <a:chOff x="5572743" y="4900202"/>
            <a:chExt cx="2363978" cy="553998"/>
          </a:xfrm>
        </p:grpSpPr>
        <mc:AlternateContent xmlns:mc="http://schemas.openxmlformats.org/markup-compatibility/2006" xmlns:a14="http://schemas.microsoft.com/office/drawing/2010/main">
          <mc:Choice Requires="a14">
            <p:sp>
              <p:nvSpPr>
                <p:cNvPr id="459" name="TextBox 458">
                  <a:extLst>
                    <a:ext uri="{FF2B5EF4-FFF2-40B4-BE49-F238E27FC236}">
                      <a16:creationId xmlns:a16="http://schemas.microsoft.com/office/drawing/2014/main" id="{DEBA44DB-A831-728F-8D12-36E4D5F0E447}"/>
                    </a:ext>
                  </a:extLst>
                </p:cNvPr>
                <p:cNvSpPr txBox="1"/>
                <p:nvPr/>
              </p:nvSpPr>
              <p:spPr>
                <a:xfrm>
                  <a:off x="5894046" y="4900202"/>
                  <a:ext cx="2042675" cy="553998"/>
                </a:xfrm>
                <a:prstGeom prst="rect">
                  <a:avLst/>
                </a:prstGeom>
                <a:noFill/>
              </p:spPr>
              <p:txBody>
                <a:bodyPr wrap="none" lIns="0" tIns="0" rIns="0" bIns="0" rtlCol="0">
                  <a:spAutoFit/>
                </a:bodyPr>
                <a:lstStyle/>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𝑒𝑓𝑓𝑜𝑟𝑡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𝐿𝑂𝑊</m:t>
                        </m:r>
                      </m:oMath>
                    </m:oMathPara>
                  </a14:m>
                  <a:endParaRPr lang="en-US" dirty="0">
                    <a:solidFill>
                      <a:srgbClr val="000000"/>
                    </a:solidFill>
                    <a:latin typeface="Aptos" panose="02110004020202020204"/>
                  </a:endParaRPr>
                </a:p>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𝑒𝑓𝑓𝑜𝑟𝑡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𝐻𝐼𝐺𝐻</m:t>
                        </m:r>
                      </m:oMath>
                    </m:oMathPara>
                  </a14:m>
                  <a:endParaRPr lang="en-US" dirty="0">
                    <a:solidFill>
                      <a:srgbClr val="000000"/>
                    </a:solidFill>
                    <a:latin typeface="Aptos" panose="02110004020202020204"/>
                  </a:endParaRPr>
                </a:p>
              </p:txBody>
            </p:sp>
          </mc:Choice>
          <mc:Fallback xmlns="">
            <p:sp>
              <p:nvSpPr>
                <p:cNvPr id="459" name="TextBox 458">
                  <a:extLst>
                    <a:ext uri="{FF2B5EF4-FFF2-40B4-BE49-F238E27FC236}">
                      <a16:creationId xmlns:a16="http://schemas.microsoft.com/office/drawing/2014/main" id="{DEBA44DB-A831-728F-8D12-36E4D5F0E447}"/>
                    </a:ext>
                  </a:extLst>
                </p:cNvPr>
                <p:cNvSpPr txBox="1">
                  <a:spLocks noRot="1" noChangeAspect="1" noMove="1" noResize="1" noEditPoints="1" noAdjustHandles="1" noChangeArrowheads="1" noChangeShapeType="1" noTextEdit="1"/>
                </p:cNvSpPr>
                <p:nvPr/>
              </p:nvSpPr>
              <p:spPr>
                <a:xfrm>
                  <a:off x="5894046" y="4900202"/>
                  <a:ext cx="2042675" cy="553998"/>
                </a:xfrm>
                <a:prstGeom prst="rect">
                  <a:avLst/>
                </a:prstGeom>
                <a:blipFill>
                  <a:blip r:embed="rId22"/>
                  <a:stretch>
                    <a:fillRect l="-5373" t="-1099" r="-597" b="-16484"/>
                  </a:stretch>
                </a:blipFill>
              </p:spPr>
              <p:txBody>
                <a:bodyPr/>
                <a:lstStyle/>
                <a:p>
                  <a:r>
                    <a:rPr lang="en-US">
                      <a:noFill/>
                    </a:rPr>
                    <a:t> </a:t>
                  </a:r>
                </a:p>
              </p:txBody>
            </p:sp>
          </mc:Fallback>
        </mc:AlternateContent>
        <p:pic>
          <p:nvPicPr>
            <p:cNvPr id="675" name="Picture 674">
              <a:extLst>
                <a:ext uri="{FF2B5EF4-FFF2-40B4-BE49-F238E27FC236}">
                  <a16:creationId xmlns:a16="http://schemas.microsoft.com/office/drawing/2014/main" id="{28C1F7EF-E43A-CAE5-BAF7-566CB1B81824}"/>
                </a:ext>
              </a:extLst>
            </p:cNvPr>
            <p:cNvPicPr>
              <a:picLocks noChangeAspect="1"/>
            </p:cNvPicPr>
            <p:nvPr/>
          </p:nvPicPr>
          <p:blipFill>
            <a:blip r:embed="rId13"/>
            <a:stretch>
              <a:fillRect/>
            </a:stretch>
          </p:blipFill>
          <p:spPr>
            <a:xfrm>
              <a:off x="5572743" y="5040041"/>
              <a:ext cx="274320" cy="274320"/>
            </a:xfrm>
            <a:prstGeom prst="rect">
              <a:avLst/>
            </a:prstGeom>
          </p:spPr>
        </p:pic>
      </p:grpSp>
      <p:grpSp>
        <p:nvGrpSpPr>
          <p:cNvPr id="703" name="Group 702">
            <a:extLst>
              <a:ext uri="{FF2B5EF4-FFF2-40B4-BE49-F238E27FC236}">
                <a16:creationId xmlns:a16="http://schemas.microsoft.com/office/drawing/2014/main" id="{42B1CFF1-A0FF-9741-0E7A-9A12BFA03583}"/>
              </a:ext>
            </a:extLst>
          </p:cNvPr>
          <p:cNvGrpSpPr/>
          <p:nvPr/>
        </p:nvGrpSpPr>
        <p:grpSpPr>
          <a:xfrm>
            <a:off x="6115493" y="4077328"/>
            <a:ext cx="2498468" cy="294709"/>
            <a:chOff x="8547037" y="4119371"/>
            <a:chExt cx="2498468" cy="294709"/>
          </a:xfrm>
        </p:grpSpPr>
        <mc:AlternateContent xmlns:mc="http://schemas.openxmlformats.org/markup-compatibility/2006" xmlns:a14="http://schemas.microsoft.com/office/drawing/2010/main">
          <mc:Choice Requires="a14">
            <p:sp>
              <p:nvSpPr>
                <p:cNvPr id="704" name="TextBox 703">
                  <a:extLst>
                    <a:ext uri="{FF2B5EF4-FFF2-40B4-BE49-F238E27FC236}">
                      <a16:creationId xmlns:a16="http://schemas.microsoft.com/office/drawing/2014/main" id="{DB124DB5-8B48-56AB-1AB7-FCAD1798C4AE}"/>
                    </a:ext>
                  </a:extLst>
                </p:cNvPr>
                <p:cNvSpPr txBox="1"/>
                <p:nvPr/>
              </p:nvSpPr>
              <p:spPr>
                <a:xfrm>
                  <a:off x="8868340" y="4119371"/>
                  <a:ext cx="2177165" cy="276999"/>
                </a:xfrm>
                <a:prstGeom prst="rect">
                  <a:avLst/>
                </a:prstGeom>
                <a:noFill/>
                <a:ln>
                  <a:noFill/>
                </a:ln>
              </p:spPr>
              <p:txBody>
                <a:bodyPr wrap="square" lIns="0" tIns="0" rIns="0" bIns="0" anchor="ctr" anchorCtr="0">
                  <a:spAutoFit/>
                </a:bodyPr>
                <a:lstStyle/>
                <a:p>
                  <a:pPr defTabSz="457200"/>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𝑒𝑥𝑖𝑠𝑡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𝑒𝑥𝑖𝑠𝑡</m:t>
                        </m:r>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e>
                        </m:d>
                      </m:oMath>
                    </m:oMathPara>
                  </a14:m>
                  <a:endParaRPr lang="en-US" i="1" dirty="0">
                    <a:solidFill>
                      <a:srgbClr val="000000"/>
                    </a:solidFill>
                    <a:latin typeface="Cambria Math" panose="02040503050406030204" pitchFamily="18" charset="0"/>
                  </a:endParaRPr>
                </a:p>
              </p:txBody>
            </p:sp>
          </mc:Choice>
          <mc:Fallback xmlns="">
            <p:sp>
              <p:nvSpPr>
                <p:cNvPr id="704" name="TextBox 703">
                  <a:extLst>
                    <a:ext uri="{FF2B5EF4-FFF2-40B4-BE49-F238E27FC236}">
                      <a16:creationId xmlns:a16="http://schemas.microsoft.com/office/drawing/2014/main" id="{DB124DB5-8B48-56AB-1AB7-FCAD1798C4AE}"/>
                    </a:ext>
                  </a:extLst>
                </p:cNvPr>
                <p:cNvSpPr txBox="1">
                  <a:spLocks noRot="1" noChangeAspect="1" noMove="1" noResize="1" noEditPoints="1" noAdjustHandles="1" noChangeArrowheads="1" noChangeShapeType="1" noTextEdit="1"/>
                </p:cNvSpPr>
                <p:nvPr/>
              </p:nvSpPr>
              <p:spPr>
                <a:xfrm>
                  <a:off x="8868340" y="4119371"/>
                  <a:ext cx="2177165" cy="276999"/>
                </a:xfrm>
                <a:prstGeom prst="rect">
                  <a:avLst/>
                </a:prstGeom>
                <a:blipFill>
                  <a:blip r:embed="rId23"/>
                  <a:stretch>
                    <a:fillRect l="-3922" b="-37778"/>
                  </a:stretch>
                </a:blipFill>
                <a:ln>
                  <a:noFill/>
                </a:ln>
              </p:spPr>
              <p:txBody>
                <a:bodyPr/>
                <a:lstStyle/>
                <a:p>
                  <a:r>
                    <a:rPr lang="en-US">
                      <a:noFill/>
                    </a:rPr>
                    <a:t> </a:t>
                  </a:r>
                </a:p>
              </p:txBody>
            </p:sp>
          </mc:Fallback>
        </mc:AlternateContent>
        <p:pic>
          <p:nvPicPr>
            <p:cNvPr id="705" name="Picture 704">
              <a:extLst>
                <a:ext uri="{FF2B5EF4-FFF2-40B4-BE49-F238E27FC236}">
                  <a16:creationId xmlns:a16="http://schemas.microsoft.com/office/drawing/2014/main" id="{8615B6CC-CCE8-1E28-6E19-2AD7CF868D4A}"/>
                </a:ext>
              </a:extLst>
            </p:cNvPr>
            <p:cNvPicPr>
              <a:picLocks noChangeAspect="1"/>
            </p:cNvPicPr>
            <p:nvPr/>
          </p:nvPicPr>
          <p:blipFill>
            <a:blip r:embed="rId24"/>
            <a:stretch>
              <a:fillRect/>
            </a:stretch>
          </p:blipFill>
          <p:spPr>
            <a:xfrm>
              <a:off x="8547037" y="4139760"/>
              <a:ext cx="274320" cy="274320"/>
            </a:xfrm>
            <a:prstGeom prst="rect">
              <a:avLst/>
            </a:prstGeom>
          </p:spPr>
        </p:pic>
      </p:grpSp>
      <p:grpSp>
        <p:nvGrpSpPr>
          <p:cNvPr id="715" name="Group 714">
            <a:extLst>
              <a:ext uri="{FF2B5EF4-FFF2-40B4-BE49-F238E27FC236}">
                <a16:creationId xmlns:a16="http://schemas.microsoft.com/office/drawing/2014/main" id="{4219F442-D5CF-3FF7-760C-62B0BC5E9DEC}"/>
              </a:ext>
            </a:extLst>
          </p:cNvPr>
          <p:cNvGrpSpPr/>
          <p:nvPr/>
        </p:nvGrpSpPr>
        <p:grpSpPr>
          <a:xfrm>
            <a:off x="6115493" y="4467743"/>
            <a:ext cx="2623087" cy="294710"/>
            <a:chOff x="5572743" y="4509786"/>
            <a:chExt cx="2623087" cy="294710"/>
          </a:xfrm>
        </p:grpSpPr>
        <mc:AlternateContent xmlns:mc="http://schemas.openxmlformats.org/markup-compatibility/2006" xmlns:a14="http://schemas.microsoft.com/office/drawing/2010/main">
          <mc:Choice Requires="a14">
            <p:sp>
              <p:nvSpPr>
                <p:cNvPr id="707" name="TextBox 706">
                  <a:extLst>
                    <a:ext uri="{FF2B5EF4-FFF2-40B4-BE49-F238E27FC236}">
                      <a16:creationId xmlns:a16="http://schemas.microsoft.com/office/drawing/2014/main" id="{300C56CD-3C16-247E-6127-B2AF5CE77EBD}"/>
                    </a:ext>
                  </a:extLst>
                </p:cNvPr>
                <p:cNvSpPr txBox="1"/>
                <p:nvPr/>
              </p:nvSpPr>
              <p:spPr>
                <a:xfrm>
                  <a:off x="5894046" y="4509786"/>
                  <a:ext cx="2301784" cy="276999"/>
                </a:xfrm>
                <a:prstGeom prst="rect">
                  <a:avLst/>
                </a:prstGeom>
                <a:noFill/>
                <a:ln>
                  <a:noFill/>
                </a:ln>
              </p:spPr>
              <p:txBody>
                <a:bodyPr wrap="square" lIns="0" tIns="0" rIns="0" bIns="0" anchor="ctr" anchorCtr="0">
                  <a:spAutoFit/>
                </a:bodyPr>
                <a:lstStyle/>
                <a:p>
                  <a:pPr defTabSz="457200"/>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b="0" i="1" smtClean="0">
                                <a:solidFill>
                                  <a:srgbClr val="000000"/>
                                </a:solidFill>
                                <a:latin typeface="Cambria Math" panose="02040503050406030204" pitchFamily="18" charset="0"/>
                              </a:rPr>
                              <m:t>𝑐𝑜𝑢𝑛𝑡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𝑐𝑜𝑢𝑛𝑡</m:t>
                        </m:r>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e>
                        </m:d>
                      </m:oMath>
                    </m:oMathPara>
                  </a14:m>
                  <a:endParaRPr lang="en-US" i="1" dirty="0">
                    <a:solidFill>
                      <a:srgbClr val="000000"/>
                    </a:solidFill>
                    <a:latin typeface="Cambria Math" panose="02040503050406030204" pitchFamily="18" charset="0"/>
                  </a:endParaRPr>
                </a:p>
              </p:txBody>
            </p:sp>
          </mc:Choice>
          <mc:Fallback xmlns="">
            <p:sp>
              <p:nvSpPr>
                <p:cNvPr id="707" name="TextBox 706">
                  <a:extLst>
                    <a:ext uri="{FF2B5EF4-FFF2-40B4-BE49-F238E27FC236}">
                      <a16:creationId xmlns:a16="http://schemas.microsoft.com/office/drawing/2014/main" id="{300C56CD-3C16-247E-6127-B2AF5CE77EBD}"/>
                    </a:ext>
                  </a:extLst>
                </p:cNvPr>
                <p:cNvSpPr txBox="1">
                  <a:spLocks noRot="1" noChangeAspect="1" noMove="1" noResize="1" noEditPoints="1" noAdjustHandles="1" noChangeArrowheads="1" noChangeShapeType="1" noTextEdit="1"/>
                </p:cNvSpPr>
                <p:nvPr/>
              </p:nvSpPr>
              <p:spPr>
                <a:xfrm>
                  <a:off x="5894046" y="4509786"/>
                  <a:ext cx="2301784" cy="276999"/>
                </a:xfrm>
                <a:prstGeom prst="rect">
                  <a:avLst/>
                </a:prstGeom>
                <a:blipFill>
                  <a:blip r:embed="rId25"/>
                  <a:stretch>
                    <a:fillRect l="-3448" b="-37778"/>
                  </a:stretch>
                </a:blipFill>
                <a:ln>
                  <a:noFill/>
                </a:ln>
              </p:spPr>
              <p:txBody>
                <a:bodyPr/>
                <a:lstStyle/>
                <a:p>
                  <a:r>
                    <a:rPr lang="en-US">
                      <a:noFill/>
                    </a:rPr>
                    <a:t> </a:t>
                  </a:r>
                </a:p>
              </p:txBody>
            </p:sp>
          </mc:Fallback>
        </mc:AlternateContent>
        <p:pic>
          <p:nvPicPr>
            <p:cNvPr id="708" name="Picture 707">
              <a:extLst>
                <a:ext uri="{FF2B5EF4-FFF2-40B4-BE49-F238E27FC236}">
                  <a16:creationId xmlns:a16="http://schemas.microsoft.com/office/drawing/2014/main" id="{CA2C75B9-42FD-C113-B774-0E697474C3E2}"/>
                </a:ext>
              </a:extLst>
            </p:cNvPr>
            <p:cNvPicPr>
              <a:picLocks/>
            </p:cNvPicPr>
            <p:nvPr/>
          </p:nvPicPr>
          <p:blipFill>
            <a:blip r:embed="rId24"/>
            <a:stretch>
              <a:fillRect/>
            </a:stretch>
          </p:blipFill>
          <p:spPr>
            <a:xfrm>
              <a:off x="5572743" y="4530176"/>
              <a:ext cx="274320" cy="274320"/>
            </a:xfrm>
            <a:prstGeom prst="rect">
              <a:avLst/>
            </a:prstGeom>
          </p:spPr>
        </p:pic>
      </p:grpSp>
      <p:sp>
        <p:nvSpPr>
          <p:cNvPr id="461" name="TextBox 460">
            <a:extLst>
              <a:ext uri="{FF2B5EF4-FFF2-40B4-BE49-F238E27FC236}">
                <a16:creationId xmlns:a16="http://schemas.microsoft.com/office/drawing/2014/main" id="{B63729E8-D22C-6BCB-5055-B7DC060009F8}"/>
              </a:ext>
            </a:extLst>
          </p:cNvPr>
          <p:cNvSpPr txBox="1"/>
          <p:nvPr/>
        </p:nvSpPr>
        <p:spPr>
          <a:xfrm>
            <a:off x="3161035" y="1074046"/>
            <a:ext cx="2539628" cy="369332"/>
          </a:xfrm>
          <a:prstGeom prst="rect">
            <a:avLst/>
          </a:prstGeom>
          <a:noFill/>
        </p:spPr>
        <p:txBody>
          <a:bodyPr wrap="square" rtlCol="0">
            <a:spAutoFit/>
          </a:bodyPr>
          <a:lstStyle/>
          <a:p>
            <a:pPr algn="ctr" defTabSz="457200"/>
            <a:r>
              <a:rPr lang="en-US" b="1" dirty="0">
                <a:solidFill>
                  <a:prstClr val="black"/>
                </a:solidFill>
                <a:latin typeface="Aptos" panose="02110004020202020204"/>
              </a:rPr>
              <a:t>(b) Recourse Count</a:t>
            </a:r>
            <a:r>
              <a:rPr lang="en-US" baseline="40000" dirty="0">
                <a:solidFill>
                  <a:schemeClr val="bg1">
                    <a:lumMod val="75000"/>
                  </a:schemeClr>
                </a:solidFill>
              </a:rPr>
              <a:t>[8,9]</a:t>
            </a:r>
            <a:endParaRPr lang="en-US" b="1" dirty="0">
              <a:solidFill>
                <a:prstClr val="black"/>
              </a:solidFill>
              <a:latin typeface="Aptos" panose="02110004020202020204"/>
            </a:endParaRPr>
          </a:p>
        </p:txBody>
      </p:sp>
      <p:grpSp>
        <p:nvGrpSpPr>
          <p:cNvPr id="783" name="Group 782">
            <a:extLst>
              <a:ext uri="{FF2B5EF4-FFF2-40B4-BE49-F238E27FC236}">
                <a16:creationId xmlns:a16="http://schemas.microsoft.com/office/drawing/2014/main" id="{C12AEB56-DF0E-C3DA-0A70-A6CAA2A9E5B5}"/>
              </a:ext>
            </a:extLst>
          </p:cNvPr>
          <p:cNvGrpSpPr/>
          <p:nvPr/>
        </p:nvGrpSpPr>
        <p:grpSpPr>
          <a:xfrm>
            <a:off x="3160947" y="1420931"/>
            <a:ext cx="2546702" cy="2560320"/>
            <a:chOff x="2856011" y="1495694"/>
            <a:chExt cx="2546702" cy="2560320"/>
          </a:xfrm>
        </p:grpSpPr>
        <p:grpSp>
          <p:nvGrpSpPr>
            <p:cNvPr id="598" name="Group 597">
              <a:extLst>
                <a:ext uri="{FF2B5EF4-FFF2-40B4-BE49-F238E27FC236}">
                  <a16:creationId xmlns:a16="http://schemas.microsoft.com/office/drawing/2014/main" id="{BEE107AF-DD2E-0C3A-FF01-E4C85AADFEF8}"/>
                </a:ext>
              </a:extLst>
            </p:cNvPr>
            <p:cNvGrpSpPr>
              <a:grpSpLocks noChangeAspect="1"/>
            </p:cNvGrpSpPr>
            <p:nvPr/>
          </p:nvGrpSpPr>
          <p:grpSpPr>
            <a:xfrm rot="10800000" flipH="1">
              <a:off x="2856011" y="1495694"/>
              <a:ext cx="2546702" cy="2560320"/>
              <a:chOff x="1698494" y="1695941"/>
              <a:chExt cx="3047885" cy="3064182"/>
            </a:xfrm>
          </p:grpSpPr>
          <p:sp>
            <p:nvSpPr>
              <p:cNvPr id="599" name="Freeform: Shape 598">
                <a:extLst>
                  <a:ext uri="{FF2B5EF4-FFF2-40B4-BE49-F238E27FC236}">
                    <a16:creationId xmlns:a16="http://schemas.microsoft.com/office/drawing/2014/main" id="{CDEB05A6-E525-B375-D8CD-D22D68B665AA}"/>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solidFill>
                <a:srgbClr val="F7C9D0"/>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600" name="Freeform: Shape 599">
                <a:extLst>
                  <a:ext uri="{FF2B5EF4-FFF2-40B4-BE49-F238E27FC236}">
                    <a16:creationId xmlns:a16="http://schemas.microsoft.com/office/drawing/2014/main" id="{24679716-C20C-4CBE-13E5-272FAA03F02A}"/>
                  </a:ext>
                </a:extLst>
              </p:cNvPr>
              <p:cNvSpPr/>
              <p:nvPr/>
            </p:nvSpPr>
            <p:spPr>
              <a:xfrm>
                <a:off x="1698494" y="2726158"/>
                <a:ext cx="3047885" cy="2033965"/>
              </a:xfrm>
              <a:custGeom>
                <a:avLst/>
                <a:gdLst>
                  <a:gd name="connsiteX0" fmla="*/ 3039526 w 3047885"/>
                  <a:gd name="connsiteY0" fmla="*/ 273238 h 2033965"/>
                  <a:gd name="connsiteX1" fmla="*/ 1242182 w 3047885"/>
                  <a:gd name="connsiteY1" fmla="*/ 31955 h 2033965"/>
                  <a:gd name="connsiteX2" fmla="*/ 924599 w 3047885"/>
                  <a:gd name="connsiteY2" fmla="*/ 590715 h 2033965"/>
                  <a:gd name="connsiteX3" fmla="*/ 745436 w 3047885"/>
                  <a:gd name="connsiteY3" fmla="*/ 1329590 h 2033965"/>
                  <a:gd name="connsiteX4" fmla="*/ 8360 w 3047885"/>
                  <a:gd name="connsiteY4" fmla="*/ 1765697 h 2033965"/>
                  <a:gd name="connsiteX5" fmla="*/ 0 w 3047885"/>
                  <a:gd name="connsiteY5" fmla="*/ 1800408 h 2033965"/>
                  <a:gd name="connsiteX6" fmla="*/ 0 w 3047885"/>
                  <a:gd name="connsiteY6" fmla="*/ 2033965 h 2033965"/>
                  <a:gd name="connsiteX7" fmla="*/ 3047886 w 3047885"/>
                  <a:gd name="connsiteY7" fmla="*/ 2033965 h 2033965"/>
                  <a:gd name="connsiteX8" fmla="*/ 3047886 w 3047885"/>
                  <a:gd name="connsiteY8" fmla="*/ 272285 h 2033965"/>
                  <a:gd name="connsiteX9" fmla="*/ 3039526 w 3047885"/>
                  <a:gd name="connsiteY9" fmla="*/ 273238 h 20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7885" h="2033965">
                    <a:moveTo>
                      <a:pt x="3039526" y="273238"/>
                    </a:moveTo>
                    <a:cubicBezTo>
                      <a:pt x="2121805" y="447744"/>
                      <a:pt x="1769406" y="-140223"/>
                      <a:pt x="1242182" y="31955"/>
                    </a:cubicBezTo>
                    <a:cubicBezTo>
                      <a:pt x="1088735" y="97567"/>
                      <a:pt x="938462" y="358639"/>
                      <a:pt x="924599" y="590715"/>
                    </a:cubicBezTo>
                    <a:cubicBezTo>
                      <a:pt x="914017" y="782259"/>
                      <a:pt x="1362612" y="1218050"/>
                      <a:pt x="745436" y="1329590"/>
                    </a:cubicBezTo>
                    <a:cubicBezTo>
                      <a:pt x="350495" y="1421976"/>
                      <a:pt x="95243" y="1618176"/>
                      <a:pt x="8360" y="1765697"/>
                    </a:cubicBezTo>
                    <a:lnTo>
                      <a:pt x="0" y="1800408"/>
                    </a:lnTo>
                    <a:lnTo>
                      <a:pt x="0" y="2033965"/>
                    </a:lnTo>
                    <a:lnTo>
                      <a:pt x="3047886" y="2033965"/>
                    </a:lnTo>
                    <a:lnTo>
                      <a:pt x="3047886" y="272285"/>
                    </a:lnTo>
                    <a:lnTo>
                      <a:pt x="3039526" y="273238"/>
                    </a:lnTo>
                    <a:close/>
                  </a:path>
                </a:pathLst>
              </a:custGeom>
              <a:solidFill>
                <a:srgbClr val="9DC5E9"/>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black"/>
                  </a:solidFill>
                  <a:effectLst/>
                  <a:uLnTx/>
                  <a:uFillTx/>
                  <a:latin typeface="Aptos" panose="02110004020202020204"/>
                </a:endParaRPr>
              </a:p>
            </p:txBody>
          </p:sp>
          <p:sp>
            <p:nvSpPr>
              <p:cNvPr id="601" name="Freeform: Shape 600">
                <a:extLst>
                  <a:ext uri="{FF2B5EF4-FFF2-40B4-BE49-F238E27FC236}">
                    <a16:creationId xmlns:a16="http://schemas.microsoft.com/office/drawing/2014/main" id="{65614F5B-2DAB-9063-0D73-C5230A1C78B4}"/>
                  </a:ext>
                </a:extLst>
              </p:cNvPr>
              <p:cNvSpPr/>
              <p:nvPr/>
            </p:nvSpPr>
            <p:spPr>
              <a:xfrm>
                <a:off x="1706854" y="2726158"/>
                <a:ext cx="3031165" cy="1765697"/>
              </a:xfrm>
              <a:custGeom>
                <a:avLst/>
                <a:gdLst>
                  <a:gd name="connsiteX0" fmla="*/ 3031165 w 3031165"/>
                  <a:gd name="connsiteY0" fmla="*/ 273238 h 1765697"/>
                  <a:gd name="connsiteX1" fmla="*/ 1233822 w 3031165"/>
                  <a:gd name="connsiteY1" fmla="*/ 31955 h 1765697"/>
                  <a:gd name="connsiteX2" fmla="*/ 916239 w 3031165"/>
                  <a:gd name="connsiteY2" fmla="*/ 590715 h 1765697"/>
                  <a:gd name="connsiteX3" fmla="*/ 737076 w 3031165"/>
                  <a:gd name="connsiteY3" fmla="*/ 1329590 h 1765697"/>
                  <a:gd name="connsiteX4" fmla="*/ 0 w 3031165"/>
                  <a:gd name="connsiteY4" fmla="*/ 1765697 h 1765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1165" h="1765697">
                    <a:moveTo>
                      <a:pt x="3031165" y="273238"/>
                    </a:moveTo>
                    <a:cubicBezTo>
                      <a:pt x="2113445" y="447744"/>
                      <a:pt x="1761045" y="-140223"/>
                      <a:pt x="1233822" y="31955"/>
                    </a:cubicBezTo>
                    <a:cubicBezTo>
                      <a:pt x="1080375" y="97567"/>
                      <a:pt x="930102" y="358639"/>
                      <a:pt x="916239" y="590715"/>
                    </a:cubicBezTo>
                    <a:cubicBezTo>
                      <a:pt x="905656" y="782259"/>
                      <a:pt x="1354251" y="1218050"/>
                      <a:pt x="737076" y="1329590"/>
                    </a:cubicBezTo>
                    <a:cubicBezTo>
                      <a:pt x="342134" y="1421976"/>
                      <a:pt x="86883" y="1618176"/>
                      <a:pt x="0" y="1765697"/>
                    </a:cubicBezTo>
                  </a:path>
                </a:pathLst>
              </a:custGeom>
              <a:noFill/>
              <a:ln w="7913" cap="flat">
                <a:solidFill>
                  <a:srgbClr val="000000"/>
                </a:solidFill>
                <a:custDash>
                  <a:ds d="0" sp="0"/>
                  <a:ds d="300000" sp="150000"/>
                </a:custDash>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602" name="Freeform: Shape 601">
                <a:extLst>
                  <a:ext uri="{FF2B5EF4-FFF2-40B4-BE49-F238E27FC236}">
                    <a16:creationId xmlns:a16="http://schemas.microsoft.com/office/drawing/2014/main" id="{B0629C24-AA27-CF8A-77A9-FD2049A66782}"/>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noFill/>
              <a:ln w="21103" cap="flat">
                <a:solidFill>
                  <a:srgbClr val="000000"/>
                </a:solid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grpSp>
        <p:grpSp>
          <p:nvGrpSpPr>
            <p:cNvPr id="603" name="Group 602">
              <a:extLst>
                <a:ext uri="{FF2B5EF4-FFF2-40B4-BE49-F238E27FC236}">
                  <a16:creationId xmlns:a16="http://schemas.microsoft.com/office/drawing/2014/main" id="{6332D59E-5816-D8F7-1EC7-261AC0350904}"/>
                </a:ext>
              </a:extLst>
            </p:cNvPr>
            <p:cNvGrpSpPr/>
            <p:nvPr/>
          </p:nvGrpSpPr>
          <p:grpSpPr>
            <a:xfrm>
              <a:off x="3671854" y="2740965"/>
              <a:ext cx="1342723" cy="1226944"/>
              <a:chOff x="9068925" y="1578407"/>
              <a:chExt cx="961477" cy="908799"/>
            </a:xfrm>
          </p:grpSpPr>
          <mc:AlternateContent xmlns:mc="http://schemas.openxmlformats.org/markup-compatibility/2006" xmlns:a14="http://schemas.microsoft.com/office/drawing/2010/main">
            <mc:Choice Requires="a14">
              <p:sp>
                <p:nvSpPr>
                  <p:cNvPr id="604" name="TextBox 603">
                    <a:extLst>
                      <a:ext uri="{FF2B5EF4-FFF2-40B4-BE49-F238E27FC236}">
                        <a16:creationId xmlns:a16="http://schemas.microsoft.com/office/drawing/2014/main" id="{1425BF78-ADEA-3091-C3C3-74FF1DE71FE1}"/>
                      </a:ext>
                    </a:extLst>
                  </p:cNvPr>
                  <p:cNvSpPr txBox="1"/>
                  <p:nvPr/>
                </p:nvSpPr>
                <p:spPr>
                  <a:xfrm>
                    <a:off x="9068925" y="2236439"/>
                    <a:ext cx="306799"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04" name="TextBox 603">
                    <a:extLst>
                      <a:ext uri="{FF2B5EF4-FFF2-40B4-BE49-F238E27FC236}">
                        <a16:creationId xmlns:a16="http://schemas.microsoft.com/office/drawing/2014/main" id="{1425BF78-ADEA-3091-C3C3-74FF1DE71FE1}"/>
                      </a:ext>
                    </a:extLst>
                  </p:cNvPr>
                  <p:cNvSpPr txBox="1">
                    <a:spLocks noRot="1" noChangeAspect="1" noMove="1" noResize="1" noEditPoints="1" noAdjustHandles="1" noChangeArrowheads="1" noChangeShapeType="1" noTextEdit="1"/>
                  </p:cNvSpPr>
                  <p:nvPr/>
                </p:nvSpPr>
                <p:spPr>
                  <a:xfrm>
                    <a:off x="9068925" y="2236439"/>
                    <a:ext cx="306799" cy="250767"/>
                  </a:xfrm>
                  <a:prstGeom prst="rect">
                    <a:avLst/>
                  </a:prstGeom>
                  <a:blipFill>
                    <a:blip r:embed="rId26"/>
                    <a:stretch>
                      <a:fillRect/>
                    </a:stretch>
                  </a:blipFill>
                </p:spPr>
                <p:txBody>
                  <a:bodyPr/>
                  <a:lstStyle/>
                  <a:p>
                    <a:r>
                      <a:rPr lang="en-US">
                        <a:noFill/>
                      </a:rPr>
                      <a:t> </a:t>
                    </a:r>
                  </a:p>
                </p:txBody>
              </p:sp>
            </mc:Fallback>
          </mc:AlternateContent>
          <p:sp>
            <p:nvSpPr>
              <p:cNvPr id="605" name="Rectangle 604">
                <a:extLst>
                  <a:ext uri="{FF2B5EF4-FFF2-40B4-BE49-F238E27FC236}">
                    <a16:creationId xmlns:a16="http://schemas.microsoft.com/office/drawing/2014/main" id="{3711E3E2-24BB-1E4F-49D9-6C20B629EBE9}"/>
                  </a:ext>
                </a:extLst>
              </p:cNvPr>
              <p:cNvSpPr>
                <a:spLocks noChangeAspect="1"/>
              </p:cNvSpPr>
              <p:nvPr/>
            </p:nvSpPr>
            <p:spPr>
              <a:xfrm rot="2749613">
                <a:off x="9282567" y="2266809"/>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606" name="TextBox 605">
                    <a:extLst>
                      <a:ext uri="{FF2B5EF4-FFF2-40B4-BE49-F238E27FC236}">
                        <a16:creationId xmlns:a16="http://schemas.microsoft.com/office/drawing/2014/main" id="{E591BCCF-2142-AE50-354A-94F88482CBAF}"/>
                      </a:ext>
                    </a:extLst>
                  </p:cNvPr>
                  <p:cNvSpPr txBox="1"/>
                  <p:nvPr/>
                </p:nvSpPr>
                <p:spPr>
                  <a:xfrm>
                    <a:off x="9549664" y="1785405"/>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06" name="TextBox 605">
                    <a:extLst>
                      <a:ext uri="{FF2B5EF4-FFF2-40B4-BE49-F238E27FC236}">
                        <a16:creationId xmlns:a16="http://schemas.microsoft.com/office/drawing/2014/main" id="{E591BCCF-2142-AE50-354A-94F88482CBAF}"/>
                      </a:ext>
                    </a:extLst>
                  </p:cNvPr>
                  <p:cNvSpPr txBox="1">
                    <a:spLocks noRot="1" noChangeAspect="1" noMove="1" noResize="1" noEditPoints="1" noAdjustHandles="1" noChangeArrowheads="1" noChangeShapeType="1" noTextEdit="1"/>
                  </p:cNvSpPr>
                  <p:nvPr/>
                </p:nvSpPr>
                <p:spPr>
                  <a:xfrm>
                    <a:off x="9549664" y="1785405"/>
                    <a:ext cx="311665" cy="250767"/>
                  </a:xfrm>
                  <a:prstGeom prst="rect">
                    <a:avLst/>
                  </a:prstGeom>
                  <a:blipFill>
                    <a:blip r:embed="rId27"/>
                    <a:stretch>
                      <a:fillRect/>
                    </a:stretch>
                  </a:blipFill>
                </p:spPr>
                <p:txBody>
                  <a:bodyPr/>
                  <a:lstStyle/>
                  <a:p>
                    <a:r>
                      <a:rPr lang="en-US">
                        <a:noFill/>
                      </a:rPr>
                      <a:t> </a:t>
                    </a:r>
                  </a:p>
                </p:txBody>
              </p:sp>
            </mc:Fallback>
          </mc:AlternateContent>
          <p:sp>
            <p:nvSpPr>
              <p:cNvPr id="607" name="Rectangle 606">
                <a:extLst>
                  <a:ext uri="{FF2B5EF4-FFF2-40B4-BE49-F238E27FC236}">
                    <a16:creationId xmlns:a16="http://schemas.microsoft.com/office/drawing/2014/main" id="{53133194-5C7A-C881-1E06-5C1A71AF8BFE}"/>
                  </a:ext>
                </a:extLst>
              </p:cNvPr>
              <p:cNvSpPr>
                <a:spLocks noChangeAspect="1"/>
              </p:cNvSpPr>
              <p:nvPr/>
            </p:nvSpPr>
            <p:spPr>
              <a:xfrm rot="2518425">
                <a:off x="9575262" y="1972681"/>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08" name="Straight Arrow Connector 607">
                <a:extLst>
                  <a:ext uri="{FF2B5EF4-FFF2-40B4-BE49-F238E27FC236}">
                    <a16:creationId xmlns:a16="http://schemas.microsoft.com/office/drawing/2014/main" id="{B102AA7F-217F-BEB0-52EE-A4B23F9F5444}"/>
                  </a:ext>
                </a:extLst>
              </p:cNvPr>
              <p:cNvCxnSpPr>
                <a:cxnSpLocks/>
              </p:cNvCxnSpPr>
              <p:nvPr/>
            </p:nvCxnSpPr>
            <p:spPr>
              <a:xfrm flipV="1">
                <a:off x="9361079" y="2052392"/>
                <a:ext cx="229326" cy="228278"/>
              </a:xfrm>
              <a:prstGeom prst="straightConnector1">
                <a:avLst/>
              </a:prstGeom>
              <a:noFill/>
              <a:ln w="19050" cap="flat" cmpd="sng" algn="ctr">
                <a:solidFill>
                  <a:srgbClr val="000000"/>
                </a:solidFill>
                <a:prstDash val="sysDash"/>
                <a:miter lim="800000"/>
                <a:tailEnd type="triangle"/>
              </a:ln>
              <a:effectLst/>
            </p:spPr>
          </p:cxnSp>
          <p:sp>
            <p:nvSpPr>
              <p:cNvPr id="609" name="Rectangle 608">
                <a:extLst>
                  <a:ext uri="{FF2B5EF4-FFF2-40B4-BE49-F238E27FC236}">
                    <a16:creationId xmlns:a16="http://schemas.microsoft.com/office/drawing/2014/main" id="{33622A17-C510-8268-99C1-C75364CF3468}"/>
                  </a:ext>
                </a:extLst>
              </p:cNvPr>
              <p:cNvSpPr>
                <a:spLocks noChangeAspect="1"/>
              </p:cNvSpPr>
              <p:nvPr/>
            </p:nvSpPr>
            <p:spPr>
              <a:xfrm>
                <a:off x="9282567" y="1810720"/>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10" name="Straight Arrow Connector 609">
                <a:extLst>
                  <a:ext uri="{FF2B5EF4-FFF2-40B4-BE49-F238E27FC236}">
                    <a16:creationId xmlns:a16="http://schemas.microsoft.com/office/drawing/2014/main" id="{764E624F-6C1F-70AC-97CB-499F2848C319}"/>
                  </a:ext>
                </a:extLst>
              </p:cNvPr>
              <p:cNvCxnSpPr>
                <a:cxnSpLocks/>
              </p:cNvCxnSpPr>
              <p:nvPr/>
            </p:nvCxnSpPr>
            <p:spPr>
              <a:xfrm flipH="1" flipV="1">
                <a:off x="9328287" y="1902160"/>
                <a:ext cx="660" cy="364654"/>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611" name="TextBox 610">
                    <a:extLst>
                      <a:ext uri="{FF2B5EF4-FFF2-40B4-BE49-F238E27FC236}">
                        <a16:creationId xmlns:a16="http://schemas.microsoft.com/office/drawing/2014/main" id="{9FB5702B-E4E4-FB0C-523F-41D7E2F63C1C}"/>
                      </a:ext>
                    </a:extLst>
                  </p:cNvPr>
                  <p:cNvSpPr txBox="1"/>
                  <p:nvPr/>
                </p:nvSpPr>
                <p:spPr>
                  <a:xfrm>
                    <a:off x="9168620" y="1578407"/>
                    <a:ext cx="308267"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11" name="TextBox 610">
                    <a:extLst>
                      <a:ext uri="{FF2B5EF4-FFF2-40B4-BE49-F238E27FC236}">
                        <a16:creationId xmlns:a16="http://schemas.microsoft.com/office/drawing/2014/main" id="{9FB5702B-E4E4-FB0C-523F-41D7E2F63C1C}"/>
                      </a:ext>
                    </a:extLst>
                  </p:cNvPr>
                  <p:cNvSpPr txBox="1">
                    <a:spLocks noRot="1" noChangeAspect="1" noMove="1" noResize="1" noEditPoints="1" noAdjustHandles="1" noChangeArrowheads="1" noChangeShapeType="1" noTextEdit="1"/>
                  </p:cNvSpPr>
                  <p:nvPr/>
                </p:nvSpPr>
                <p:spPr>
                  <a:xfrm>
                    <a:off x="9168620" y="1578407"/>
                    <a:ext cx="308267" cy="250767"/>
                  </a:xfrm>
                  <a:prstGeom prst="rect">
                    <a:avLst/>
                  </a:prstGeom>
                  <a:blipFill>
                    <a:blip r:embed="rId28"/>
                    <a:stretch>
                      <a:fillRect/>
                    </a:stretch>
                  </a:blipFill>
                </p:spPr>
                <p:txBody>
                  <a:bodyPr/>
                  <a:lstStyle/>
                  <a:p>
                    <a:r>
                      <a:rPr lang="en-US">
                        <a:noFill/>
                      </a:rPr>
                      <a:t> </a:t>
                    </a:r>
                  </a:p>
                </p:txBody>
              </p:sp>
            </mc:Fallback>
          </mc:AlternateContent>
          <p:sp>
            <p:nvSpPr>
              <p:cNvPr id="612" name="Rectangle 611">
                <a:extLst>
                  <a:ext uri="{FF2B5EF4-FFF2-40B4-BE49-F238E27FC236}">
                    <a16:creationId xmlns:a16="http://schemas.microsoft.com/office/drawing/2014/main" id="{2BC2A48A-E86D-F718-9C3D-66B14DAAE47A}"/>
                  </a:ext>
                </a:extLst>
              </p:cNvPr>
              <p:cNvSpPr>
                <a:spLocks noChangeAspect="1"/>
              </p:cNvSpPr>
              <p:nvPr/>
            </p:nvSpPr>
            <p:spPr>
              <a:xfrm rot="5400000">
                <a:off x="9690361" y="2267469"/>
                <a:ext cx="91440" cy="91440"/>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13" name="Straight Arrow Connector 612">
                <a:extLst>
                  <a:ext uri="{FF2B5EF4-FFF2-40B4-BE49-F238E27FC236}">
                    <a16:creationId xmlns:a16="http://schemas.microsoft.com/office/drawing/2014/main" id="{0F1FCAAA-8EA1-8D2B-31E9-777A52377B08}"/>
                  </a:ext>
                </a:extLst>
              </p:cNvPr>
              <p:cNvCxnSpPr>
                <a:cxnSpLocks/>
              </p:cNvCxnSpPr>
              <p:nvPr/>
            </p:nvCxnSpPr>
            <p:spPr>
              <a:xfrm>
                <a:off x="9374002" y="2313189"/>
                <a:ext cx="316359" cy="0"/>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614" name="TextBox 613">
                    <a:extLst>
                      <a:ext uri="{FF2B5EF4-FFF2-40B4-BE49-F238E27FC236}">
                        <a16:creationId xmlns:a16="http://schemas.microsoft.com/office/drawing/2014/main" id="{8AB7C568-6C17-59CF-2DE0-34D585AF6FA9}"/>
                      </a:ext>
                    </a:extLst>
                  </p:cNvPr>
                  <p:cNvSpPr txBox="1"/>
                  <p:nvPr/>
                </p:nvSpPr>
                <p:spPr>
                  <a:xfrm>
                    <a:off x="9718737" y="2163212"/>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3</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14" name="TextBox 613">
                    <a:extLst>
                      <a:ext uri="{FF2B5EF4-FFF2-40B4-BE49-F238E27FC236}">
                        <a16:creationId xmlns:a16="http://schemas.microsoft.com/office/drawing/2014/main" id="{8AB7C568-6C17-59CF-2DE0-34D585AF6FA9}"/>
                      </a:ext>
                    </a:extLst>
                  </p:cNvPr>
                  <p:cNvSpPr txBox="1">
                    <a:spLocks noRot="1" noChangeAspect="1" noMove="1" noResize="1" noEditPoints="1" noAdjustHandles="1" noChangeArrowheads="1" noChangeShapeType="1" noTextEdit="1"/>
                  </p:cNvSpPr>
                  <p:nvPr/>
                </p:nvSpPr>
                <p:spPr>
                  <a:xfrm>
                    <a:off x="9718737" y="2163212"/>
                    <a:ext cx="311665" cy="250767"/>
                  </a:xfrm>
                  <a:prstGeom prst="rect">
                    <a:avLst/>
                  </a:prstGeom>
                  <a:blipFill>
                    <a:blip r:embed="rId29"/>
                    <a:stretch>
                      <a:fillRect/>
                    </a:stretch>
                  </a:blipFill>
                </p:spPr>
                <p:txBody>
                  <a:bodyPr/>
                  <a:lstStyle/>
                  <a:p>
                    <a:r>
                      <a:rPr lang="en-US">
                        <a:noFill/>
                      </a:rPr>
                      <a:t> </a:t>
                    </a:r>
                  </a:p>
                </p:txBody>
              </p:sp>
            </mc:Fallback>
          </mc:AlternateContent>
        </p:grpSp>
        <p:grpSp>
          <p:nvGrpSpPr>
            <p:cNvPr id="615" name="Group 614">
              <a:extLst>
                <a:ext uri="{FF2B5EF4-FFF2-40B4-BE49-F238E27FC236}">
                  <a16:creationId xmlns:a16="http://schemas.microsoft.com/office/drawing/2014/main" id="{2B0F6656-288C-4191-71AD-792FB150C0EA}"/>
                </a:ext>
              </a:extLst>
            </p:cNvPr>
            <p:cNvGrpSpPr/>
            <p:nvPr/>
          </p:nvGrpSpPr>
          <p:grpSpPr>
            <a:xfrm>
              <a:off x="2986795" y="1509134"/>
              <a:ext cx="1342723" cy="1226945"/>
              <a:chOff x="9068925" y="1578407"/>
              <a:chExt cx="961477" cy="908800"/>
            </a:xfrm>
          </p:grpSpPr>
          <mc:AlternateContent xmlns:mc="http://schemas.openxmlformats.org/markup-compatibility/2006" xmlns:a14="http://schemas.microsoft.com/office/drawing/2010/main">
            <mc:Choice Requires="a14">
              <p:sp>
                <p:nvSpPr>
                  <p:cNvPr id="616" name="TextBox 615">
                    <a:extLst>
                      <a:ext uri="{FF2B5EF4-FFF2-40B4-BE49-F238E27FC236}">
                        <a16:creationId xmlns:a16="http://schemas.microsoft.com/office/drawing/2014/main" id="{244DE4E2-4B48-A4D2-A646-835BA91B406A}"/>
                      </a:ext>
                    </a:extLst>
                  </p:cNvPr>
                  <p:cNvSpPr txBox="1"/>
                  <p:nvPr/>
                </p:nvSpPr>
                <p:spPr>
                  <a:xfrm>
                    <a:off x="9068925" y="2236439"/>
                    <a:ext cx="303401" cy="250768"/>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16" name="TextBox 615">
                    <a:extLst>
                      <a:ext uri="{FF2B5EF4-FFF2-40B4-BE49-F238E27FC236}">
                        <a16:creationId xmlns:a16="http://schemas.microsoft.com/office/drawing/2014/main" id="{244DE4E2-4B48-A4D2-A646-835BA91B406A}"/>
                      </a:ext>
                    </a:extLst>
                  </p:cNvPr>
                  <p:cNvSpPr txBox="1">
                    <a:spLocks noRot="1" noChangeAspect="1" noMove="1" noResize="1" noEditPoints="1" noAdjustHandles="1" noChangeArrowheads="1" noChangeShapeType="1" noTextEdit="1"/>
                  </p:cNvSpPr>
                  <p:nvPr/>
                </p:nvSpPr>
                <p:spPr>
                  <a:xfrm>
                    <a:off x="9068925" y="2236439"/>
                    <a:ext cx="303401" cy="250768"/>
                  </a:xfrm>
                  <a:prstGeom prst="rect">
                    <a:avLst/>
                  </a:prstGeom>
                  <a:blipFill>
                    <a:blip r:embed="rId30"/>
                    <a:stretch>
                      <a:fillRect/>
                    </a:stretch>
                  </a:blipFill>
                </p:spPr>
                <p:txBody>
                  <a:bodyPr/>
                  <a:lstStyle/>
                  <a:p>
                    <a:r>
                      <a:rPr lang="en-US">
                        <a:noFill/>
                      </a:rPr>
                      <a:t> </a:t>
                    </a:r>
                  </a:p>
                </p:txBody>
              </p:sp>
            </mc:Fallback>
          </mc:AlternateContent>
          <p:sp>
            <p:nvSpPr>
              <p:cNvPr id="617" name="Oval 616">
                <a:extLst>
                  <a:ext uri="{FF2B5EF4-FFF2-40B4-BE49-F238E27FC236}">
                    <a16:creationId xmlns:a16="http://schemas.microsoft.com/office/drawing/2014/main" id="{2B3534A5-E0A5-96D8-DD88-7B32DD945055}"/>
                  </a:ext>
                </a:extLst>
              </p:cNvPr>
              <p:cNvSpPr>
                <a:spLocks noChangeAspect="1"/>
              </p:cNvSpPr>
              <p:nvPr/>
            </p:nvSpPr>
            <p:spPr>
              <a:xfrm rot="2749613">
                <a:off x="9282567" y="226680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618" name="TextBox 617">
                    <a:extLst>
                      <a:ext uri="{FF2B5EF4-FFF2-40B4-BE49-F238E27FC236}">
                        <a16:creationId xmlns:a16="http://schemas.microsoft.com/office/drawing/2014/main" id="{C3BF7846-B513-9551-035B-8F91ACD93EB7}"/>
                      </a:ext>
                    </a:extLst>
                  </p:cNvPr>
                  <p:cNvSpPr txBox="1"/>
                  <p:nvPr/>
                </p:nvSpPr>
                <p:spPr>
                  <a:xfrm>
                    <a:off x="9524267" y="1785405"/>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18" name="TextBox 617">
                    <a:extLst>
                      <a:ext uri="{FF2B5EF4-FFF2-40B4-BE49-F238E27FC236}">
                        <a16:creationId xmlns:a16="http://schemas.microsoft.com/office/drawing/2014/main" id="{C3BF7846-B513-9551-035B-8F91ACD93EB7}"/>
                      </a:ext>
                    </a:extLst>
                  </p:cNvPr>
                  <p:cNvSpPr txBox="1">
                    <a:spLocks noRot="1" noChangeAspect="1" noMove="1" noResize="1" noEditPoints="1" noAdjustHandles="1" noChangeArrowheads="1" noChangeShapeType="1" noTextEdit="1"/>
                  </p:cNvSpPr>
                  <p:nvPr/>
                </p:nvSpPr>
                <p:spPr>
                  <a:xfrm>
                    <a:off x="9524267" y="1785405"/>
                    <a:ext cx="311665" cy="250767"/>
                  </a:xfrm>
                  <a:prstGeom prst="rect">
                    <a:avLst/>
                  </a:prstGeom>
                  <a:blipFill>
                    <a:blip r:embed="rId31"/>
                    <a:stretch>
                      <a:fillRect/>
                    </a:stretch>
                  </a:blipFill>
                </p:spPr>
                <p:txBody>
                  <a:bodyPr/>
                  <a:lstStyle/>
                  <a:p>
                    <a:r>
                      <a:rPr lang="en-US">
                        <a:noFill/>
                      </a:rPr>
                      <a:t> </a:t>
                    </a:r>
                  </a:p>
                </p:txBody>
              </p:sp>
            </mc:Fallback>
          </mc:AlternateContent>
          <p:sp>
            <p:nvSpPr>
              <p:cNvPr id="619" name="Oval 618">
                <a:extLst>
                  <a:ext uri="{FF2B5EF4-FFF2-40B4-BE49-F238E27FC236}">
                    <a16:creationId xmlns:a16="http://schemas.microsoft.com/office/drawing/2014/main" id="{BE4CFED6-D55B-90A0-58AB-F116E77AC161}"/>
                  </a:ext>
                </a:extLst>
              </p:cNvPr>
              <p:cNvSpPr>
                <a:spLocks noChangeAspect="1"/>
              </p:cNvSpPr>
              <p:nvPr/>
            </p:nvSpPr>
            <p:spPr>
              <a:xfrm rot="2518425">
                <a:off x="9575262" y="1972681"/>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20" name="Straight Arrow Connector 619">
                <a:extLst>
                  <a:ext uri="{FF2B5EF4-FFF2-40B4-BE49-F238E27FC236}">
                    <a16:creationId xmlns:a16="http://schemas.microsoft.com/office/drawing/2014/main" id="{D1B58EFA-FA6E-1586-6C4D-60D45840ED38}"/>
                  </a:ext>
                </a:extLst>
              </p:cNvPr>
              <p:cNvCxnSpPr>
                <a:cxnSpLocks/>
                <a:stCxn id="617" idx="0"/>
                <a:endCxn id="619" idx="4"/>
              </p:cNvCxnSpPr>
              <p:nvPr/>
            </p:nvCxnSpPr>
            <p:spPr>
              <a:xfrm flipV="1">
                <a:off x="9361079" y="2052392"/>
                <a:ext cx="229326" cy="228278"/>
              </a:xfrm>
              <a:prstGeom prst="straightConnector1">
                <a:avLst/>
              </a:prstGeom>
              <a:noFill/>
              <a:ln w="19050" cap="flat" cmpd="sng" algn="ctr">
                <a:solidFill>
                  <a:srgbClr val="000000"/>
                </a:solidFill>
                <a:prstDash val="sysDash"/>
                <a:miter lim="800000"/>
                <a:tailEnd type="triangle"/>
              </a:ln>
              <a:effectLst/>
            </p:spPr>
          </p:cxnSp>
          <p:sp>
            <p:nvSpPr>
              <p:cNvPr id="621" name="Oval 620">
                <a:extLst>
                  <a:ext uri="{FF2B5EF4-FFF2-40B4-BE49-F238E27FC236}">
                    <a16:creationId xmlns:a16="http://schemas.microsoft.com/office/drawing/2014/main" id="{4656DD63-4986-B2FF-96AF-D6C554C80190}"/>
                  </a:ext>
                </a:extLst>
              </p:cNvPr>
              <p:cNvSpPr>
                <a:spLocks noChangeAspect="1"/>
              </p:cNvSpPr>
              <p:nvPr/>
            </p:nvSpPr>
            <p:spPr>
              <a:xfrm>
                <a:off x="9282567" y="1810720"/>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22" name="Straight Arrow Connector 621">
                <a:extLst>
                  <a:ext uri="{FF2B5EF4-FFF2-40B4-BE49-F238E27FC236}">
                    <a16:creationId xmlns:a16="http://schemas.microsoft.com/office/drawing/2014/main" id="{C6FBD6BA-B3A4-40B7-DD9B-1DC86B53D339}"/>
                  </a:ext>
                </a:extLst>
              </p:cNvPr>
              <p:cNvCxnSpPr>
                <a:cxnSpLocks/>
                <a:stCxn id="617" idx="1"/>
                <a:endCxn id="621" idx="4"/>
              </p:cNvCxnSpPr>
              <p:nvPr/>
            </p:nvCxnSpPr>
            <p:spPr>
              <a:xfrm flipH="1" flipV="1">
                <a:off x="9328287" y="1902160"/>
                <a:ext cx="660" cy="364654"/>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623" name="TextBox 622">
                    <a:extLst>
                      <a:ext uri="{FF2B5EF4-FFF2-40B4-BE49-F238E27FC236}">
                        <a16:creationId xmlns:a16="http://schemas.microsoft.com/office/drawing/2014/main" id="{D431ACBF-1845-4D4E-521F-F4BD8CFB3C77}"/>
                      </a:ext>
                    </a:extLst>
                  </p:cNvPr>
                  <p:cNvSpPr txBox="1"/>
                  <p:nvPr/>
                </p:nvSpPr>
                <p:spPr>
                  <a:xfrm>
                    <a:off x="9168620" y="1578407"/>
                    <a:ext cx="308267"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23" name="TextBox 622">
                    <a:extLst>
                      <a:ext uri="{FF2B5EF4-FFF2-40B4-BE49-F238E27FC236}">
                        <a16:creationId xmlns:a16="http://schemas.microsoft.com/office/drawing/2014/main" id="{D431ACBF-1845-4D4E-521F-F4BD8CFB3C77}"/>
                      </a:ext>
                    </a:extLst>
                  </p:cNvPr>
                  <p:cNvSpPr txBox="1">
                    <a:spLocks noRot="1" noChangeAspect="1" noMove="1" noResize="1" noEditPoints="1" noAdjustHandles="1" noChangeArrowheads="1" noChangeShapeType="1" noTextEdit="1"/>
                  </p:cNvSpPr>
                  <p:nvPr/>
                </p:nvSpPr>
                <p:spPr>
                  <a:xfrm>
                    <a:off x="9168620" y="1578407"/>
                    <a:ext cx="308267" cy="250767"/>
                  </a:xfrm>
                  <a:prstGeom prst="rect">
                    <a:avLst/>
                  </a:prstGeom>
                  <a:blipFill>
                    <a:blip r:embed="rId32"/>
                    <a:stretch>
                      <a:fillRect/>
                    </a:stretch>
                  </a:blipFill>
                </p:spPr>
                <p:txBody>
                  <a:bodyPr/>
                  <a:lstStyle/>
                  <a:p>
                    <a:r>
                      <a:rPr lang="en-US">
                        <a:noFill/>
                      </a:rPr>
                      <a:t> </a:t>
                    </a:r>
                  </a:p>
                </p:txBody>
              </p:sp>
            </mc:Fallback>
          </mc:AlternateContent>
          <p:sp>
            <p:nvSpPr>
              <p:cNvPr id="624" name="Oval 623">
                <a:extLst>
                  <a:ext uri="{FF2B5EF4-FFF2-40B4-BE49-F238E27FC236}">
                    <a16:creationId xmlns:a16="http://schemas.microsoft.com/office/drawing/2014/main" id="{6FE3B248-E13B-C781-DCDD-BF10DAD50215}"/>
                  </a:ext>
                </a:extLst>
              </p:cNvPr>
              <p:cNvSpPr>
                <a:spLocks noChangeAspect="1"/>
              </p:cNvSpPr>
              <p:nvPr/>
            </p:nvSpPr>
            <p:spPr>
              <a:xfrm rot="5400000">
                <a:off x="9690361" y="226746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625" name="Straight Arrow Connector 624">
                <a:extLst>
                  <a:ext uri="{FF2B5EF4-FFF2-40B4-BE49-F238E27FC236}">
                    <a16:creationId xmlns:a16="http://schemas.microsoft.com/office/drawing/2014/main" id="{02A10E5E-FCBB-5207-E511-80A911F0E956}"/>
                  </a:ext>
                </a:extLst>
              </p:cNvPr>
              <p:cNvCxnSpPr>
                <a:cxnSpLocks/>
                <a:stCxn id="617" idx="7"/>
                <a:endCxn id="624" idx="4"/>
              </p:cNvCxnSpPr>
              <p:nvPr/>
            </p:nvCxnSpPr>
            <p:spPr>
              <a:xfrm>
                <a:off x="9374002" y="2313189"/>
                <a:ext cx="316359" cy="0"/>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626" name="TextBox 625">
                    <a:extLst>
                      <a:ext uri="{FF2B5EF4-FFF2-40B4-BE49-F238E27FC236}">
                        <a16:creationId xmlns:a16="http://schemas.microsoft.com/office/drawing/2014/main" id="{52BDABBE-8554-3321-D377-F63E6059BF04}"/>
                      </a:ext>
                    </a:extLst>
                  </p:cNvPr>
                  <p:cNvSpPr txBox="1"/>
                  <p:nvPr/>
                </p:nvSpPr>
                <p:spPr>
                  <a:xfrm>
                    <a:off x="9718737" y="2163212"/>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3</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626" name="TextBox 625">
                    <a:extLst>
                      <a:ext uri="{FF2B5EF4-FFF2-40B4-BE49-F238E27FC236}">
                        <a16:creationId xmlns:a16="http://schemas.microsoft.com/office/drawing/2014/main" id="{52BDABBE-8554-3321-D377-F63E6059BF04}"/>
                      </a:ext>
                    </a:extLst>
                  </p:cNvPr>
                  <p:cNvSpPr txBox="1">
                    <a:spLocks noRot="1" noChangeAspect="1" noMove="1" noResize="1" noEditPoints="1" noAdjustHandles="1" noChangeArrowheads="1" noChangeShapeType="1" noTextEdit="1"/>
                  </p:cNvSpPr>
                  <p:nvPr/>
                </p:nvSpPr>
                <p:spPr>
                  <a:xfrm>
                    <a:off x="9718737" y="2163212"/>
                    <a:ext cx="311665" cy="250767"/>
                  </a:xfrm>
                  <a:prstGeom prst="rect">
                    <a:avLst/>
                  </a:prstGeom>
                  <a:blipFill>
                    <a:blip r:embed="rId33"/>
                    <a:stretch>
                      <a:fillRect/>
                    </a:stretch>
                  </a:blipFill>
                </p:spPr>
                <p:txBody>
                  <a:bodyPr/>
                  <a:lstStyle/>
                  <a:p>
                    <a:r>
                      <a:rPr lang="en-US">
                        <a:noFill/>
                      </a:rPr>
                      <a:t> </a:t>
                    </a:r>
                  </a:p>
                </p:txBody>
              </p:sp>
            </mc:Fallback>
          </mc:AlternateContent>
        </p:grpSp>
      </p:grpSp>
      <p:grpSp>
        <p:nvGrpSpPr>
          <p:cNvPr id="713" name="Group 712">
            <a:extLst>
              <a:ext uri="{FF2B5EF4-FFF2-40B4-BE49-F238E27FC236}">
                <a16:creationId xmlns:a16="http://schemas.microsoft.com/office/drawing/2014/main" id="{74B22B5C-AC47-CD54-D63C-6C78B69A8C2B}"/>
              </a:ext>
            </a:extLst>
          </p:cNvPr>
          <p:cNvGrpSpPr/>
          <p:nvPr/>
        </p:nvGrpSpPr>
        <p:grpSpPr>
          <a:xfrm>
            <a:off x="3185064" y="4467743"/>
            <a:ext cx="1815430" cy="553998"/>
            <a:chOff x="3036873" y="4509786"/>
            <a:chExt cx="1815430" cy="553998"/>
          </a:xfrm>
        </p:grpSpPr>
        <mc:AlternateContent xmlns:mc="http://schemas.openxmlformats.org/markup-compatibility/2006" xmlns:a14="http://schemas.microsoft.com/office/drawing/2010/main">
          <mc:Choice Requires="a14">
            <p:sp>
              <p:nvSpPr>
                <p:cNvPr id="495" name="TextBox 494">
                  <a:extLst>
                    <a:ext uri="{FF2B5EF4-FFF2-40B4-BE49-F238E27FC236}">
                      <a16:creationId xmlns:a16="http://schemas.microsoft.com/office/drawing/2014/main" id="{524750DA-98BB-1A5E-E055-195E6E34B8B8}"/>
                    </a:ext>
                  </a:extLst>
                </p:cNvPr>
                <p:cNvSpPr txBox="1"/>
                <p:nvPr/>
              </p:nvSpPr>
              <p:spPr>
                <a:xfrm>
                  <a:off x="3358176" y="4509786"/>
                  <a:ext cx="1494127" cy="553998"/>
                </a:xfrm>
                <a:prstGeom prst="rect">
                  <a:avLst/>
                </a:prstGeom>
                <a:noFill/>
              </p:spPr>
              <p:txBody>
                <a:bodyPr wrap="none" lIns="0" tIns="0" rIns="0" bIns="0" rtlCol="0">
                  <a:spAutoFit/>
                </a:bodyPr>
                <a:lstStyle/>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ea typeface="Cambria Math" panose="02040503050406030204" pitchFamily="18" charset="0"/>
                              </a:rPr>
                            </m:ctrlPr>
                          </m:sSubPr>
                          <m:e>
                            <m:r>
                              <a:rPr lang="en-US" i="1">
                                <a:solidFill>
                                  <a:srgbClr val="000000"/>
                                </a:solidFill>
                                <a:latin typeface="Cambria Math" panose="02040503050406030204" pitchFamily="18" charset="0"/>
                                <a:ea typeface="Cambria Math" panose="02040503050406030204" pitchFamily="18" charset="0"/>
                              </a:rPr>
                              <m:t>𝑐𝑜𝑢𝑛𝑡</m:t>
                            </m:r>
                            <m:r>
                              <a:rPr lang="en-US" i="1">
                                <a:solidFill>
                                  <a:srgbClr val="000000"/>
                                </a:solidFill>
                                <a:latin typeface="Cambria Math" panose="02040503050406030204" pitchFamily="18" charset="0"/>
                                <a:ea typeface="Cambria Math" panose="02040503050406030204" pitchFamily="18" charset="0"/>
                              </a:rPr>
                              <m:t>(</m:t>
                            </m:r>
                            <m:r>
                              <a:rPr lang="en-US" i="1">
                                <a:solidFill>
                                  <a:srgbClr val="000000"/>
                                </a:solidFill>
                                <a:latin typeface="Cambria Math" panose="02040503050406030204" pitchFamily="18" charset="0"/>
                                <a:ea typeface="Cambria Math" panose="02040503050406030204" pitchFamily="18" charset="0"/>
                              </a:rPr>
                              <m:t>𝑥</m:t>
                            </m:r>
                          </m:e>
                          <m:sub>
                            <m:r>
                              <a:rPr lang="en-US" i="1">
                                <a:solidFill>
                                  <a:srgbClr val="000000"/>
                                </a:solidFill>
                                <a:latin typeface="Cambria Math" panose="02040503050406030204" pitchFamily="18" charset="0"/>
                                <a:ea typeface="Cambria Math" panose="02040503050406030204" pitchFamily="18" charset="0"/>
                              </a:rPr>
                              <m:t>1</m:t>
                            </m:r>
                          </m:sub>
                        </m:sSub>
                        <m:r>
                          <a:rPr lang="en-US" i="1">
                            <a:solidFill>
                              <a:srgbClr val="000000"/>
                            </a:solidFill>
                            <a:latin typeface="Cambria Math" panose="02040503050406030204" pitchFamily="18" charset="0"/>
                            <a:ea typeface="Cambria Math" panose="02040503050406030204" pitchFamily="18" charset="0"/>
                          </a:rPr>
                          <m:t>)=3</m:t>
                        </m:r>
                      </m:oMath>
                    </m:oMathPara>
                  </a14:m>
                  <a:endParaRPr lang="en-US" dirty="0">
                    <a:solidFill>
                      <a:srgbClr val="000000"/>
                    </a:solidFill>
                    <a:latin typeface="Cambria Math" panose="02040503050406030204" pitchFamily="18" charset="0"/>
                    <a:ea typeface="Cambria Math" panose="02040503050406030204" pitchFamily="18" charset="0"/>
                  </a:endParaRPr>
                </a:p>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ea typeface="Cambria Math" panose="02040503050406030204" pitchFamily="18" charset="0"/>
                              </a:rPr>
                            </m:ctrlPr>
                          </m:sSubPr>
                          <m:e>
                            <m:r>
                              <a:rPr lang="en-US" i="1">
                                <a:solidFill>
                                  <a:srgbClr val="000000"/>
                                </a:solidFill>
                                <a:latin typeface="Cambria Math" panose="02040503050406030204" pitchFamily="18" charset="0"/>
                                <a:ea typeface="Cambria Math" panose="02040503050406030204" pitchFamily="18" charset="0"/>
                              </a:rPr>
                              <m:t>𝑐𝑜𝑢𝑛𝑡</m:t>
                            </m:r>
                            <m:r>
                              <a:rPr lang="en-US" i="1">
                                <a:solidFill>
                                  <a:srgbClr val="000000"/>
                                </a:solidFill>
                                <a:latin typeface="Cambria Math" panose="02040503050406030204" pitchFamily="18" charset="0"/>
                                <a:ea typeface="Cambria Math" panose="02040503050406030204" pitchFamily="18" charset="0"/>
                              </a:rPr>
                              <m:t>(</m:t>
                            </m:r>
                            <m:r>
                              <a:rPr lang="en-US" i="1">
                                <a:solidFill>
                                  <a:srgbClr val="000000"/>
                                </a:solidFill>
                                <a:latin typeface="Cambria Math" panose="02040503050406030204" pitchFamily="18" charset="0"/>
                                <a:ea typeface="Cambria Math" panose="02040503050406030204" pitchFamily="18" charset="0"/>
                              </a:rPr>
                              <m:t>𝑥</m:t>
                            </m:r>
                          </m:e>
                          <m:sub>
                            <m:r>
                              <a:rPr lang="en-US" i="1">
                                <a:solidFill>
                                  <a:srgbClr val="000000"/>
                                </a:solidFill>
                                <a:latin typeface="Cambria Math" panose="02040503050406030204" pitchFamily="18" charset="0"/>
                                <a:ea typeface="Cambria Math" panose="02040503050406030204" pitchFamily="18" charset="0"/>
                              </a:rPr>
                              <m:t>2</m:t>
                            </m:r>
                          </m:sub>
                        </m:sSub>
                        <m:r>
                          <a:rPr lang="en-US" i="1">
                            <a:solidFill>
                              <a:srgbClr val="000000"/>
                            </a:solidFill>
                            <a:latin typeface="Cambria Math" panose="02040503050406030204" pitchFamily="18" charset="0"/>
                            <a:ea typeface="Cambria Math" panose="02040503050406030204" pitchFamily="18" charset="0"/>
                          </a:rPr>
                          <m:t>)=1</m:t>
                        </m:r>
                      </m:oMath>
                    </m:oMathPara>
                  </a14:m>
                  <a:endParaRPr lang="en-US" dirty="0">
                    <a:solidFill>
                      <a:srgbClr val="000000"/>
                    </a:solidFill>
                    <a:latin typeface="Cambria Math" panose="02040503050406030204" pitchFamily="18" charset="0"/>
                    <a:ea typeface="Cambria Math" panose="02040503050406030204" pitchFamily="18" charset="0"/>
                  </a:endParaRPr>
                </a:p>
              </p:txBody>
            </p:sp>
          </mc:Choice>
          <mc:Fallback xmlns="">
            <p:sp>
              <p:nvSpPr>
                <p:cNvPr id="495" name="TextBox 494">
                  <a:extLst>
                    <a:ext uri="{FF2B5EF4-FFF2-40B4-BE49-F238E27FC236}">
                      <a16:creationId xmlns:a16="http://schemas.microsoft.com/office/drawing/2014/main" id="{524750DA-98BB-1A5E-E055-195E6E34B8B8}"/>
                    </a:ext>
                  </a:extLst>
                </p:cNvPr>
                <p:cNvSpPr txBox="1">
                  <a:spLocks noRot="1" noChangeAspect="1" noMove="1" noResize="1" noEditPoints="1" noAdjustHandles="1" noChangeArrowheads="1" noChangeShapeType="1" noTextEdit="1"/>
                </p:cNvSpPr>
                <p:nvPr/>
              </p:nvSpPr>
              <p:spPr>
                <a:xfrm>
                  <a:off x="3358176" y="4509786"/>
                  <a:ext cx="1494127" cy="553998"/>
                </a:xfrm>
                <a:prstGeom prst="rect">
                  <a:avLst/>
                </a:prstGeom>
                <a:blipFill>
                  <a:blip r:embed="rId34"/>
                  <a:stretch>
                    <a:fillRect l="-4898" r="-1633" b="-17582"/>
                  </a:stretch>
                </a:blipFill>
              </p:spPr>
              <p:txBody>
                <a:bodyPr/>
                <a:lstStyle/>
                <a:p>
                  <a:r>
                    <a:rPr lang="en-US">
                      <a:noFill/>
                    </a:rPr>
                    <a:t> </a:t>
                  </a:r>
                </a:p>
              </p:txBody>
            </p:sp>
          </mc:Fallback>
        </mc:AlternateContent>
        <p:pic>
          <p:nvPicPr>
            <p:cNvPr id="664" name="Picture 663">
              <a:extLst>
                <a:ext uri="{FF2B5EF4-FFF2-40B4-BE49-F238E27FC236}">
                  <a16:creationId xmlns:a16="http://schemas.microsoft.com/office/drawing/2014/main" id="{6FB1A802-BA66-126B-A4BD-1947DC5D59D5}"/>
                </a:ext>
              </a:extLst>
            </p:cNvPr>
            <p:cNvPicPr>
              <a:picLocks noChangeAspect="1"/>
            </p:cNvPicPr>
            <p:nvPr/>
          </p:nvPicPr>
          <p:blipFill>
            <a:blip r:embed="rId13"/>
            <a:stretch>
              <a:fillRect/>
            </a:stretch>
          </p:blipFill>
          <p:spPr>
            <a:xfrm>
              <a:off x="3036873" y="4649625"/>
              <a:ext cx="274320" cy="274320"/>
            </a:xfrm>
            <a:prstGeom prst="rect">
              <a:avLst/>
            </a:prstGeom>
          </p:spPr>
        </p:pic>
      </p:grpSp>
      <p:grpSp>
        <p:nvGrpSpPr>
          <p:cNvPr id="714" name="Group 713">
            <a:extLst>
              <a:ext uri="{FF2B5EF4-FFF2-40B4-BE49-F238E27FC236}">
                <a16:creationId xmlns:a16="http://schemas.microsoft.com/office/drawing/2014/main" id="{818E734E-AF55-0465-5FFA-67B464DA79D8}"/>
              </a:ext>
            </a:extLst>
          </p:cNvPr>
          <p:cNvGrpSpPr/>
          <p:nvPr/>
        </p:nvGrpSpPr>
        <p:grpSpPr>
          <a:xfrm>
            <a:off x="3185064" y="4077328"/>
            <a:ext cx="2498468" cy="294709"/>
            <a:chOff x="3036873" y="4119371"/>
            <a:chExt cx="2498468" cy="294709"/>
          </a:xfrm>
        </p:grpSpPr>
        <mc:AlternateContent xmlns:mc="http://schemas.openxmlformats.org/markup-compatibility/2006" xmlns:a14="http://schemas.microsoft.com/office/drawing/2010/main">
          <mc:Choice Requires="a14">
            <p:sp>
              <p:nvSpPr>
                <p:cNvPr id="710" name="TextBox 709">
                  <a:extLst>
                    <a:ext uri="{FF2B5EF4-FFF2-40B4-BE49-F238E27FC236}">
                      <a16:creationId xmlns:a16="http://schemas.microsoft.com/office/drawing/2014/main" id="{AACF7D3C-D108-915A-C03A-E7662A9FAC43}"/>
                    </a:ext>
                  </a:extLst>
                </p:cNvPr>
                <p:cNvSpPr txBox="1"/>
                <p:nvPr/>
              </p:nvSpPr>
              <p:spPr>
                <a:xfrm>
                  <a:off x="3358176" y="4119371"/>
                  <a:ext cx="2177165" cy="276999"/>
                </a:xfrm>
                <a:prstGeom prst="rect">
                  <a:avLst/>
                </a:prstGeom>
                <a:noFill/>
                <a:ln>
                  <a:noFill/>
                </a:ln>
              </p:spPr>
              <p:txBody>
                <a:bodyPr wrap="square" lIns="0" tIns="0" rIns="0" bIns="0" anchor="ctr" anchorCtr="0">
                  <a:spAutoFit/>
                </a:bodyPr>
                <a:lstStyle/>
                <a:p>
                  <a:pPr defTabSz="457200"/>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𝑒𝑥𝑖𝑠𝑡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𝑒𝑥𝑖𝑠𝑡</m:t>
                        </m:r>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e>
                        </m:d>
                      </m:oMath>
                    </m:oMathPara>
                  </a14:m>
                  <a:endParaRPr lang="en-US" i="1" dirty="0">
                    <a:solidFill>
                      <a:srgbClr val="000000"/>
                    </a:solidFill>
                    <a:latin typeface="Cambria Math" panose="02040503050406030204" pitchFamily="18" charset="0"/>
                  </a:endParaRPr>
                </a:p>
              </p:txBody>
            </p:sp>
          </mc:Choice>
          <mc:Fallback xmlns="">
            <p:sp>
              <p:nvSpPr>
                <p:cNvPr id="710" name="TextBox 709">
                  <a:extLst>
                    <a:ext uri="{FF2B5EF4-FFF2-40B4-BE49-F238E27FC236}">
                      <a16:creationId xmlns:a16="http://schemas.microsoft.com/office/drawing/2014/main" id="{AACF7D3C-D108-915A-C03A-E7662A9FAC43}"/>
                    </a:ext>
                  </a:extLst>
                </p:cNvPr>
                <p:cNvSpPr txBox="1">
                  <a:spLocks noRot="1" noChangeAspect="1" noMove="1" noResize="1" noEditPoints="1" noAdjustHandles="1" noChangeArrowheads="1" noChangeShapeType="1" noTextEdit="1"/>
                </p:cNvSpPr>
                <p:nvPr/>
              </p:nvSpPr>
              <p:spPr>
                <a:xfrm>
                  <a:off x="3358176" y="4119371"/>
                  <a:ext cx="2177165" cy="276999"/>
                </a:xfrm>
                <a:prstGeom prst="rect">
                  <a:avLst/>
                </a:prstGeom>
                <a:blipFill>
                  <a:blip r:embed="rId35"/>
                  <a:stretch>
                    <a:fillRect l="-3922" b="-37778"/>
                  </a:stretch>
                </a:blipFill>
                <a:ln>
                  <a:noFill/>
                </a:ln>
              </p:spPr>
              <p:txBody>
                <a:bodyPr/>
                <a:lstStyle/>
                <a:p>
                  <a:r>
                    <a:rPr lang="en-US">
                      <a:noFill/>
                    </a:rPr>
                    <a:t> </a:t>
                  </a:r>
                </a:p>
              </p:txBody>
            </p:sp>
          </mc:Fallback>
        </mc:AlternateContent>
        <p:pic>
          <p:nvPicPr>
            <p:cNvPr id="711" name="Picture 710">
              <a:extLst>
                <a:ext uri="{FF2B5EF4-FFF2-40B4-BE49-F238E27FC236}">
                  <a16:creationId xmlns:a16="http://schemas.microsoft.com/office/drawing/2014/main" id="{D2494CEB-3F5B-DFFA-54E0-D0E12B5B53CB}"/>
                </a:ext>
              </a:extLst>
            </p:cNvPr>
            <p:cNvPicPr>
              <a:picLocks noChangeAspect="1"/>
            </p:cNvPicPr>
            <p:nvPr/>
          </p:nvPicPr>
          <p:blipFill>
            <a:blip r:embed="rId24"/>
            <a:stretch>
              <a:fillRect/>
            </a:stretch>
          </p:blipFill>
          <p:spPr>
            <a:xfrm>
              <a:off x="3036873" y="4139760"/>
              <a:ext cx="274320" cy="274320"/>
            </a:xfrm>
            <a:prstGeom prst="rect">
              <a:avLst/>
            </a:prstGeom>
          </p:spPr>
        </p:pic>
      </p:grpSp>
      <p:grpSp>
        <p:nvGrpSpPr>
          <p:cNvPr id="781" name="Group 780">
            <a:extLst>
              <a:ext uri="{FF2B5EF4-FFF2-40B4-BE49-F238E27FC236}">
                <a16:creationId xmlns:a16="http://schemas.microsoft.com/office/drawing/2014/main" id="{E3F464AE-2AB6-C9B2-0269-66BF255E6024}"/>
              </a:ext>
            </a:extLst>
          </p:cNvPr>
          <p:cNvGrpSpPr/>
          <p:nvPr/>
        </p:nvGrpSpPr>
        <p:grpSpPr>
          <a:xfrm>
            <a:off x="9326154" y="1420931"/>
            <a:ext cx="2546702" cy="2560320"/>
            <a:chOff x="8154432" y="1495694"/>
            <a:chExt cx="2546702" cy="2560320"/>
          </a:xfrm>
        </p:grpSpPr>
        <p:grpSp>
          <p:nvGrpSpPr>
            <p:cNvPr id="717" name="Group 716">
              <a:extLst>
                <a:ext uri="{FF2B5EF4-FFF2-40B4-BE49-F238E27FC236}">
                  <a16:creationId xmlns:a16="http://schemas.microsoft.com/office/drawing/2014/main" id="{1E919299-1963-204C-644F-8D531ED59CEF}"/>
                </a:ext>
              </a:extLst>
            </p:cNvPr>
            <p:cNvGrpSpPr>
              <a:grpSpLocks noChangeAspect="1"/>
            </p:cNvGrpSpPr>
            <p:nvPr/>
          </p:nvGrpSpPr>
          <p:grpSpPr>
            <a:xfrm rot="10800000" flipH="1">
              <a:off x="8154432" y="1495694"/>
              <a:ext cx="2546702" cy="2560320"/>
              <a:chOff x="1698494" y="1695941"/>
              <a:chExt cx="3047885" cy="3064182"/>
            </a:xfrm>
          </p:grpSpPr>
          <p:sp>
            <p:nvSpPr>
              <p:cNvPr id="718" name="Freeform: Shape 717">
                <a:extLst>
                  <a:ext uri="{FF2B5EF4-FFF2-40B4-BE49-F238E27FC236}">
                    <a16:creationId xmlns:a16="http://schemas.microsoft.com/office/drawing/2014/main" id="{E5BFC20A-ABCB-34C2-A662-2891E30FCC80}"/>
                  </a:ext>
                </a:extLst>
              </p:cNvPr>
              <p:cNvSpPr>
                <a:spLocks/>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solidFill>
                <a:srgbClr val="F7C9D0"/>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719" name="Freeform: Shape 718">
                <a:extLst>
                  <a:ext uri="{FF2B5EF4-FFF2-40B4-BE49-F238E27FC236}">
                    <a16:creationId xmlns:a16="http://schemas.microsoft.com/office/drawing/2014/main" id="{DAA52F4E-2F8F-8224-5F25-DE7D25A14895}"/>
                  </a:ext>
                </a:extLst>
              </p:cNvPr>
              <p:cNvSpPr>
                <a:spLocks/>
              </p:cNvSpPr>
              <p:nvPr/>
            </p:nvSpPr>
            <p:spPr>
              <a:xfrm>
                <a:off x="1698494" y="2726158"/>
                <a:ext cx="3047885" cy="2033965"/>
              </a:xfrm>
              <a:custGeom>
                <a:avLst/>
                <a:gdLst>
                  <a:gd name="connsiteX0" fmla="*/ 3039526 w 3047885"/>
                  <a:gd name="connsiteY0" fmla="*/ 273238 h 2033965"/>
                  <a:gd name="connsiteX1" fmla="*/ 1242182 w 3047885"/>
                  <a:gd name="connsiteY1" fmla="*/ 31955 h 2033965"/>
                  <a:gd name="connsiteX2" fmla="*/ 924599 w 3047885"/>
                  <a:gd name="connsiteY2" fmla="*/ 590715 h 2033965"/>
                  <a:gd name="connsiteX3" fmla="*/ 745436 w 3047885"/>
                  <a:gd name="connsiteY3" fmla="*/ 1329590 h 2033965"/>
                  <a:gd name="connsiteX4" fmla="*/ 8360 w 3047885"/>
                  <a:gd name="connsiteY4" fmla="*/ 1765697 h 2033965"/>
                  <a:gd name="connsiteX5" fmla="*/ 0 w 3047885"/>
                  <a:gd name="connsiteY5" fmla="*/ 1800408 h 2033965"/>
                  <a:gd name="connsiteX6" fmla="*/ 0 w 3047885"/>
                  <a:gd name="connsiteY6" fmla="*/ 2033965 h 2033965"/>
                  <a:gd name="connsiteX7" fmla="*/ 3047886 w 3047885"/>
                  <a:gd name="connsiteY7" fmla="*/ 2033965 h 2033965"/>
                  <a:gd name="connsiteX8" fmla="*/ 3047886 w 3047885"/>
                  <a:gd name="connsiteY8" fmla="*/ 272285 h 2033965"/>
                  <a:gd name="connsiteX9" fmla="*/ 3039526 w 3047885"/>
                  <a:gd name="connsiteY9" fmla="*/ 273238 h 20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7885" h="2033965">
                    <a:moveTo>
                      <a:pt x="3039526" y="273238"/>
                    </a:moveTo>
                    <a:cubicBezTo>
                      <a:pt x="2121805" y="447744"/>
                      <a:pt x="1769406" y="-140223"/>
                      <a:pt x="1242182" y="31955"/>
                    </a:cubicBezTo>
                    <a:cubicBezTo>
                      <a:pt x="1088735" y="97567"/>
                      <a:pt x="938462" y="358639"/>
                      <a:pt x="924599" y="590715"/>
                    </a:cubicBezTo>
                    <a:cubicBezTo>
                      <a:pt x="914017" y="782259"/>
                      <a:pt x="1362612" y="1218050"/>
                      <a:pt x="745436" y="1329590"/>
                    </a:cubicBezTo>
                    <a:cubicBezTo>
                      <a:pt x="350495" y="1421976"/>
                      <a:pt x="95243" y="1618176"/>
                      <a:pt x="8360" y="1765697"/>
                    </a:cubicBezTo>
                    <a:lnTo>
                      <a:pt x="0" y="1800408"/>
                    </a:lnTo>
                    <a:lnTo>
                      <a:pt x="0" y="2033965"/>
                    </a:lnTo>
                    <a:lnTo>
                      <a:pt x="3047886" y="2033965"/>
                    </a:lnTo>
                    <a:lnTo>
                      <a:pt x="3047886" y="272285"/>
                    </a:lnTo>
                    <a:lnTo>
                      <a:pt x="3039526" y="273238"/>
                    </a:lnTo>
                    <a:close/>
                  </a:path>
                </a:pathLst>
              </a:custGeom>
              <a:solidFill>
                <a:srgbClr val="9DC5E9"/>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black"/>
                  </a:solidFill>
                  <a:effectLst/>
                  <a:uLnTx/>
                  <a:uFillTx/>
                  <a:latin typeface="Aptos" panose="02110004020202020204"/>
                </a:endParaRPr>
              </a:p>
            </p:txBody>
          </p:sp>
          <p:sp>
            <p:nvSpPr>
              <p:cNvPr id="720" name="Freeform: Shape 719">
                <a:extLst>
                  <a:ext uri="{FF2B5EF4-FFF2-40B4-BE49-F238E27FC236}">
                    <a16:creationId xmlns:a16="http://schemas.microsoft.com/office/drawing/2014/main" id="{8F263CBD-E63B-6C10-2CF2-CD597484BF66}"/>
                  </a:ext>
                </a:extLst>
              </p:cNvPr>
              <p:cNvSpPr>
                <a:spLocks/>
              </p:cNvSpPr>
              <p:nvPr/>
            </p:nvSpPr>
            <p:spPr>
              <a:xfrm>
                <a:off x="1706854" y="2726158"/>
                <a:ext cx="3031165" cy="1765697"/>
              </a:xfrm>
              <a:custGeom>
                <a:avLst/>
                <a:gdLst>
                  <a:gd name="connsiteX0" fmla="*/ 3031165 w 3031165"/>
                  <a:gd name="connsiteY0" fmla="*/ 273238 h 1765697"/>
                  <a:gd name="connsiteX1" fmla="*/ 1233822 w 3031165"/>
                  <a:gd name="connsiteY1" fmla="*/ 31955 h 1765697"/>
                  <a:gd name="connsiteX2" fmla="*/ 916239 w 3031165"/>
                  <a:gd name="connsiteY2" fmla="*/ 590715 h 1765697"/>
                  <a:gd name="connsiteX3" fmla="*/ 737076 w 3031165"/>
                  <a:gd name="connsiteY3" fmla="*/ 1329590 h 1765697"/>
                  <a:gd name="connsiteX4" fmla="*/ 0 w 3031165"/>
                  <a:gd name="connsiteY4" fmla="*/ 1765697 h 1765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1165" h="1765697">
                    <a:moveTo>
                      <a:pt x="3031165" y="273238"/>
                    </a:moveTo>
                    <a:cubicBezTo>
                      <a:pt x="2113445" y="447744"/>
                      <a:pt x="1761045" y="-140223"/>
                      <a:pt x="1233822" y="31955"/>
                    </a:cubicBezTo>
                    <a:cubicBezTo>
                      <a:pt x="1080375" y="97567"/>
                      <a:pt x="930102" y="358639"/>
                      <a:pt x="916239" y="590715"/>
                    </a:cubicBezTo>
                    <a:cubicBezTo>
                      <a:pt x="905656" y="782259"/>
                      <a:pt x="1354251" y="1218050"/>
                      <a:pt x="737076" y="1329590"/>
                    </a:cubicBezTo>
                    <a:cubicBezTo>
                      <a:pt x="342134" y="1421976"/>
                      <a:pt x="86883" y="1618176"/>
                      <a:pt x="0" y="1765697"/>
                    </a:cubicBezTo>
                  </a:path>
                </a:pathLst>
              </a:custGeom>
              <a:noFill/>
              <a:ln w="7913" cap="flat">
                <a:solidFill>
                  <a:srgbClr val="000000"/>
                </a:solidFill>
                <a:custDash>
                  <a:ds d="0" sp="0"/>
                  <a:ds d="300000" sp="150000"/>
                </a:custDash>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721" name="Freeform: Shape 720">
                <a:extLst>
                  <a:ext uri="{FF2B5EF4-FFF2-40B4-BE49-F238E27FC236}">
                    <a16:creationId xmlns:a16="http://schemas.microsoft.com/office/drawing/2014/main" id="{EAB506B0-9475-FA1D-4F73-35ADDD4C61A3}"/>
                  </a:ext>
                </a:extLst>
              </p:cNvPr>
              <p:cNvSpPr>
                <a:spLocks/>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noFill/>
              <a:ln w="21103" cap="flat">
                <a:solidFill>
                  <a:srgbClr val="000000"/>
                </a:solid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grpSp>
        <p:grpSp>
          <p:nvGrpSpPr>
            <p:cNvPr id="722" name="Group 721">
              <a:extLst>
                <a:ext uri="{FF2B5EF4-FFF2-40B4-BE49-F238E27FC236}">
                  <a16:creationId xmlns:a16="http://schemas.microsoft.com/office/drawing/2014/main" id="{12FE4D70-3386-1825-C71F-327034F72603}"/>
                </a:ext>
              </a:extLst>
            </p:cNvPr>
            <p:cNvGrpSpPr>
              <a:grpSpLocks/>
            </p:cNvGrpSpPr>
            <p:nvPr/>
          </p:nvGrpSpPr>
          <p:grpSpPr>
            <a:xfrm>
              <a:off x="8285218" y="1509134"/>
              <a:ext cx="1342726" cy="1226945"/>
              <a:chOff x="9068925" y="1578407"/>
              <a:chExt cx="961479" cy="908800"/>
            </a:xfrm>
          </p:grpSpPr>
          <mc:AlternateContent xmlns:mc="http://schemas.openxmlformats.org/markup-compatibility/2006" xmlns:a14="http://schemas.microsoft.com/office/drawing/2010/main">
            <mc:Choice Requires="a14">
              <p:sp>
                <p:nvSpPr>
                  <p:cNvPr id="723" name="TextBox 722">
                    <a:extLst>
                      <a:ext uri="{FF2B5EF4-FFF2-40B4-BE49-F238E27FC236}">
                        <a16:creationId xmlns:a16="http://schemas.microsoft.com/office/drawing/2014/main" id="{1EDE6A84-1695-1CE0-C24C-51A22B941BCC}"/>
                      </a:ext>
                    </a:extLst>
                  </p:cNvPr>
                  <p:cNvSpPr txBox="1">
                    <a:spLocks/>
                  </p:cNvSpPr>
                  <p:nvPr/>
                </p:nvSpPr>
                <p:spPr>
                  <a:xfrm>
                    <a:off x="9068925" y="2236439"/>
                    <a:ext cx="303401" cy="250768"/>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23" name="TextBox 722">
                    <a:extLst>
                      <a:ext uri="{FF2B5EF4-FFF2-40B4-BE49-F238E27FC236}">
                        <a16:creationId xmlns:a16="http://schemas.microsoft.com/office/drawing/2014/main" id="{1EDE6A84-1695-1CE0-C24C-51A22B941BCC}"/>
                      </a:ext>
                    </a:extLst>
                  </p:cNvPr>
                  <p:cNvSpPr txBox="1">
                    <a:spLocks noRot="1" noChangeAspect="1" noMove="1" noResize="1" noEditPoints="1" noAdjustHandles="1" noChangeArrowheads="1" noChangeShapeType="1" noTextEdit="1"/>
                  </p:cNvSpPr>
                  <p:nvPr/>
                </p:nvSpPr>
                <p:spPr>
                  <a:xfrm>
                    <a:off x="9068925" y="2236439"/>
                    <a:ext cx="303401" cy="250768"/>
                  </a:xfrm>
                  <a:prstGeom prst="rect">
                    <a:avLst/>
                  </a:prstGeom>
                  <a:blipFill>
                    <a:blip r:embed="rId36"/>
                    <a:stretch>
                      <a:fillRect/>
                    </a:stretch>
                  </a:blipFill>
                </p:spPr>
                <p:txBody>
                  <a:bodyPr/>
                  <a:lstStyle/>
                  <a:p>
                    <a:r>
                      <a:rPr lang="en-US">
                        <a:noFill/>
                      </a:rPr>
                      <a:t> </a:t>
                    </a:r>
                  </a:p>
                </p:txBody>
              </p:sp>
            </mc:Fallback>
          </mc:AlternateContent>
          <p:sp>
            <p:nvSpPr>
              <p:cNvPr id="724" name="Oval 723">
                <a:extLst>
                  <a:ext uri="{FF2B5EF4-FFF2-40B4-BE49-F238E27FC236}">
                    <a16:creationId xmlns:a16="http://schemas.microsoft.com/office/drawing/2014/main" id="{06984272-DE1A-CB0E-F3F6-6F101B95A848}"/>
                  </a:ext>
                </a:extLst>
              </p:cNvPr>
              <p:cNvSpPr>
                <a:spLocks noChangeAspect="1"/>
              </p:cNvSpPr>
              <p:nvPr/>
            </p:nvSpPr>
            <p:spPr>
              <a:xfrm rot="2749613">
                <a:off x="9282567" y="226680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725" name="TextBox 724">
                    <a:extLst>
                      <a:ext uri="{FF2B5EF4-FFF2-40B4-BE49-F238E27FC236}">
                        <a16:creationId xmlns:a16="http://schemas.microsoft.com/office/drawing/2014/main" id="{7841279E-0E9B-420A-CFCC-4E0B94A5DC00}"/>
                      </a:ext>
                    </a:extLst>
                  </p:cNvPr>
                  <p:cNvSpPr txBox="1">
                    <a:spLocks/>
                  </p:cNvSpPr>
                  <p:nvPr/>
                </p:nvSpPr>
                <p:spPr>
                  <a:xfrm>
                    <a:off x="9524267" y="1785405"/>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25" name="TextBox 724">
                    <a:extLst>
                      <a:ext uri="{FF2B5EF4-FFF2-40B4-BE49-F238E27FC236}">
                        <a16:creationId xmlns:a16="http://schemas.microsoft.com/office/drawing/2014/main" id="{7841279E-0E9B-420A-CFCC-4E0B94A5DC00}"/>
                      </a:ext>
                    </a:extLst>
                  </p:cNvPr>
                  <p:cNvSpPr txBox="1">
                    <a:spLocks noRot="1" noChangeAspect="1" noMove="1" noResize="1" noEditPoints="1" noAdjustHandles="1" noChangeArrowheads="1" noChangeShapeType="1" noTextEdit="1"/>
                  </p:cNvSpPr>
                  <p:nvPr/>
                </p:nvSpPr>
                <p:spPr>
                  <a:xfrm>
                    <a:off x="9524267" y="1785405"/>
                    <a:ext cx="311665" cy="250767"/>
                  </a:xfrm>
                  <a:prstGeom prst="rect">
                    <a:avLst/>
                  </a:prstGeom>
                  <a:blipFill>
                    <a:blip r:embed="rId37"/>
                    <a:stretch>
                      <a:fillRect/>
                    </a:stretch>
                  </a:blipFill>
                </p:spPr>
                <p:txBody>
                  <a:bodyPr/>
                  <a:lstStyle/>
                  <a:p>
                    <a:r>
                      <a:rPr lang="en-US">
                        <a:noFill/>
                      </a:rPr>
                      <a:t> </a:t>
                    </a:r>
                  </a:p>
                </p:txBody>
              </p:sp>
            </mc:Fallback>
          </mc:AlternateContent>
          <p:sp>
            <p:nvSpPr>
              <p:cNvPr id="726" name="Oval 725">
                <a:extLst>
                  <a:ext uri="{FF2B5EF4-FFF2-40B4-BE49-F238E27FC236}">
                    <a16:creationId xmlns:a16="http://schemas.microsoft.com/office/drawing/2014/main" id="{9BE90DFE-98E2-DF2F-79BD-7A11351678BA}"/>
                  </a:ext>
                </a:extLst>
              </p:cNvPr>
              <p:cNvSpPr>
                <a:spLocks noChangeAspect="1"/>
              </p:cNvSpPr>
              <p:nvPr/>
            </p:nvSpPr>
            <p:spPr>
              <a:xfrm rot="2518425">
                <a:off x="9575262" y="1972681"/>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727" name="Straight Arrow Connector 726">
                <a:extLst>
                  <a:ext uri="{FF2B5EF4-FFF2-40B4-BE49-F238E27FC236}">
                    <a16:creationId xmlns:a16="http://schemas.microsoft.com/office/drawing/2014/main" id="{8E81C89E-4865-8DC0-092F-3A2742AB5F67}"/>
                  </a:ext>
                </a:extLst>
              </p:cNvPr>
              <p:cNvCxnSpPr>
                <a:cxnSpLocks/>
                <a:stCxn id="724" idx="0"/>
                <a:endCxn id="726" idx="4"/>
              </p:cNvCxnSpPr>
              <p:nvPr/>
            </p:nvCxnSpPr>
            <p:spPr>
              <a:xfrm flipV="1">
                <a:off x="9361079" y="2052392"/>
                <a:ext cx="229326" cy="228278"/>
              </a:xfrm>
              <a:prstGeom prst="straightConnector1">
                <a:avLst/>
              </a:prstGeom>
              <a:noFill/>
              <a:ln w="19050" cap="flat" cmpd="sng" algn="ctr">
                <a:solidFill>
                  <a:srgbClr val="000000"/>
                </a:solidFill>
                <a:prstDash val="sysDash"/>
                <a:miter lim="800000"/>
                <a:tailEnd type="triangle"/>
              </a:ln>
              <a:effectLst/>
            </p:spPr>
          </p:cxnSp>
          <p:sp>
            <p:nvSpPr>
              <p:cNvPr id="728" name="Oval 727">
                <a:extLst>
                  <a:ext uri="{FF2B5EF4-FFF2-40B4-BE49-F238E27FC236}">
                    <a16:creationId xmlns:a16="http://schemas.microsoft.com/office/drawing/2014/main" id="{FF45384B-2DE2-A93D-DB0B-2E46DD9266A7}"/>
                  </a:ext>
                </a:extLst>
              </p:cNvPr>
              <p:cNvSpPr>
                <a:spLocks noChangeAspect="1"/>
              </p:cNvSpPr>
              <p:nvPr/>
            </p:nvSpPr>
            <p:spPr>
              <a:xfrm>
                <a:off x="9282567" y="1810720"/>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729" name="Straight Arrow Connector 728">
                <a:extLst>
                  <a:ext uri="{FF2B5EF4-FFF2-40B4-BE49-F238E27FC236}">
                    <a16:creationId xmlns:a16="http://schemas.microsoft.com/office/drawing/2014/main" id="{6EC9309A-390C-8DAE-01B0-D911D8DB65D8}"/>
                  </a:ext>
                </a:extLst>
              </p:cNvPr>
              <p:cNvCxnSpPr>
                <a:cxnSpLocks/>
                <a:stCxn id="724" idx="1"/>
                <a:endCxn id="728" idx="4"/>
              </p:cNvCxnSpPr>
              <p:nvPr/>
            </p:nvCxnSpPr>
            <p:spPr>
              <a:xfrm flipH="1" flipV="1">
                <a:off x="9328287" y="1902160"/>
                <a:ext cx="660" cy="364654"/>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730" name="TextBox 729">
                    <a:extLst>
                      <a:ext uri="{FF2B5EF4-FFF2-40B4-BE49-F238E27FC236}">
                        <a16:creationId xmlns:a16="http://schemas.microsoft.com/office/drawing/2014/main" id="{E40FD303-37E5-4BB6-6A98-D911C61C28F6}"/>
                      </a:ext>
                    </a:extLst>
                  </p:cNvPr>
                  <p:cNvSpPr txBox="1">
                    <a:spLocks/>
                  </p:cNvSpPr>
                  <p:nvPr/>
                </p:nvSpPr>
                <p:spPr>
                  <a:xfrm>
                    <a:off x="9168620" y="1578407"/>
                    <a:ext cx="308267"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1</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30" name="TextBox 729">
                    <a:extLst>
                      <a:ext uri="{FF2B5EF4-FFF2-40B4-BE49-F238E27FC236}">
                        <a16:creationId xmlns:a16="http://schemas.microsoft.com/office/drawing/2014/main" id="{E40FD303-37E5-4BB6-6A98-D911C61C28F6}"/>
                      </a:ext>
                    </a:extLst>
                  </p:cNvPr>
                  <p:cNvSpPr txBox="1">
                    <a:spLocks noRot="1" noChangeAspect="1" noMove="1" noResize="1" noEditPoints="1" noAdjustHandles="1" noChangeArrowheads="1" noChangeShapeType="1" noTextEdit="1"/>
                  </p:cNvSpPr>
                  <p:nvPr/>
                </p:nvSpPr>
                <p:spPr>
                  <a:xfrm>
                    <a:off x="9168620" y="1578407"/>
                    <a:ext cx="308267" cy="250767"/>
                  </a:xfrm>
                  <a:prstGeom prst="rect">
                    <a:avLst/>
                  </a:prstGeom>
                  <a:blipFill>
                    <a:blip r:embed="rId38"/>
                    <a:stretch>
                      <a:fillRect/>
                    </a:stretch>
                  </a:blipFill>
                </p:spPr>
                <p:txBody>
                  <a:bodyPr/>
                  <a:lstStyle/>
                  <a:p>
                    <a:r>
                      <a:rPr lang="en-US">
                        <a:noFill/>
                      </a:rPr>
                      <a:t> </a:t>
                    </a:r>
                  </a:p>
                </p:txBody>
              </p:sp>
            </mc:Fallback>
          </mc:AlternateContent>
          <p:sp>
            <p:nvSpPr>
              <p:cNvPr id="731" name="Oval 730">
                <a:extLst>
                  <a:ext uri="{FF2B5EF4-FFF2-40B4-BE49-F238E27FC236}">
                    <a16:creationId xmlns:a16="http://schemas.microsoft.com/office/drawing/2014/main" id="{424664F6-5391-F3F4-457A-395F444B259F}"/>
                  </a:ext>
                </a:extLst>
              </p:cNvPr>
              <p:cNvSpPr>
                <a:spLocks noChangeAspect="1"/>
              </p:cNvSpPr>
              <p:nvPr/>
            </p:nvSpPr>
            <p:spPr>
              <a:xfrm rot="5400000">
                <a:off x="9690361" y="2267469"/>
                <a:ext cx="91440" cy="91440"/>
              </a:xfrm>
              <a:prstGeom prst="ellipse">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cxnSp>
            <p:nvCxnSpPr>
              <p:cNvPr id="732" name="Straight Arrow Connector 731">
                <a:extLst>
                  <a:ext uri="{FF2B5EF4-FFF2-40B4-BE49-F238E27FC236}">
                    <a16:creationId xmlns:a16="http://schemas.microsoft.com/office/drawing/2014/main" id="{091DC9CD-C7DD-930A-A594-10596B041B29}"/>
                  </a:ext>
                </a:extLst>
              </p:cNvPr>
              <p:cNvCxnSpPr>
                <a:cxnSpLocks/>
                <a:stCxn id="724" idx="7"/>
                <a:endCxn id="731" idx="4"/>
              </p:cNvCxnSpPr>
              <p:nvPr/>
            </p:nvCxnSpPr>
            <p:spPr>
              <a:xfrm>
                <a:off x="9374002" y="2313189"/>
                <a:ext cx="316359" cy="0"/>
              </a:xfrm>
              <a:prstGeom prst="straightConnector1">
                <a:avLst/>
              </a:prstGeom>
              <a:noFill/>
              <a:ln w="19050" cap="flat" cmpd="sng" algn="ctr">
                <a:solidFill>
                  <a:srgbClr val="000000"/>
                </a:solidFill>
                <a:prstDash val="sysDash"/>
                <a:miter lim="800000"/>
                <a:tailEnd type="triangle"/>
              </a:ln>
              <a:effectLst/>
            </p:spPr>
          </p:cxnSp>
          <mc:AlternateContent xmlns:mc="http://schemas.openxmlformats.org/markup-compatibility/2006" xmlns:a14="http://schemas.microsoft.com/office/drawing/2010/main">
            <mc:Choice Requires="a14">
              <p:sp>
                <p:nvSpPr>
                  <p:cNvPr id="733" name="TextBox 732">
                    <a:extLst>
                      <a:ext uri="{FF2B5EF4-FFF2-40B4-BE49-F238E27FC236}">
                        <a16:creationId xmlns:a16="http://schemas.microsoft.com/office/drawing/2014/main" id="{BECBE813-5F80-3E25-E096-054A7C300E1C}"/>
                      </a:ext>
                    </a:extLst>
                  </p:cNvPr>
                  <p:cNvSpPr txBox="1">
                    <a:spLocks/>
                  </p:cNvSpPr>
                  <p:nvPr/>
                </p:nvSpPr>
                <p:spPr>
                  <a:xfrm>
                    <a:off x="9718739" y="2163212"/>
                    <a:ext cx="311665" cy="250767"/>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3</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33" name="TextBox 732">
                    <a:extLst>
                      <a:ext uri="{FF2B5EF4-FFF2-40B4-BE49-F238E27FC236}">
                        <a16:creationId xmlns:a16="http://schemas.microsoft.com/office/drawing/2014/main" id="{BECBE813-5F80-3E25-E096-054A7C300E1C}"/>
                      </a:ext>
                    </a:extLst>
                  </p:cNvPr>
                  <p:cNvSpPr txBox="1">
                    <a:spLocks noRot="1" noChangeAspect="1" noMove="1" noResize="1" noEditPoints="1" noAdjustHandles="1" noChangeArrowheads="1" noChangeShapeType="1" noTextEdit="1"/>
                  </p:cNvSpPr>
                  <p:nvPr/>
                </p:nvSpPr>
                <p:spPr>
                  <a:xfrm>
                    <a:off x="9718739" y="2163212"/>
                    <a:ext cx="311665" cy="250767"/>
                  </a:xfrm>
                  <a:prstGeom prst="rect">
                    <a:avLst/>
                  </a:prstGeom>
                  <a:blipFill>
                    <a:blip r:embed="rId39"/>
                    <a:stretch>
                      <a:fillRect/>
                    </a:stretch>
                  </a:blipFill>
                </p:spPr>
                <p:txBody>
                  <a:bodyPr/>
                  <a:lstStyle/>
                  <a:p>
                    <a:r>
                      <a:rPr lang="en-US">
                        <a:noFill/>
                      </a:rPr>
                      <a:t> </a:t>
                    </a:r>
                  </a:p>
                </p:txBody>
              </p:sp>
            </mc:Fallback>
          </mc:AlternateContent>
        </p:grpSp>
        <p:grpSp>
          <p:nvGrpSpPr>
            <p:cNvPr id="777" name="Group 776">
              <a:extLst>
                <a:ext uri="{FF2B5EF4-FFF2-40B4-BE49-F238E27FC236}">
                  <a16:creationId xmlns:a16="http://schemas.microsoft.com/office/drawing/2014/main" id="{F157A63E-DCB9-316D-1E95-5AFA1DA520C4}"/>
                </a:ext>
              </a:extLst>
            </p:cNvPr>
            <p:cNvGrpSpPr/>
            <p:nvPr/>
          </p:nvGrpSpPr>
          <p:grpSpPr>
            <a:xfrm>
              <a:off x="8806299" y="2591521"/>
              <a:ext cx="997287" cy="1273870"/>
              <a:chOff x="8806299" y="2591521"/>
              <a:chExt cx="997287" cy="1273870"/>
            </a:xfrm>
          </p:grpSpPr>
          <mc:AlternateContent xmlns:mc="http://schemas.openxmlformats.org/markup-compatibility/2006" xmlns:a14="http://schemas.microsoft.com/office/drawing/2010/main">
            <mc:Choice Requires="a14">
              <p:sp>
                <p:nvSpPr>
                  <p:cNvPr id="747" name="TextBox 746">
                    <a:extLst>
                      <a:ext uri="{FF2B5EF4-FFF2-40B4-BE49-F238E27FC236}">
                        <a16:creationId xmlns:a16="http://schemas.microsoft.com/office/drawing/2014/main" id="{FC676AF2-641D-9584-F04B-2327994124A0}"/>
                      </a:ext>
                    </a:extLst>
                  </p:cNvPr>
                  <p:cNvSpPr txBox="1"/>
                  <p:nvPr/>
                </p:nvSpPr>
                <p:spPr>
                  <a:xfrm>
                    <a:off x="8806299" y="3526838"/>
                    <a:ext cx="428451" cy="338553"/>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𝑥</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2</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47" name="TextBox 746">
                    <a:extLst>
                      <a:ext uri="{FF2B5EF4-FFF2-40B4-BE49-F238E27FC236}">
                        <a16:creationId xmlns:a16="http://schemas.microsoft.com/office/drawing/2014/main" id="{FC676AF2-641D-9584-F04B-2327994124A0}"/>
                      </a:ext>
                    </a:extLst>
                  </p:cNvPr>
                  <p:cNvSpPr txBox="1">
                    <a:spLocks noRot="1" noChangeAspect="1" noMove="1" noResize="1" noEditPoints="1" noAdjustHandles="1" noChangeArrowheads="1" noChangeShapeType="1" noTextEdit="1"/>
                  </p:cNvSpPr>
                  <p:nvPr/>
                </p:nvSpPr>
                <p:spPr>
                  <a:xfrm>
                    <a:off x="8806299" y="3526838"/>
                    <a:ext cx="428451" cy="338553"/>
                  </a:xfrm>
                  <a:prstGeom prst="rect">
                    <a:avLst/>
                  </a:prstGeom>
                  <a:blipFill>
                    <a:blip r:embed="rId4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7" name="TextBox 756">
                    <a:extLst>
                      <a:ext uri="{FF2B5EF4-FFF2-40B4-BE49-F238E27FC236}">
                        <a16:creationId xmlns:a16="http://schemas.microsoft.com/office/drawing/2014/main" id="{8BC5AED3-472C-1E10-FEA2-BA4271E5B6CC}"/>
                      </a:ext>
                    </a:extLst>
                  </p:cNvPr>
                  <p:cNvSpPr txBox="1"/>
                  <p:nvPr/>
                </p:nvSpPr>
                <p:spPr>
                  <a:xfrm>
                    <a:off x="9368339" y="2815075"/>
                    <a:ext cx="435247" cy="338553"/>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6</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57" name="TextBox 756">
                    <a:extLst>
                      <a:ext uri="{FF2B5EF4-FFF2-40B4-BE49-F238E27FC236}">
                        <a16:creationId xmlns:a16="http://schemas.microsoft.com/office/drawing/2014/main" id="{8BC5AED3-472C-1E10-FEA2-BA4271E5B6CC}"/>
                      </a:ext>
                    </a:extLst>
                  </p:cNvPr>
                  <p:cNvSpPr txBox="1">
                    <a:spLocks noRot="1" noChangeAspect="1" noMove="1" noResize="1" noEditPoints="1" noAdjustHandles="1" noChangeArrowheads="1" noChangeShapeType="1" noTextEdit="1"/>
                  </p:cNvSpPr>
                  <p:nvPr/>
                </p:nvSpPr>
                <p:spPr>
                  <a:xfrm>
                    <a:off x="9368339" y="2815075"/>
                    <a:ext cx="435247" cy="338553"/>
                  </a:xfrm>
                  <a:prstGeom prst="rect">
                    <a:avLst/>
                  </a:prstGeom>
                  <a:blipFill>
                    <a:blip r:embed="rId4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49" name="TextBox 748">
                    <a:extLst>
                      <a:ext uri="{FF2B5EF4-FFF2-40B4-BE49-F238E27FC236}">
                        <a16:creationId xmlns:a16="http://schemas.microsoft.com/office/drawing/2014/main" id="{168714FC-B679-3488-D624-879BA966A1E0}"/>
                      </a:ext>
                    </a:extLst>
                  </p:cNvPr>
                  <p:cNvSpPr txBox="1"/>
                  <p:nvPr/>
                </p:nvSpPr>
                <p:spPr>
                  <a:xfrm>
                    <a:off x="9118346" y="2685960"/>
                    <a:ext cx="435247" cy="338553"/>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5</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49" name="TextBox 748">
                    <a:extLst>
                      <a:ext uri="{FF2B5EF4-FFF2-40B4-BE49-F238E27FC236}">
                        <a16:creationId xmlns:a16="http://schemas.microsoft.com/office/drawing/2014/main" id="{168714FC-B679-3488-D624-879BA966A1E0}"/>
                      </a:ext>
                    </a:extLst>
                  </p:cNvPr>
                  <p:cNvSpPr txBox="1">
                    <a:spLocks noRot="1" noChangeAspect="1" noMove="1" noResize="1" noEditPoints="1" noAdjustHandles="1" noChangeArrowheads="1" noChangeShapeType="1" noTextEdit="1"/>
                  </p:cNvSpPr>
                  <p:nvPr/>
                </p:nvSpPr>
                <p:spPr>
                  <a:xfrm>
                    <a:off x="9118346" y="2685960"/>
                    <a:ext cx="435247" cy="338553"/>
                  </a:xfrm>
                  <a:prstGeom prst="rect">
                    <a:avLst/>
                  </a:prstGeom>
                  <a:blipFill>
                    <a:blip r:embed="rId4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4" name="TextBox 753">
                    <a:extLst>
                      <a:ext uri="{FF2B5EF4-FFF2-40B4-BE49-F238E27FC236}">
                        <a16:creationId xmlns:a16="http://schemas.microsoft.com/office/drawing/2014/main" id="{0A2A991E-E1B2-893E-08FE-ABB930550B7D}"/>
                      </a:ext>
                    </a:extLst>
                  </p:cNvPr>
                  <p:cNvSpPr txBox="1"/>
                  <p:nvPr/>
                </p:nvSpPr>
                <p:spPr>
                  <a:xfrm>
                    <a:off x="8881122" y="2591521"/>
                    <a:ext cx="435247" cy="338553"/>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𝑎</m:t>
                              </m:r>
                            </m:e>
                            <m:sub>
                              <m: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t>4</m:t>
                              </m:r>
                            </m:sub>
                          </m:sSub>
                        </m:oMath>
                      </m:oMathPara>
                    </a14:m>
                    <a:endParaRPr kumimoji="0" lang="en-US" sz="1600" b="0" i="0" u="none" strike="noStrike" kern="0" cap="none" spc="0" normalizeH="0" baseline="0" noProof="0" dirty="0">
                      <a:ln>
                        <a:noFill/>
                      </a:ln>
                      <a:solidFill>
                        <a:prstClr val="black"/>
                      </a:solidFill>
                      <a:effectLst/>
                      <a:uLnTx/>
                      <a:uFillTx/>
                      <a:latin typeface="Aptos" panose="02110004020202020204"/>
                    </a:endParaRPr>
                  </a:p>
                </p:txBody>
              </p:sp>
            </mc:Choice>
            <mc:Fallback xmlns="">
              <p:sp>
                <p:nvSpPr>
                  <p:cNvPr id="754" name="TextBox 753">
                    <a:extLst>
                      <a:ext uri="{FF2B5EF4-FFF2-40B4-BE49-F238E27FC236}">
                        <a16:creationId xmlns:a16="http://schemas.microsoft.com/office/drawing/2014/main" id="{0A2A991E-E1B2-893E-08FE-ABB930550B7D}"/>
                      </a:ext>
                    </a:extLst>
                  </p:cNvPr>
                  <p:cNvSpPr txBox="1">
                    <a:spLocks noRot="1" noChangeAspect="1" noMove="1" noResize="1" noEditPoints="1" noAdjustHandles="1" noChangeArrowheads="1" noChangeShapeType="1" noTextEdit="1"/>
                  </p:cNvSpPr>
                  <p:nvPr/>
                </p:nvSpPr>
                <p:spPr>
                  <a:xfrm>
                    <a:off x="8881122" y="2591521"/>
                    <a:ext cx="435247" cy="338553"/>
                  </a:xfrm>
                  <a:prstGeom prst="rect">
                    <a:avLst/>
                  </a:prstGeom>
                  <a:blipFill>
                    <a:blip r:embed="rId43"/>
                    <a:stretch>
                      <a:fillRect/>
                    </a:stretch>
                  </a:blipFill>
                </p:spPr>
                <p:txBody>
                  <a:bodyPr/>
                  <a:lstStyle/>
                  <a:p>
                    <a:r>
                      <a:rPr lang="en-US">
                        <a:noFill/>
                      </a:rPr>
                      <a:t> </a:t>
                    </a:r>
                  </a:p>
                </p:txBody>
              </p:sp>
            </mc:Fallback>
          </mc:AlternateContent>
          <p:cxnSp>
            <p:nvCxnSpPr>
              <p:cNvPr id="758" name="Straight Arrow Connector 757">
                <a:extLst>
                  <a:ext uri="{FF2B5EF4-FFF2-40B4-BE49-F238E27FC236}">
                    <a16:creationId xmlns:a16="http://schemas.microsoft.com/office/drawing/2014/main" id="{15B6A399-2DC7-9537-41F9-2E75BF4C57CE}"/>
                  </a:ext>
                </a:extLst>
              </p:cNvPr>
              <p:cNvCxnSpPr>
                <a:cxnSpLocks/>
                <a:endCxn id="764" idx="2"/>
              </p:cNvCxnSpPr>
              <p:nvPr/>
            </p:nvCxnSpPr>
            <p:spPr>
              <a:xfrm flipV="1">
                <a:off x="9118346" y="3159080"/>
                <a:ext cx="258710" cy="377630"/>
              </a:xfrm>
              <a:prstGeom prst="straightConnector1">
                <a:avLst/>
              </a:prstGeom>
              <a:noFill/>
              <a:ln w="19050" cap="flat" cmpd="sng" algn="ctr">
                <a:solidFill>
                  <a:srgbClr val="000000"/>
                </a:solidFill>
                <a:prstDash val="sysDash"/>
                <a:miter lim="800000"/>
                <a:tailEnd type="triangle"/>
              </a:ln>
              <a:effectLst/>
            </p:spPr>
          </p:cxnSp>
          <p:cxnSp>
            <p:nvCxnSpPr>
              <p:cNvPr id="759" name="Straight Arrow Connector 758">
                <a:extLst>
                  <a:ext uri="{FF2B5EF4-FFF2-40B4-BE49-F238E27FC236}">
                    <a16:creationId xmlns:a16="http://schemas.microsoft.com/office/drawing/2014/main" id="{B5006FB7-8130-8F2B-A5FA-4233E139AB81}"/>
                  </a:ext>
                </a:extLst>
              </p:cNvPr>
              <p:cNvCxnSpPr>
                <a:cxnSpLocks/>
                <a:endCxn id="771" idx="2"/>
              </p:cNvCxnSpPr>
              <p:nvPr/>
            </p:nvCxnSpPr>
            <p:spPr>
              <a:xfrm flipV="1">
                <a:off x="9058446" y="3024903"/>
                <a:ext cx="40300" cy="479506"/>
              </a:xfrm>
              <a:prstGeom prst="straightConnector1">
                <a:avLst/>
              </a:prstGeom>
              <a:noFill/>
              <a:ln w="19050" cap="flat" cmpd="sng" algn="ctr">
                <a:solidFill>
                  <a:srgbClr val="000000"/>
                </a:solidFill>
                <a:prstDash val="sysDash"/>
                <a:miter lim="800000"/>
                <a:tailEnd type="triangle"/>
              </a:ln>
              <a:effectLst/>
            </p:spPr>
          </p:cxnSp>
          <p:cxnSp>
            <p:nvCxnSpPr>
              <p:cNvPr id="760" name="Straight Arrow Connector 759">
                <a:extLst>
                  <a:ext uri="{FF2B5EF4-FFF2-40B4-BE49-F238E27FC236}">
                    <a16:creationId xmlns:a16="http://schemas.microsoft.com/office/drawing/2014/main" id="{7D321FC0-D895-774D-82BE-10D120721A43}"/>
                  </a:ext>
                </a:extLst>
              </p:cNvPr>
              <p:cNvCxnSpPr>
                <a:cxnSpLocks/>
                <a:endCxn id="762" idx="2"/>
              </p:cNvCxnSpPr>
              <p:nvPr/>
            </p:nvCxnSpPr>
            <p:spPr>
              <a:xfrm flipV="1">
                <a:off x="9084684" y="3100378"/>
                <a:ext cx="149659" cy="420348"/>
              </a:xfrm>
              <a:prstGeom prst="straightConnector1">
                <a:avLst/>
              </a:prstGeom>
              <a:noFill/>
              <a:ln w="19050" cap="flat" cmpd="sng" algn="ctr">
                <a:solidFill>
                  <a:srgbClr val="000000"/>
                </a:solidFill>
                <a:prstDash val="sysDash"/>
                <a:miter lim="800000"/>
                <a:tailEnd type="triangle"/>
              </a:ln>
              <a:effectLst/>
            </p:spPr>
          </p:cxnSp>
          <p:sp>
            <p:nvSpPr>
              <p:cNvPr id="762" name="Rectangle 761">
                <a:extLst>
                  <a:ext uri="{FF2B5EF4-FFF2-40B4-BE49-F238E27FC236}">
                    <a16:creationId xmlns:a16="http://schemas.microsoft.com/office/drawing/2014/main" id="{475A5A38-B775-1278-5853-916475CFD6D3}"/>
                  </a:ext>
                </a:extLst>
              </p:cNvPr>
              <p:cNvSpPr>
                <a:spLocks noChangeAspect="1"/>
              </p:cNvSpPr>
              <p:nvPr/>
            </p:nvSpPr>
            <p:spPr>
              <a:xfrm rot="1246106">
                <a:off x="9192381" y="2980938"/>
                <a:ext cx="127698" cy="123451"/>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764" name="Rectangle 763">
                <a:extLst>
                  <a:ext uri="{FF2B5EF4-FFF2-40B4-BE49-F238E27FC236}">
                    <a16:creationId xmlns:a16="http://schemas.microsoft.com/office/drawing/2014/main" id="{9B344F91-E8DC-F443-55EA-E19C9A9A7AC8}"/>
                  </a:ext>
                </a:extLst>
              </p:cNvPr>
              <p:cNvSpPr>
                <a:spLocks noChangeAspect="1"/>
              </p:cNvSpPr>
              <p:nvPr/>
            </p:nvSpPr>
            <p:spPr>
              <a:xfrm rot="1246106">
                <a:off x="9335094" y="3039640"/>
                <a:ext cx="127698" cy="123451"/>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766" name="Rectangle 765">
                <a:extLst>
                  <a:ext uri="{FF2B5EF4-FFF2-40B4-BE49-F238E27FC236}">
                    <a16:creationId xmlns:a16="http://schemas.microsoft.com/office/drawing/2014/main" id="{5EF6FAF4-5E1B-E091-1429-9D3B2A43A96E}"/>
                  </a:ext>
                </a:extLst>
              </p:cNvPr>
              <p:cNvSpPr>
                <a:spLocks noChangeAspect="1"/>
              </p:cNvSpPr>
              <p:nvPr/>
            </p:nvSpPr>
            <p:spPr>
              <a:xfrm rot="1139450">
                <a:off x="9005532" y="3524116"/>
                <a:ext cx="127698" cy="123451"/>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771" name="Rectangle 770">
                <a:extLst>
                  <a:ext uri="{FF2B5EF4-FFF2-40B4-BE49-F238E27FC236}">
                    <a16:creationId xmlns:a16="http://schemas.microsoft.com/office/drawing/2014/main" id="{2F3E9571-F0B9-7AA2-33FF-BBEC2E02A6F2}"/>
                  </a:ext>
                </a:extLst>
              </p:cNvPr>
              <p:cNvSpPr>
                <a:spLocks noChangeAspect="1"/>
              </p:cNvSpPr>
              <p:nvPr/>
            </p:nvSpPr>
            <p:spPr>
              <a:xfrm rot="1246106">
                <a:off x="9056784" y="2905463"/>
                <a:ext cx="127698" cy="123451"/>
              </a:xfrm>
              <a:prstGeom prst="rect">
                <a:avLst/>
              </a:prstGeom>
              <a:solidFill>
                <a:srgbClr val="000000"/>
              </a:solidFill>
              <a:ln w="19050" cap="flat" cmpd="sng" algn="ctr">
                <a:solidFill>
                  <a:srgbClr val="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grpSp>
      <p:grpSp>
        <p:nvGrpSpPr>
          <p:cNvPr id="13" name="Group 12">
            <a:extLst>
              <a:ext uri="{FF2B5EF4-FFF2-40B4-BE49-F238E27FC236}">
                <a16:creationId xmlns:a16="http://schemas.microsoft.com/office/drawing/2014/main" id="{C6493482-25CA-56AA-A467-871BA1AA08E6}"/>
              </a:ext>
            </a:extLst>
          </p:cNvPr>
          <p:cNvGrpSpPr/>
          <p:nvPr/>
        </p:nvGrpSpPr>
        <p:grpSpPr>
          <a:xfrm>
            <a:off x="9228516" y="4077328"/>
            <a:ext cx="2498468" cy="294709"/>
            <a:chOff x="8547037" y="4119371"/>
            <a:chExt cx="2498468" cy="294709"/>
          </a:xfrm>
        </p:grpSpPr>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88D6A86B-C74A-F0EB-6443-85641090E229}"/>
                    </a:ext>
                  </a:extLst>
                </p:cNvPr>
                <p:cNvSpPr txBox="1"/>
                <p:nvPr/>
              </p:nvSpPr>
              <p:spPr>
                <a:xfrm>
                  <a:off x="8868340" y="4119371"/>
                  <a:ext cx="2177165" cy="276999"/>
                </a:xfrm>
                <a:prstGeom prst="rect">
                  <a:avLst/>
                </a:prstGeom>
                <a:noFill/>
                <a:ln>
                  <a:noFill/>
                </a:ln>
              </p:spPr>
              <p:txBody>
                <a:bodyPr wrap="square" lIns="0" tIns="0" rIns="0" bIns="0" anchor="ctr" anchorCtr="0">
                  <a:spAutoFit/>
                </a:bodyPr>
                <a:lstStyle/>
                <a:p>
                  <a:pPr defTabSz="457200"/>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𝑒𝑥𝑖𝑠𝑡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𝑒𝑥𝑖𝑠𝑡</m:t>
                        </m:r>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e>
                        </m:d>
                      </m:oMath>
                    </m:oMathPara>
                  </a14:m>
                  <a:endParaRPr lang="en-US" i="1" dirty="0">
                    <a:solidFill>
                      <a:srgbClr val="000000"/>
                    </a:solidFill>
                    <a:latin typeface="Cambria Math" panose="02040503050406030204" pitchFamily="18" charset="0"/>
                  </a:endParaRPr>
                </a:p>
              </p:txBody>
            </p:sp>
          </mc:Choice>
          <mc:Fallback xmlns="">
            <p:sp>
              <p:nvSpPr>
                <p:cNvPr id="14" name="TextBox 13">
                  <a:extLst>
                    <a:ext uri="{FF2B5EF4-FFF2-40B4-BE49-F238E27FC236}">
                      <a16:creationId xmlns:a16="http://schemas.microsoft.com/office/drawing/2014/main" id="{88D6A86B-C74A-F0EB-6443-85641090E229}"/>
                    </a:ext>
                  </a:extLst>
                </p:cNvPr>
                <p:cNvSpPr txBox="1">
                  <a:spLocks noRot="1" noChangeAspect="1" noMove="1" noResize="1" noEditPoints="1" noAdjustHandles="1" noChangeArrowheads="1" noChangeShapeType="1" noTextEdit="1"/>
                </p:cNvSpPr>
                <p:nvPr/>
              </p:nvSpPr>
              <p:spPr>
                <a:xfrm>
                  <a:off x="8868340" y="4119371"/>
                  <a:ext cx="2177165" cy="276999"/>
                </a:xfrm>
                <a:prstGeom prst="rect">
                  <a:avLst/>
                </a:prstGeom>
                <a:blipFill>
                  <a:blip r:embed="rId44"/>
                  <a:stretch>
                    <a:fillRect l="-3922" b="-37778"/>
                  </a:stretch>
                </a:blipFill>
                <a:ln>
                  <a:noFill/>
                </a:ln>
              </p:spPr>
              <p:txBody>
                <a:bodyPr/>
                <a:lstStyle/>
                <a:p>
                  <a:r>
                    <a:rPr lang="en-US">
                      <a:noFill/>
                    </a:rPr>
                    <a:t> </a:t>
                  </a:r>
                </a:p>
              </p:txBody>
            </p:sp>
          </mc:Fallback>
        </mc:AlternateContent>
        <p:pic>
          <p:nvPicPr>
            <p:cNvPr id="15" name="Picture 14">
              <a:extLst>
                <a:ext uri="{FF2B5EF4-FFF2-40B4-BE49-F238E27FC236}">
                  <a16:creationId xmlns:a16="http://schemas.microsoft.com/office/drawing/2014/main" id="{30FD795E-83AF-BB4A-A292-29F94159A7F4}"/>
                </a:ext>
              </a:extLst>
            </p:cNvPr>
            <p:cNvPicPr>
              <a:picLocks noChangeAspect="1"/>
            </p:cNvPicPr>
            <p:nvPr/>
          </p:nvPicPr>
          <p:blipFill>
            <a:blip r:embed="rId24"/>
            <a:stretch>
              <a:fillRect/>
            </a:stretch>
          </p:blipFill>
          <p:spPr>
            <a:xfrm>
              <a:off x="8547037" y="4139760"/>
              <a:ext cx="274320" cy="274320"/>
            </a:xfrm>
            <a:prstGeom prst="rect">
              <a:avLst/>
            </a:prstGeom>
          </p:spPr>
        </p:pic>
      </p:grpSp>
      <p:grpSp>
        <p:nvGrpSpPr>
          <p:cNvPr id="16" name="Group 15">
            <a:extLst>
              <a:ext uri="{FF2B5EF4-FFF2-40B4-BE49-F238E27FC236}">
                <a16:creationId xmlns:a16="http://schemas.microsoft.com/office/drawing/2014/main" id="{05E27625-E47B-F972-B999-95C136AB2733}"/>
              </a:ext>
            </a:extLst>
          </p:cNvPr>
          <p:cNvGrpSpPr/>
          <p:nvPr/>
        </p:nvGrpSpPr>
        <p:grpSpPr>
          <a:xfrm>
            <a:off x="9228516" y="4467743"/>
            <a:ext cx="2623087" cy="294710"/>
            <a:chOff x="8547037" y="4527664"/>
            <a:chExt cx="2623087" cy="294710"/>
          </a:xfrm>
        </p:grpSpPr>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D8523B8-320C-E8CD-FAB8-50A53944CD71}"/>
                    </a:ext>
                  </a:extLst>
                </p:cNvPr>
                <p:cNvSpPr txBox="1"/>
                <p:nvPr/>
              </p:nvSpPr>
              <p:spPr>
                <a:xfrm>
                  <a:off x="8868340" y="4527664"/>
                  <a:ext cx="2301784" cy="276999"/>
                </a:xfrm>
                <a:prstGeom prst="rect">
                  <a:avLst/>
                </a:prstGeom>
                <a:noFill/>
                <a:ln>
                  <a:noFill/>
                </a:ln>
              </p:spPr>
              <p:txBody>
                <a:bodyPr wrap="square" lIns="0" tIns="0" rIns="0" bIns="0" anchor="ctr" anchorCtr="0">
                  <a:spAutoFit/>
                </a:bodyPr>
                <a:lstStyle/>
                <a:p>
                  <a:pPr defTabSz="457200"/>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b="0" i="1" smtClean="0">
                                <a:solidFill>
                                  <a:srgbClr val="000000"/>
                                </a:solidFill>
                                <a:latin typeface="Cambria Math" panose="02040503050406030204" pitchFamily="18" charset="0"/>
                              </a:rPr>
                              <m:t>𝑐𝑜𝑢𝑛𝑡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𝑐𝑜𝑢𝑛𝑡</m:t>
                        </m:r>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e>
                        </m:d>
                      </m:oMath>
                    </m:oMathPara>
                  </a14:m>
                  <a:endParaRPr lang="en-US" i="1" dirty="0">
                    <a:solidFill>
                      <a:srgbClr val="000000"/>
                    </a:solidFill>
                    <a:latin typeface="Cambria Math" panose="02040503050406030204" pitchFamily="18" charset="0"/>
                  </a:endParaRPr>
                </a:p>
              </p:txBody>
            </p:sp>
          </mc:Choice>
          <mc:Fallback xmlns="">
            <p:sp>
              <p:nvSpPr>
                <p:cNvPr id="17" name="TextBox 16">
                  <a:extLst>
                    <a:ext uri="{FF2B5EF4-FFF2-40B4-BE49-F238E27FC236}">
                      <a16:creationId xmlns:a16="http://schemas.microsoft.com/office/drawing/2014/main" id="{ED8523B8-320C-E8CD-FAB8-50A53944CD71}"/>
                    </a:ext>
                  </a:extLst>
                </p:cNvPr>
                <p:cNvSpPr txBox="1">
                  <a:spLocks noRot="1" noChangeAspect="1" noMove="1" noResize="1" noEditPoints="1" noAdjustHandles="1" noChangeArrowheads="1" noChangeShapeType="1" noTextEdit="1"/>
                </p:cNvSpPr>
                <p:nvPr/>
              </p:nvSpPr>
              <p:spPr>
                <a:xfrm>
                  <a:off x="8868340" y="4527664"/>
                  <a:ext cx="2301784" cy="276999"/>
                </a:xfrm>
                <a:prstGeom prst="rect">
                  <a:avLst/>
                </a:prstGeom>
                <a:blipFill>
                  <a:blip r:embed="rId45"/>
                  <a:stretch>
                    <a:fillRect l="-3448" b="-37778"/>
                  </a:stretch>
                </a:blipFill>
                <a:ln>
                  <a:noFill/>
                </a:ln>
              </p:spPr>
              <p:txBody>
                <a:bodyPr/>
                <a:lstStyle/>
                <a:p>
                  <a:r>
                    <a:rPr lang="en-US">
                      <a:noFill/>
                    </a:rPr>
                    <a:t> </a:t>
                  </a:r>
                </a:p>
              </p:txBody>
            </p:sp>
          </mc:Fallback>
        </mc:AlternateContent>
        <p:pic>
          <p:nvPicPr>
            <p:cNvPr id="18" name="Picture 17">
              <a:extLst>
                <a:ext uri="{FF2B5EF4-FFF2-40B4-BE49-F238E27FC236}">
                  <a16:creationId xmlns:a16="http://schemas.microsoft.com/office/drawing/2014/main" id="{1451A5D6-377F-AC1D-75DF-26A180132CE9}"/>
                </a:ext>
              </a:extLst>
            </p:cNvPr>
            <p:cNvPicPr>
              <a:picLocks/>
            </p:cNvPicPr>
            <p:nvPr/>
          </p:nvPicPr>
          <p:blipFill>
            <a:blip r:embed="rId24"/>
            <a:stretch>
              <a:fillRect/>
            </a:stretch>
          </p:blipFill>
          <p:spPr>
            <a:xfrm>
              <a:off x="8547037" y="4548054"/>
              <a:ext cx="274320" cy="274320"/>
            </a:xfrm>
            <a:prstGeom prst="rect">
              <a:avLst/>
            </a:prstGeom>
          </p:spPr>
        </p:pic>
      </p:grpSp>
      <p:grpSp>
        <p:nvGrpSpPr>
          <p:cNvPr id="19" name="Group 18">
            <a:extLst>
              <a:ext uri="{FF2B5EF4-FFF2-40B4-BE49-F238E27FC236}">
                <a16:creationId xmlns:a16="http://schemas.microsoft.com/office/drawing/2014/main" id="{8A2E34DC-27E9-061B-F503-8E4C26A3E653}"/>
              </a:ext>
            </a:extLst>
          </p:cNvPr>
          <p:cNvGrpSpPr/>
          <p:nvPr/>
        </p:nvGrpSpPr>
        <p:grpSpPr>
          <a:xfrm>
            <a:off x="9228516" y="4858159"/>
            <a:ext cx="2919779" cy="294709"/>
            <a:chOff x="8547037" y="4925975"/>
            <a:chExt cx="2919779" cy="294709"/>
          </a:xfrm>
        </p:grpSpPr>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2FAB667B-DFB0-122E-76B2-FC5E3DD164BA}"/>
                    </a:ext>
                  </a:extLst>
                </p:cNvPr>
                <p:cNvSpPr txBox="1"/>
                <p:nvPr/>
              </p:nvSpPr>
              <p:spPr>
                <a:xfrm>
                  <a:off x="8868340" y="4925975"/>
                  <a:ext cx="2598476" cy="276999"/>
                </a:xfrm>
                <a:prstGeom prst="rect">
                  <a:avLst/>
                </a:prstGeom>
                <a:noFill/>
                <a:ln>
                  <a:noFill/>
                </a:ln>
              </p:spPr>
              <p:txBody>
                <a:bodyPr wrap="square" lIns="0" tIns="0" rIns="0" bIns="0" anchor="ctr" anchorCtr="0">
                  <a:spAutoFit/>
                </a:bodyPr>
                <a:lstStyle/>
                <a:p>
                  <a:pPr defTabSz="457200"/>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b="0" i="1" smtClean="0">
                                <a:solidFill>
                                  <a:srgbClr val="000000"/>
                                </a:solidFill>
                                <a:latin typeface="Cambria Math" panose="02040503050406030204" pitchFamily="18" charset="0"/>
                              </a:rPr>
                              <m:t>𝑒𝑓𝑓𝑜𝑟𝑡</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𝑒𝑓𝑓𝑜𝑟𝑡</m:t>
                        </m:r>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e>
                        </m:d>
                      </m:oMath>
                    </m:oMathPara>
                  </a14:m>
                  <a:endParaRPr lang="en-US" i="1" dirty="0">
                    <a:solidFill>
                      <a:srgbClr val="000000"/>
                    </a:solidFill>
                    <a:latin typeface="Cambria Math" panose="02040503050406030204" pitchFamily="18" charset="0"/>
                  </a:endParaRPr>
                </a:p>
              </p:txBody>
            </p:sp>
          </mc:Choice>
          <mc:Fallback xmlns="">
            <p:sp>
              <p:nvSpPr>
                <p:cNvPr id="20" name="TextBox 19">
                  <a:extLst>
                    <a:ext uri="{FF2B5EF4-FFF2-40B4-BE49-F238E27FC236}">
                      <a16:creationId xmlns:a16="http://schemas.microsoft.com/office/drawing/2014/main" id="{2FAB667B-DFB0-122E-76B2-FC5E3DD164BA}"/>
                    </a:ext>
                  </a:extLst>
                </p:cNvPr>
                <p:cNvSpPr txBox="1">
                  <a:spLocks noRot="1" noChangeAspect="1" noMove="1" noResize="1" noEditPoints="1" noAdjustHandles="1" noChangeArrowheads="1" noChangeShapeType="1" noTextEdit="1"/>
                </p:cNvSpPr>
                <p:nvPr/>
              </p:nvSpPr>
              <p:spPr>
                <a:xfrm>
                  <a:off x="8868340" y="4925975"/>
                  <a:ext cx="2598476" cy="276999"/>
                </a:xfrm>
                <a:prstGeom prst="rect">
                  <a:avLst/>
                </a:prstGeom>
                <a:blipFill>
                  <a:blip r:embed="rId46"/>
                  <a:stretch>
                    <a:fillRect l="-4225" b="-37778"/>
                  </a:stretch>
                </a:blipFill>
                <a:ln>
                  <a:noFill/>
                </a:ln>
              </p:spPr>
              <p:txBody>
                <a:bodyPr/>
                <a:lstStyle/>
                <a:p>
                  <a:r>
                    <a:rPr lang="en-US">
                      <a:noFill/>
                    </a:rPr>
                    <a:t> </a:t>
                  </a:r>
                </a:p>
              </p:txBody>
            </p:sp>
          </mc:Fallback>
        </mc:AlternateContent>
        <p:pic>
          <p:nvPicPr>
            <p:cNvPr id="21" name="Picture 20">
              <a:extLst>
                <a:ext uri="{FF2B5EF4-FFF2-40B4-BE49-F238E27FC236}">
                  <a16:creationId xmlns:a16="http://schemas.microsoft.com/office/drawing/2014/main" id="{3563F0BB-DED3-86B5-62D4-F3EB60BBC8F4}"/>
                </a:ext>
              </a:extLst>
            </p:cNvPr>
            <p:cNvPicPr>
              <a:picLocks/>
            </p:cNvPicPr>
            <p:nvPr/>
          </p:nvPicPr>
          <p:blipFill>
            <a:blip r:embed="rId24"/>
            <a:stretch>
              <a:fillRect/>
            </a:stretch>
          </p:blipFill>
          <p:spPr>
            <a:xfrm>
              <a:off x="8547037" y="4946364"/>
              <a:ext cx="274320" cy="274320"/>
            </a:xfrm>
            <a:prstGeom prst="rect">
              <a:avLst/>
            </a:prstGeom>
          </p:spPr>
        </p:pic>
      </p:grpSp>
      <p:sp>
        <p:nvSpPr>
          <p:cNvPr id="10" name="TextBox 9">
            <a:extLst>
              <a:ext uri="{FF2B5EF4-FFF2-40B4-BE49-F238E27FC236}">
                <a16:creationId xmlns:a16="http://schemas.microsoft.com/office/drawing/2014/main" id="{74AF6ADD-81C9-BB02-5EF8-3E81FAB12650}"/>
              </a:ext>
            </a:extLst>
          </p:cNvPr>
          <p:cNvSpPr txBox="1"/>
          <p:nvPr/>
        </p:nvSpPr>
        <p:spPr>
          <a:xfrm>
            <a:off x="4676381" y="5495612"/>
            <a:ext cx="4657375" cy="461665"/>
          </a:xfrm>
          <a:prstGeom prst="rect">
            <a:avLst/>
          </a:prstGeom>
          <a:noFill/>
        </p:spPr>
        <p:txBody>
          <a:bodyPr wrap="square" lIns="0" rIns="91440" rtlCol="0">
            <a:spAutoFit/>
          </a:bodyPr>
          <a:lstStyle/>
          <a:p>
            <a:r>
              <a:rPr lang="en-US" sz="2400" dirty="0"/>
              <a:t>Great! This is totally fair. Right?</a:t>
            </a:r>
          </a:p>
        </p:txBody>
      </p:sp>
      <p:sp>
        <p:nvSpPr>
          <p:cNvPr id="12" name="TextBox 11">
            <a:extLst>
              <a:ext uri="{FF2B5EF4-FFF2-40B4-BE49-F238E27FC236}">
                <a16:creationId xmlns:a16="http://schemas.microsoft.com/office/drawing/2014/main" id="{32F3B6E8-2233-8CEF-474C-050D4403D92C}"/>
              </a:ext>
            </a:extLst>
          </p:cNvPr>
          <p:cNvSpPr txBox="1"/>
          <p:nvPr/>
        </p:nvSpPr>
        <p:spPr>
          <a:xfrm>
            <a:off x="4676381" y="5970213"/>
            <a:ext cx="4700804" cy="830997"/>
          </a:xfrm>
          <a:prstGeom prst="rect">
            <a:avLst/>
          </a:prstGeom>
          <a:noFill/>
        </p:spPr>
        <p:txBody>
          <a:bodyPr wrap="square" lIns="0" rIns="91440" rtlCol="0">
            <a:spAutoFit/>
          </a:bodyPr>
          <a:lstStyle/>
          <a:p>
            <a:r>
              <a:rPr lang="en-US" sz="2400" dirty="0"/>
              <a:t>This case is intuitively unfair, but existing metrics overlook this fact</a:t>
            </a:r>
          </a:p>
        </p:txBody>
      </p:sp>
      <p:cxnSp>
        <p:nvCxnSpPr>
          <p:cNvPr id="2" name="Straight Connector 1">
            <a:extLst>
              <a:ext uri="{FF2B5EF4-FFF2-40B4-BE49-F238E27FC236}">
                <a16:creationId xmlns:a16="http://schemas.microsoft.com/office/drawing/2014/main" id="{4E365C41-AD7F-E555-34FA-8C00C7111ACD}"/>
              </a:ext>
            </a:extLst>
          </p:cNvPr>
          <p:cNvCxnSpPr>
            <a:cxnSpLocks/>
          </p:cNvCxnSpPr>
          <p:nvPr/>
        </p:nvCxnSpPr>
        <p:spPr>
          <a:xfrm>
            <a:off x="4679883" y="5726445"/>
            <a:ext cx="42229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97" name="TextBox 496">
            <a:extLst>
              <a:ext uri="{FF2B5EF4-FFF2-40B4-BE49-F238E27FC236}">
                <a16:creationId xmlns:a16="http://schemas.microsoft.com/office/drawing/2014/main" id="{DE6B1326-0BCA-BEA4-3F44-9BDD8F2FE516}"/>
              </a:ext>
            </a:extLst>
          </p:cNvPr>
          <p:cNvSpPr txBox="1"/>
          <p:nvPr/>
        </p:nvSpPr>
        <p:spPr>
          <a:xfrm>
            <a:off x="8902858" y="1074110"/>
            <a:ext cx="3291840" cy="369204"/>
          </a:xfrm>
          <a:prstGeom prst="rect">
            <a:avLst/>
          </a:prstGeom>
          <a:noFill/>
        </p:spPr>
        <p:txBody>
          <a:bodyPr wrap="square" rtlCol="0">
            <a:noAutofit/>
          </a:bodyPr>
          <a:lstStyle/>
          <a:p>
            <a:pPr algn="ctr" defTabSz="457200"/>
            <a:r>
              <a:rPr lang="en-US" b="1" spc="-10" dirty="0">
                <a:solidFill>
                  <a:prstClr val="black"/>
                </a:solidFill>
                <a:latin typeface="Aptos" panose="02110004020202020204"/>
              </a:rPr>
              <a:t>(d) Recourse Diversity - Ours</a:t>
            </a:r>
          </a:p>
        </p:txBody>
      </p:sp>
      <p:grpSp>
        <p:nvGrpSpPr>
          <p:cNvPr id="702" name="Group 701">
            <a:extLst>
              <a:ext uri="{FF2B5EF4-FFF2-40B4-BE49-F238E27FC236}">
                <a16:creationId xmlns:a16="http://schemas.microsoft.com/office/drawing/2014/main" id="{BFC296CF-F7D1-B2C1-2BEF-B19A2F3F915F}"/>
              </a:ext>
            </a:extLst>
          </p:cNvPr>
          <p:cNvGrpSpPr/>
          <p:nvPr/>
        </p:nvGrpSpPr>
        <p:grpSpPr>
          <a:xfrm>
            <a:off x="9228516" y="5248575"/>
            <a:ext cx="2623087" cy="553998"/>
            <a:chOff x="8547037" y="5290618"/>
            <a:chExt cx="2623087" cy="553998"/>
          </a:xfrm>
        </p:grpSpPr>
        <mc:AlternateContent xmlns:mc="http://schemas.openxmlformats.org/markup-compatibility/2006" xmlns:a14="http://schemas.microsoft.com/office/drawing/2010/main">
          <mc:Choice Requires="a14">
            <p:sp>
              <p:nvSpPr>
                <p:cNvPr id="538" name="TextBox 537">
                  <a:extLst>
                    <a:ext uri="{FF2B5EF4-FFF2-40B4-BE49-F238E27FC236}">
                      <a16:creationId xmlns:a16="http://schemas.microsoft.com/office/drawing/2014/main" id="{58521EC9-E97E-1B6E-28E1-FD0B649B4B9C}"/>
                    </a:ext>
                  </a:extLst>
                </p:cNvPr>
                <p:cNvSpPr txBox="1"/>
                <p:nvPr/>
              </p:nvSpPr>
              <p:spPr>
                <a:xfrm>
                  <a:off x="8868340" y="5290618"/>
                  <a:ext cx="2301784" cy="553998"/>
                </a:xfrm>
                <a:prstGeom prst="rect">
                  <a:avLst/>
                </a:prstGeom>
                <a:noFill/>
              </p:spPr>
              <p:txBody>
                <a:bodyPr wrap="none" lIns="0" tIns="0" rIns="0" bIns="0" rtlCol="0">
                  <a:spAutoFit/>
                </a:bodyPr>
                <a:lstStyle/>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𝑑𝑖𝑣𝑒𝑟𝑠𝑖𝑡𝑦</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𝐻𝐼𝐺𝐻</m:t>
                        </m:r>
                      </m:oMath>
                    </m:oMathPara>
                  </a14:m>
                  <a:endParaRPr lang="en-US" dirty="0">
                    <a:solidFill>
                      <a:srgbClr val="000000"/>
                    </a:solidFill>
                    <a:latin typeface="Aptos" panose="02110004020202020204"/>
                  </a:endParaRPr>
                </a:p>
                <a:p>
                  <a:pPr defTabSz="457200"/>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𝑑𝑖𝑣𝑒𝑟𝑠𝑖𝑡𝑦</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𝐿𝑂𝑊</m:t>
                        </m:r>
                      </m:oMath>
                    </m:oMathPara>
                  </a14:m>
                  <a:endParaRPr lang="en-US" dirty="0">
                    <a:solidFill>
                      <a:srgbClr val="000000"/>
                    </a:solidFill>
                    <a:latin typeface="Aptos" panose="02110004020202020204"/>
                  </a:endParaRPr>
                </a:p>
              </p:txBody>
            </p:sp>
          </mc:Choice>
          <mc:Fallback xmlns="">
            <p:sp>
              <p:nvSpPr>
                <p:cNvPr id="538" name="TextBox 537">
                  <a:extLst>
                    <a:ext uri="{FF2B5EF4-FFF2-40B4-BE49-F238E27FC236}">
                      <a16:creationId xmlns:a16="http://schemas.microsoft.com/office/drawing/2014/main" id="{58521EC9-E97E-1B6E-28E1-FD0B649B4B9C}"/>
                    </a:ext>
                  </a:extLst>
                </p:cNvPr>
                <p:cNvSpPr txBox="1">
                  <a:spLocks noRot="1" noChangeAspect="1" noMove="1" noResize="1" noEditPoints="1" noAdjustHandles="1" noChangeArrowheads="1" noChangeShapeType="1" noTextEdit="1"/>
                </p:cNvSpPr>
                <p:nvPr/>
              </p:nvSpPr>
              <p:spPr>
                <a:xfrm>
                  <a:off x="8868340" y="5290618"/>
                  <a:ext cx="2301784" cy="553998"/>
                </a:xfrm>
                <a:prstGeom prst="rect">
                  <a:avLst/>
                </a:prstGeom>
                <a:blipFill>
                  <a:blip r:embed="rId47"/>
                  <a:stretch>
                    <a:fillRect l="-4775" t="-1099" r="-531" b="-16484"/>
                  </a:stretch>
                </a:blipFill>
              </p:spPr>
              <p:txBody>
                <a:bodyPr/>
                <a:lstStyle/>
                <a:p>
                  <a:r>
                    <a:rPr lang="en-US">
                      <a:noFill/>
                    </a:rPr>
                    <a:t> </a:t>
                  </a:r>
                </a:p>
              </p:txBody>
            </p:sp>
          </mc:Fallback>
        </mc:AlternateContent>
        <p:pic>
          <p:nvPicPr>
            <p:cNvPr id="695" name="Picture 694">
              <a:extLst>
                <a:ext uri="{FF2B5EF4-FFF2-40B4-BE49-F238E27FC236}">
                  <a16:creationId xmlns:a16="http://schemas.microsoft.com/office/drawing/2014/main" id="{F566E7B3-DE37-3DDA-F71B-CB1709BA3B44}"/>
                </a:ext>
              </a:extLst>
            </p:cNvPr>
            <p:cNvPicPr>
              <a:picLocks noChangeAspect="1"/>
            </p:cNvPicPr>
            <p:nvPr/>
          </p:nvPicPr>
          <p:blipFill>
            <a:blip r:embed="rId13"/>
            <a:stretch>
              <a:fillRect/>
            </a:stretch>
          </p:blipFill>
          <p:spPr>
            <a:xfrm>
              <a:off x="8547037" y="5430457"/>
              <a:ext cx="274320" cy="274320"/>
            </a:xfrm>
            <a:prstGeom prst="rect">
              <a:avLst/>
            </a:prstGeom>
          </p:spPr>
        </p:pic>
      </p:grpSp>
    </p:spTree>
    <p:extLst>
      <p:ext uri="{BB962C8B-B14F-4D97-AF65-F5344CB8AC3E}">
        <p14:creationId xmlns:p14="http://schemas.microsoft.com/office/powerpoint/2010/main" val="38902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9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755836-7736-9F1C-8FD9-E481CA6B5567}"/>
              </a:ext>
            </a:extLst>
          </p:cNvPr>
          <p:cNvSpPr>
            <a:spLocks noGrp="1"/>
          </p:cNvSpPr>
          <p:nvPr>
            <p:ph type="title"/>
          </p:nvPr>
        </p:nvSpPr>
        <p:spPr/>
        <p:txBody>
          <a:bodyPr/>
          <a:lstStyle/>
          <a:p>
            <a:r>
              <a:rPr lang="en-US" dirty="0"/>
              <a:t>Recourse Diversity</a:t>
            </a:r>
          </a:p>
        </p:txBody>
      </p:sp>
      <p:sp>
        <p:nvSpPr>
          <p:cNvPr id="4" name="TextBox 3">
            <a:extLst>
              <a:ext uri="{FF2B5EF4-FFF2-40B4-BE49-F238E27FC236}">
                <a16:creationId xmlns:a16="http://schemas.microsoft.com/office/drawing/2014/main" id="{EE3D8AFC-E860-F0D1-D8C5-5223DC44A646}"/>
              </a:ext>
            </a:extLst>
          </p:cNvPr>
          <p:cNvSpPr txBox="1"/>
          <p:nvPr/>
        </p:nvSpPr>
        <p:spPr>
          <a:xfrm>
            <a:off x="264589" y="1104694"/>
            <a:ext cx="11622611" cy="400110"/>
          </a:xfrm>
          <a:prstGeom prst="rect">
            <a:avLst/>
          </a:prstGeom>
          <a:noFill/>
        </p:spPr>
        <p:txBody>
          <a:bodyPr wrap="square" rtlCol="0">
            <a:spAutoFit/>
          </a:bodyPr>
          <a:lstStyle/>
          <a:p>
            <a:r>
              <a:rPr lang="en-US" sz="2000" dirty="0"/>
              <a:t>We design recourse diversity to measure the </a:t>
            </a:r>
            <a:r>
              <a:rPr lang="en-US" sz="2000" b="1" i="1" dirty="0"/>
              <a:t>agency </a:t>
            </a:r>
            <a:r>
              <a:rPr lang="en-US" sz="2000" dirty="0"/>
              <a:t>a user has to choose their path to recourse</a:t>
            </a:r>
          </a:p>
        </p:txBody>
      </p:sp>
      <p:sp>
        <p:nvSpPr>
          <p:cNvPr id="132" name="TextBox 131">
            <a:extLst>
              <a:ext uri="{FF2B5EF4-FFF2-40B4-BE49-F238E27FC236}">
                <a16:creationId xmlns:a16="http://schemas.microsoft.com/office/drawing/2014/main" id="{689E44CE-C5A9-D3D5-1799-45831B456E41}"/>
              </a:ext>
            </a:extLst>
          </p:cNvPr>
          <p:cNvSpPr txBox="1"/>
          <p:nvPr/>
        </p:nvSpPr>
        <p:spPr>
          <a:xfrm>
            <a:off x="264589" y="5400882"/>
            <a:ext cx="11380564" cy="707886"/>
          </a:xfrm>
          <a:prstGeom prst="rect">
            <a:avLst/>
          </a:prstGeom>
          <a:noFill/>
        </p:spPr>
        <p:txBody>
          <a:bodyPr wrap="square">
            <a:spAutoFit/>
          </a:bodyPr>
          <a:lstStyle/>
          <a:p>
            <a:r>
              <a:rPr lang="en-US" sz="2000" dirty="0"/>
              <a:t>Diversity measures </a:t>
            </a:r>
            <a:r>
              <a:rPr lang="en-US" sz="2000" u="sng" dirty="0"/>
              <a:t>how well a set of actions is distributed</a:t>
            </a:r>
            <a:r>
              <a:rPr lang="en-US" sz="2000" dirty="0"/>
              <a:t> with respect to the explained instance, and diversity is orthogonal to existing recourse fairness metrics</a:t>
            </a:r>
          </a:p>
        </p:txBody>
      </p:sp>
      <p:sp>
        <p:nvSpPr>
          <p:cNvPr id="2" name="TextBox 1">
            <a:extLst>
              <a:ext uri="{FF2B5EF4-FFF2-40B4-BE49-F238E27FC236}">
                <a16:creationId xmlns:a16="http://schemas.microsoft.com/office/drawing/2014/main" id="{DFB43C24-35BB-82F5-66C4-6E3E8F1963D0}"/>
              </a:ext>
            </a:extLst>
          </p:cNvPr>
          <p:cNvSpPr txBox="1"/>
          <p:nvPr/>
        </p:nvSpPr>
        <p:spPr>
          <a:xfrm>
            <a:off x="264589" y="1550275"/>
            <a:ext cx="11622611" cy="400110"/>
          </a:xfrm>
          <a:prstGeom prst="rect">
            <a:avLst/>
          </a:prstGeom>
          <a:noFill/>
        </p:spPr>
        <p:txBody>
          <a:bodyPr wrap="square" rtlCol="0">
            <a:spAutoFit/>
          </a:bodyPr>
          <a:lstStyle/>
          <a:p>
            <a:r>
              <a:rPr lang="en-US" sz="2000" dirty="0"/>
              <a:t>Therefore, we base diversity on </a:t>
            </a:r>
            <a:r>
              <a:rPr lang="en-US" sz="2000" b="1" i="1" dirty="0"/>
              <a:t>the similarity among a set of counterfactual actions</a:t>
            </a:r>
            <a:endParaRPr lang="en-US" sz="2000"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C2895B4-3F6A-EBB3-E5D1-95266C034351}"/>
                  </a:ext>
                </a:extLst>
              </p:cNvPr>
              <p:cNvSpPr txBox="1"/>
              <p:nvPr/>
            </p:nvSpPr>
            <p:spPr>
              <a:xfrm>
                <a:off x="264589" y="1995856"/>
                <a:ext cx="11622611" cy="400110"/>
              </a:xfrm>
              <a:prstGeom prst="rect">
                <a:avLst/>
              </a:prstGeom>
              <a:noFill/>
            </p:spPr>
            <p:txBody>
              <a:bodyPr wrap="square" rtlCol="0">
                <a:spAutoFit/>
              </a:bodyPr>
              <a:lstStyle/>
              <a:p>
                <a:r>
                  <a:rPr lang="en-US" sz="2000" dirty="0"/>
                  <a:t>Given a set of </a:t>
                </a:r>
                <a14:m>
                  <m:oMath xmlns:m="http://schemas.openxmlformats.org/officeDocument/2006/math">
                    <m:r>
                      <a:rPr lang="en-US" sz="2000" b="0" i="1" smtClean="0">
                        <a:latin typeface="Cambria Math" panose="02040503050406030204" pitchFamily="18" charset="0"/>
                      </a:rPr>
                      <m:t>𝑘</m:t>
                    </m:r>
                  </m:oMath>
                </a14:m>
                <a:r>
                  <a:rPr lang="en-US" sz="2000" dirty="0"/>
                  <a:t> counterfactual actions </a:t>
                </a:r>
                <a14:m>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𝑎</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𝑎</m:t>
                            </m:r>
                          </m:e>
                          <m:sub>
                            <m:r>
                              <a:rPr lang="en-US" sz="2000" b="0" i="1" smtClean="0">
                                <a:latin typeface="Cambria Math" panose="02040503050406030204" pitchFamily="18" charset="0"/>
                              </a:rPr>
                              <m:t>2</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𝑎</m:t>
                            </m:r>
                          </m:e>
                          <m:sub>
                            <m:r>
                              <a:rPr lang="en-US" sz="2000" b="0" i="1" smtClean="0">
                                <a:latin typeface="Cambria Math" panose="02040503050406030204" pitchFamily="18" charset="0"/>
                              </a:rPr>
                              <m:t>𝑘</m:t>
                            </m:r>
                          </m:sub>
                        </m:sSub>
                      </m:e>
                    </m:d>
                  </m:oMath>
                </a14:m>
                <a:endParaRPr lang="en-US" sz="2000" dirty="0"/>
              </a:p>
            </p:txBody>
          </p:sp>
        </mc:Choice>
        <mc:Fallback xmlns="">
          <p:sp>
            <p:nvSpPr>
              <p:cNvPr id="11" name="TextBox 10">
                <a:extLst>
                  <a:ext uri="{FF2B5EF4-FFF2-40B4-BE49-F238E27FC236}">
                    <a16:creationId xmlns:a16="http://schemas.microsoft.com/office/drawing/2014/main" id="{DC2895B4-3F6A-EBB3-E5D1-95266C034351}"/>
                  </a:ext>
                </a:extLst>
              </p:cNvPr>
              <p:cNvSpPr txBox="1">
                <a:spLocks noRot="1" noChangeAspect="1" noMove="1" noResize="1" noEditPoints="1" noAdjustHandles="1" noChangeArrowheads="1" noChangeShapeType="1" noTextEdit="1"/>
              </p:cNvSpPr>
              <p:nvPr/>
            </p:nvSpPr>
            <p:spPr>
              <a:xfrm>
                <a:off x="264589" y="1995856"/>
                <a:ext cx="11622611" cy="400110"/>
              </a:xfrm>
              <a:prstGeom prst="rect">
                <a:avLst/>
              </a:prstGeom>
              <a:blipFill>
                <a:blip r:embed="rId2"/>
                <a:stretch>
                  <a:fillRect l="-524" t="-6061" b="-27273"/>
                </a:stretch>
              </a:blipFill>
            </p:spPr>
            <p:txBody>
              <a:bodyPr/>
              <a:lstStyle/>
              <a:p>
                <a:r>
                  <a:rPr lang="en-US">
                    <a:noFill/>
                  </a:rPr>
                  <a:t> </a:t>
                </a:r>
              </a:p>
            </p:txBody>
          </p:sp>
        </mc:Fallback>
      </mc:AlternateContent>
      <p:pic>
        <p:nvPicPr>
          <p:cNvPr id="48" name="Picture 47">
            <a:extLst>
              <a:ext uri="{FF2B5EF4-FFF2-40B4-BE49-F238E27FC236}">
                <a16:creationId xmlns:a16="http://schemas.microsoft.com/office/drawing/2014/main" id="{6EEBD06D-7F58-7356-D02F-0265EBBDC893}"/>
              </a:ext>
            </a:extLst>
          </p:cNvPr>
          <p:cNvPicPr>
            <a:picLocks noChangeAspect="1"/>
          </p:cNvPicPr>
          <p:nvPr/>
        </p:nvPicPr>
        <p:blipFill>
          <a:blip r:embed="rId3"/>
          <a:stretch>
            <a:fillRect/>
          </a:stretch>
        </p:blipFill>
        <p:spPr>
          <a:xfrm>
            <a:off x="1997117" y="3004193"/>
            <a:ext cx="6096000" cy="953134"/>
          </a:xfrm>
          <a:prstGeom prst="rect">
            <a:avLst/>
          </a:prstGeom>
        </p:spPr>
      </p:pic>
      <mc:AlternateContent xmlns:mc="http://schemas.openxmlformats.org/markup-compatibility/2006" xmlns:a14="http://schemas.microsoft.com/office/drawing/2010/main">
        <mc:Choice Requires="a14">
          <p:sp>
            <p:nvSpPr>
              <p:cNvPr id="107" name="TextBox 106">
                <a:extLst>
                  <a:ext uri="{FF2B5EF4-FFF2-40B4-BE49-F238E27FC236}">
                    <a16:creationId xmlns:a16="http://schemas.microsoft.com/office/drawing/2014/main" id="{EF88BD50-BCE1-F1E1-DE6F-69F613A0EF29}"/>
                  </a:ext>
                </a:extLst>
              </p:cNvPr>
              <p:cNvSpPr txBox="1"/>
              <p:nvPr/>
            </p:nvSpPr>
            <p:spPr>
              <a:xfrm>
                <a:off x="5240653" y="4445071"/>
                <a:ext cx="4681677" cy="678134"/>
              </a:xfrm>
              <a:prstGeom prst="rect">
                <a:avLst/>
              </a:prstGeom>
              <a:noFill/>
            </p:spPr>
            <p:txBody>
              <a:bodyPr wrap="square" rIns="91440" rtlCol="0">
                <a:spAutoFit/>
              </a:bodyPr>
              <a:lstStyle/>
              <a:p>
                <a:pPr algn="ctr">
                  <a:lnSpc>
                    <a:spcPct val="110000"/>
                  </a:lnSpc>
                </a:pPr>
                <a:r>
                  <a:rPr lang="en-US" dirty="0">
                    <a:solidFill>
                      <a:schemeClr val="accent5"/>
                    </a:solidFill>
                  </a:rPr>
                  <a:t>Angular similarity of unit vectors </a:t>
                </a:r>
                <a14:m>
                  <m:oMath xmlns:m="http://schemas.openxmlformats.org/officeDocument/2006/math">
                    <m:acc>
                      <m:accPr>
                        <m:chr m:val="̂"/>
                        <m:ctrlPr>
                          <a:rPr lang="en-US" b="0" i="1" smtClean="0">
                            <a:solidFill>
                              <a:schemeClr val="accent5"/>
                            </a:solidFill>
                            <a:latin typeface="Cambria Math" panose="02040503050406030204" pitchFamily="18" charset="0"/>
                          </a:rPr>
                        </m:ctrlPr>
                      </m:accPr>
                      <m:e>
                        <m:sSub>
                          <m:sSubPr>
                            <m:ctrlPr>
                              <a:rPr lang="en-US" b="0" i="1" smtClean="0">
                                <a:solidFill>
                                  <a:schemeClr val="accent5"/>
                                </a:solidFill>
                                <a:latin typeface="Cambria Math" panose="02040503050406030204" pitchFamily="18" charset="0"/>
                              </a:rPr>
                            </m:ctrlPr>
                          </m:sSubPr>
                          <m:e>
                            <m:r>
                              <a:rPr lang="en-US" b="0" i="1" smtClean="0">
                                <a:solidFill>
                                  <a:schemeClr val="accent5"/>
                                </a:solidFill>
                                <a:latin typeface="Cambria Math" panose="02040503050406030204" pitchFamily="18" charset="0"/>
                              </a:rPr>
                              <m:t>𝑎</m:t>
                            </m:r>
                          </m:e>
                          <m:sub>
                            <m:r>
                              <a:rPr lang="en-US" b="0" i="1" smtClean="0">
                                <a:solidFill>
                                  <a:schemeClr val="accent5"/>
                                </a:solidFill>
                                <a:latin typeface="Cambria Math" panose="02040503050406030204" pitchFamily="18" charset="0"/>
                              </a:rPr>
                              <m:t>𝑖</m:t>
                            </m:r>
                          </m:sub>
                        </m:sSub>
                      </m:e>
                    </m:acc>
                    <m:r>
                      <a:rPr lang="en-US" b="0" i="1" dirty="0" smtClean="0">
                        <a:solidFill>
                          <a:schemeClr val="accent5"/>
                        </a:solidFill>
                        <a:latin typeface="Cambria Math" panose="02040503050406030204" pitchFamily="18" charset="0"/>
                      </a:rPr>
                      <m:t>=</m:t>
                    </m:r>
                    <m:f>
                      <m:fPr>
                        <m:type m:val="lin"/>
                        <m:ctrlPr>
                          <a:rPr lang="en-US" b="0" i="1" dirty="0" smtClean="0">
                            <a:solidFill>
                              <a:schemeClr val="accent5"/>
                            </a:solidFill>
                            <a:latin typeface="Cambria Math" panose="02040503050406030204" pitchFamily="18" charset="0"/>
                          </a:rPr>
                        </m:ctrlPr>
                      </m:fPr>
                      <m:num>
                        <m:sSub>
                          <m:sSubPr>
                            <m:ctrlPr>
                              <a:rPr lang="en-US" i="1" dirty="0">
                                <a:solidFill>
                                  <a:schemeClr val="accent5"/>
                                </a:solidFill>
                                <a:latin typeface="Cambria Math" panose="02040503050406030204" pitchFamily="18" charset="0"/>
                              </a:rPr>
                            </m:ctrlPr>
                          </m:sSubPr>
                          <m:e>
                            <m:r>
                              <a:rPr lang="en-US" i="1" dirty="0">
                                <a:solidFill>
                                  <a:schemeClr val="accent5"/>
                                </a:solidFill>
                                <a:latin typeface="Cambria Math" panose="02040503050406030204" pitchFamily="18" charset="0"/>
                              </a:rPr>
                              <m:t>𝑎</m:t>
                            </m:r>
                          </m:e>
                          <m:sub>
                            <m:r>
                              <a:rPr lang="en-US" i="1" dirty="0">
                                <a:solidFill>
                                  <a:schemeClr val="accent5"/>
                                </a:solidFill>
                                <a:latin typeface="Cambria Math" panose="02040503050406030204" pitchFamily="18" charset="0"/>
                              </a:rPr>
                              <m:t>𝑖</m:t>
                            </m:r>
                          </m:sub>
                        </m:sSub>
                      </m:num>
                      <m:den>
                        <m:r>
                          <a:rPr lang="en-US" i="1" dirty="0">
                            <a:solidFill>
                              <a:schemeClr val="accent5"/>
                            </a:solidFill>
                            <a:latin typeface="Cambria Math" panose="02040503050406030204" pitchFamily="18" charset="0"/>
                          </a:rPr>
                          <m:t>|</m:t>
                        </m:r>
                        <m:sSub>
                          <m:sSubPr>
                            <m:ctrlPr>
                              <a:rPr lang="en-US" i="1" dirty="0">
                                <a:solidFill>
                                  <a:schemeClr val="accent5"/>
                                </a:solidFill>
                                <a:latin typeface="Cambria Math" panose="02040503050406030204" pitchFamily="18" charset="0"/>
                              </a:rPr>
                            </m:ctrlPr>
                          </m:sSubPr>
                          <m:e>
                            <m:r>
                              <a:rPr lang="en-US" i="1" dirty="0">
                                <a:solidFill>
                                  <a:schemeClr val="accent5"/>
                                </a:solidFill>
                                <a:latin typeface="Cambria Math" panose="02040503050406030204" pitchFamily="18" charset="0"/>
                              </a:rPr>
                              <m:t>𝑎</m:t>
                            </m:r>
                          </m:e>
                          <m:sub>
                            <m:r>
                              <a:rPr lang="en-US" i="1" dirty="0">
                                <a:solidFill>
                                  <a:schemeClr val="accent5"/>
                                </a:solidFill>
                                <a:latin typeface="Cambria Math" panose="02040503050406030204" pitchFamily="18" charset="0"/>
                              </a:rPr>
                              <m:t>𝑖</m:t>
                            </m:r>
                          </m:sub>
                        </m:sSub>
                        <m:r>
                          <a:rPr lang="en-US" i="1" dirty="0">
                            <a:solidFill>
                              <a:schemeClr val="accent5"/>
                            </a:solidFill>
                            <a:latin typeface="Cambria Math" panose="02040503050406030204" pitchFamily="18" charset="0"/>
                          </a:rPr>
                          <m:t>|</m:t>
                        </m:r>
                      </m:den>
                    </m:f>
                  </m:oMath>
                </a14:m>
                <a:endParaRPr lang="en-US" dirty="0">
                  <a:solidFill>
                    <a:schemeClr val="accent5"/>
                  </a:solidFill>
                </a:endParaRPr>
              </a:p>
              <a:p>
                <a:pPr algn="ctr">
                  <a:lnSpc>
                    <a:spcPct val="110000"/>
                  </a:lnSpc>
                </a:pPr>
                <a:r>
                  <a:rPr lang="en-US" dirty="0">
                    <a:solidFill>
                      <a:schemeClr val="accent5"/>
                    </a:solidFill>
                  </a:rPr>
                  <a:t>Independent of distance (recourse effort)</a:t>
                </a:r>
              </a:p>
            </p:txBody>
          </p:sp>
        </mc:Choice>
        <mc:Fallback xmlns="">
          <p:sp>
            <p:nvSpPr>
              <p:cNvPr id="107" name="TextBox 106">
                <a:extLst>
                  <a:ext uri="{FF2B5EF4-FFF2-40B4-BE49-F238E27FC236}">
                    <a16:creationId xmlns:a16="http://schemas.microsoft.com/office/drawing/2014/main" id="{EF88BD50-BCE1-F1E1-DE6F-69F613A0EF29}"/>
                  </a:ext>
                </a:extLst>
              </p:cNvPr>
              <p:cNvSpPr txBox="1">
                <a:spLocks noRot="1" noChangeAspect="1" noMove="1" noResize="1" noEditPoints="1" noAdjustHandles="1" noChangeArrowheads="1" noChangeShapeType="1" noTextEdit="1"/>
              </p:cNvSpPr>
              <p:nvPr/>
            </p:nvSpPr>
            <p:spPr>
              <a:xfrm>
                <a:off x="5240653" y="4445071"/>
                <a:ext cx="4681677" cy="678134"/>
              </a:xfrm>
              <a:prstGeom prst="rect">
                <a:avLst/>
              </a:prstGeom>
              <a:blipFill>
                <a:blip r:embed="rId4"/>
                <a:stretch>
                  <a:fillRect l="-911" t="-62162" r="-5729" b="-53153"/>
                </a:stretch>
              </a:blipFill>
            </p:spPr>
            <p:txBody>
              <a:bodyPr/>
              <a:lstStyle/>
              <a:p>
                <a:r>
                  <a:rPr lang="en-US">
                    <a:noFill/>
                  </a:rPr>
                  <a:t> </a:t>
                </a:r>
              </a:p>
            </p:txBody>
          </p:sp>
        </mc:Fallback>
      </mc:AlternateContent>
      <p:sp>
        <p:nvSpPr>
          <p:cNvPr id="50" name="TextBox 49">
            <a:extLst>
              <a:ext uri="{FF2B5EF4-FFF2-40B4-BE49-F238E27FC236}">
                <a16:creationId xmlns:a16="http://schemas.microsoft.com/office/drawing/2014/main" id="{B1D7B1BE-6FF5-E965-DBC6-EE1F0CB34909}"/>
              </a:ext>
            </a:extLst>
          </p:cNvPr>
          <p:cNvSpPr txBox="1"/>
          <p:nvPr/>
        </p:nvSpPr>
        <p:spPr>
          <a:xfrm>
            <a:off x="4485345" y="2606403"/>
            <a:ext cx="3902413" cy="369332"/>
          </a:xfrm>
          <a:prstGeom prst="rect">
            <a:avLst/>
          </a:prstGeom>
          <a:noFill/>
        </p:spPr>
        <p:txBody>
          <a:bodyPr wrap="square">
            <a:spAutoFit/>
          </a:bodyPr>
          <a:lstStyle/>
          <a:p>
            <a:pPr algn="ctr"/>
            <a:r>
              <a:rPr lang="en-US" dirty="0">
                <a:solidFill>
                  <a:schemeClr val="accent5"/>
                </a:solidFill>
              </a:rPr>
              <a:t>Mean pairwise similarity of actions</a:t>
            </a:r>
            <a:endParaRPr lang="en-US" dirty="0"/>
          </a:p>
        </p:txBody>
      </p:sp>
      <p:sp>
        <p:nvSpPr>
          <p:cNvPr id="75" name="TextBox 74">
            <a:extLst>
              <a:ext uri="{FF2B5EF4-FFF2-40B4-BE49-F238E27FC236}">
                <a16:creationId xmlns:a16="http://schemas.microsoft.com/office/drawing/2014/main" id="{FBDC5714-2EE2-4EEB-6D76-19FD19CE29E6}"/>
              </a:ext>
            </a:extLst>
          </p:cNvPr>
          <p:cNvSpPr txBox="1"/>
          <p:nvPr/>
        </p:nvSpPr>
        <p:spPr>
          <a:xfrm>
            <a:off x="2094207" y="4445071"/>
            <a:ext cx="2863005" cy="678134"/>
          </a:xfrm>
          <a:prstGeom prst="rect">
            <a:avLst/>
          </a:prstGeom>
          <a:noFill/>
        </p:spPr>
        <p:txBody>
          <a:bodyPr wrap="square">
            <a:spAutoFit/>
          </a:bodyPr>
          <a:lstStyle/>
          <a:p>
            <a:pPr algn="ctr">
              <a:lnSpc>
                <a:spcPct val="110000"/>
              </a:lnSpc>
            </a:pPr>
            <a:r>
              <a:rPr lang="en-US" dirty="0">
                <a:solidFill>
                  <a:schemeClr val="accent5"/>
                </a:solidFill>
              </a:rPr>
              <a:t>Independent of number of actions (recourse count)</a:t>
            </a:r>
            <a:endParaRPr lang="en-US" dirty="0"/>
          </a:p>
        </p:txBody>
      </p:sp>
      <p:sp>
        <p:nvSpPr>
          <p:cNvPr id="77" name="Left Brace 76">
            <a:extLst>
              <a:ext uri="{FF2B5EF4-FFF2-40B4-BE49-F238E27FC236}">
                <a16:creationId xmlns:a16="http://schemas.microsoft.com/office/drawing/2014/main" id="{71B3D4AA-B446-01DC-E099-585E81D559C8}"/>
              </a:ext>
            </a:extLst>
          </p:cNvPr>
          <p:cNvSpPr/>
          <p:nvPr/>
        </p:nvSpPr>
        <p:spPr>
          <a:xfrm rot="16200000">
            <a:off x="5735291" y="2988271"/>
            <a:ext cx="226192" cy="2138167"/>
          </a:xfrm>
          <a:prstGeom prst="leftBrace">
            <a:avLst/>
          </a:prstGeom>
          <a:ln w="1905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9" name="Straight Connector 78">
            <a:extLst>
              <a:ext uri="{FF2B5EF4-FFF2-40B4-BE49-F238E27FC236}">
                <a16:creationId xmlns:a16="http://schemas.microsoft.com/office/drawing/2014/main" id="{8904ADDE-517B-8206-C5BD-3F6E5020F8C8}"/>
              </a:ext>
            </a:extLst>
          </p:cNvPr>
          <p:cNvCxnSpPr>
            <a:cxnSpLocks/>
            <a:endCxn id="77" idx="1"/>
          </p:cNvCxnSpPr>
          <p:nvPr/>
        </p:nvCxnSpPr>
        <p:spPr>
          <a:xfrm flipV="1">
            <a:off x="4957212" y="4170451"/>
            <a:ext cx="891176" cy="37680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89" name="Left Brace 88">
            <a:extLst>
              <a:ext uri="{FF2B5EF4-FFF2-40B4-BE49-F238E27FC236}">
                <a16:creationId xmlns:a16="http://schemas.microsoft.com/office/drawing/2014/main" id="{B5EC23C6-E194-DEA7-B0E5-926184FC9CE7}"/>
              </a:ext>
            </a:extLst>
          </p:cNvPr>
          <p:cNvSpPr/>
          <p:nvPr/>
        </p:nvSpPr>
        <p:spPr>
          <a:xfrm rot="16200000">
            <a:off x="7468396" y="3499897"/>
            <a:ext cx="226192" cy="1114914"/>
          </a:xfrm>
          <a:prstGeom prst="leftBrace">
            <a:avLst/>
          </a:prstGeom>
          <a:ln w="1905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5B9A346F-C00D-890F-C2CE-3F5AC9FA96B2}"/>
              </a:ext>
            </a:extLst>
          </p:cNvPr>
          <p:cNvCxnSpPr>
            <a:cxnSpLocks/>
            <a:stCxn id="107" idx="0"/>
            <a:endCxn id="89" idx="1"/>
          </p:cNvCxnSpPr>
          <p:nvPr/>
        </p:nvCxnSpPr>
        <p:spPr>
          <a:xfrm flipV="1">
            <a:off x="7581492" y="4170450"/>
            <a:ext cx="0" cy="274621"/>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8EA73A38-D577-547E-2237-BBFBE6BC6BE5}"/>
              </a:ext>
            </a:extLst>
          </p:cNvPr>
          <p:cNvSpPr txBox="1"/>
          <p:nvPr/>
        </p:nvSpPr>
        <p:spPr>
          <a:xfrm>
            <a:off x="8630748" y="3059138"/>
            <a:ext cx="1527264" cy="646331"/>
          </a:xfrm>
          <a:prstGeom prst="rect">
            <a:avLst/>
          </a:prstGeom>
          <a:noFill/>
        </p:spPr>
        <p:txBody>
          <a:bodyPr wrap="square">
            <a:spAutoFit/>
          </a:bodyPr>
          <a:lstStyle/>
          <a:p>
            <a:pPr algn="ctr"/>
            <a:r>
              <a:rPr lang="en-US" dirty="0">
                <a:solidFill>
                  <a:schemeClr val="accent5"/>
                </a:solidFill>
              </a:rPr>
              <a:t>Independent of orientation</a:t>
            </a:r>
            <a:endParaRPr lang="en-US" dirty="0"/>
          </a:p>
        </p:txBody>
      </p:sp>
      <p:cxnSp>
        <p:nvCxnSpPr>
          <p:cNvPr id="149" name="Straight Connector 148">
            <a:extLst>
              <a:ext uri="{FF2B5EF4-FFF2-40B4-BE49-F238E27FC236}">
                <a16:creationId xmlns:a16="http://schemas.microsoft.com/office/drawing/2014/main" id="{C05AA4B1-9F9D-C245-4891-31E92B07C35A}"/>
              </a:ext>
            </a:extLst>
          </p:cNvPr>
          <p:cNvCxnSpPr>
            <a:cxnSpLocks/>
            <a:endCxn id="109" idx="1"/>
          </p:cNvCxnSpPr>
          <p:nvPr/>
        </p:nvCxnSpPr>
        <p:spPr>
          <a:xfrm flipV="1">
            <a:off x="8093117" y="3382304"/>
            <a:ext cx="537631" cy="5270"/>
          </a:xfrm>
          <a:prstGeom prst="line">
            <a:avLst/>
          </a:prstGeom>
          <a:ln w="19050">
            <a:solidFill>
              <a:schemeClr val="accent5"/>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676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4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132" grpId="0"/>
      <p:bldP spid="11" grpId="0"/>
      <p:bldP spid="107" grpId="0"/>
      <p:bldP spid="50" grpId="0"/>
      <p:bldP spid="75" grpId="0"/>
      <p:bldP spid="77" grpId="0" animBg="1"/>
      <p:bldP spid="89" grpId="0" animBg="1"/>
      <p:bldP spid="10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134ABE-0785-1736-73A5-98B44CD61774}"/>
              </a:ext>
            </a:extLst>
          </p:cNvPr>
          <p:cNvSpPr>
            <a:spLocks noGrp="1"/>
          </p:cNvSpPr>
          <p:nvPr>
            <p:ph type="title"/>
          </p:nvPr>
        </p:nvSpPr>
        <p:spPr/>
        <p:txBody>
          <a:bodyPr/>
          <a:lstStyle/>
          <a:p>
            <a:r>
              <a:rPr lang="en-US" dirty="0"/>
              <a:t>Individual and Group Fair Recourse Diversity</a:t>
            </a:r>
          </a:p>
        </p:txBody>
      </p:sp>
      <p:sp>
        <p:nvSpPr>
          <p:cNvPr id="6" name="Text Placeholder 5">
            <a:extLst>
              <a:ext uri="{FF2B5EF4-FFF2-40B4-BE49-F238E27FC236}">
                <a16:creationId xmlns:a16="http://schemas.microsoft.com/office/drawing/2014/main" id="{83B28B0B-86A2-F930-F66C-80B0B3EA3B36}"/>
              </a:ext>
            </a:extLst>
          </p:cNvPr>
          <p:cNvSpPr>
            <a:spLocks noGrp="1"/>
          </p:cNvSpPr>
          <p:nvPr>
            <p:ph type="body" idx="1"/>
          </p:nvPr>
        </p:nvSpPr>
        <p:spPr>
          <a:xfrm>
            <a:off x="619125" y="1638300"/>
            <a:ext cx="5138928" cy="393192"/>
          </a:xfrm>
        </p:spPr>
        <p:txBody>
          <a:bodyPr/>
          <a:lstStyle/>
          <a:p>
            <a:r>
              <a:rPr lang="en-US" u="sng" dirty="0">
                <a:solidFill>
                  <a:schemeClr val="tx1"/>
                </a:solidFill>
              </a:rPr>
              <a:t>Individually Fair Recourse Diversity</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F8463166-4A66-B83A-F719-F109DD0A71A9}"/>
                  </a:ext>
                </a:extLst>
              </p:cNvPr>
              <p:cNvSpPr>
                <a:spLocks noGrp="1"/>
              </p:cNvSpPr>
              <p:nvPr>
                <p:ph sz="half" idx="2"/>
              </p:nvPr>
            </p:nvSpPr>
            <p:spPr>
              <a:xfrm>
                <a:off x="619125" y="2095500"/>
                <a:ext cx="5140515" cy="1190625"/>
              </a:xfrm>
            </p:spPr>
            <p:txBody>
              <a:bodyPr/>
              <a:lstStyle/>
              <a:p>
                <a:pPr marL="0" indent="0">
                  <a:lnSpc>
                    <a:spcPct val="110000"/>
                  </a:lnSpc>
                  <a:buNone/>
                </a:pPr>
                <a:r>
                  <a:rPr lang="en-US" dirty="0"/>
                  <a:t>Two individuals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𝑗</m:t>
                        </m:r>
                      </m:sub>
                    </m:sSub>
                    <m:r>
                      <a:rPr lang="en-US" b="0" i="0" smtClean="0">
                        <a:latin typeface="Cambria Math" panose="02040503050406030204" pitchFamily="18" charset="0"/>
                      </a:rPr>
                      <m:t> </m:t>
                    </m:r>
                  </m:oMath>
                </a14:m>
                <a:r>
                  <a:rPr lang="en-US" dirty="0"/>
                  <a:t>have individually fair recourse diversity when the diversity of their feasible actions is the same</a:t>
                </a:r>
              </a:p>
            </p:txBody>
          </p:sp>
        </mc:Choice>
        <mc:Fallback xmlns="">
          <p:sp>
            <p:nvSpPr>
              <p:cNvPr id="2" name="Content Placeholder 1">
                <a:extLst>
                  <a:ext uri="{FF2B5EF4-FFF2-40B4-BE49-F238E27FC236}">
                    <a16:creationId xmlns:a16="http://schemas.microsoft.com/office/drawing/2014/main" id="{F8463166-4A66-B83A-F719-F109DD0A71A9}"/>
                  </a:ext>
                </a:extLst>
              </p:cNvPr>
              <p:cNvSpPr>
                <a:spLocks noGrp="1" noRot="1" noChangeAspect="1" noMove="1" noResize="1" noEditPoints="1" noAdjustHandles="1" noChangeArrowheads="1" noChangeShapeType="1" noTextEdit="1"/>
              </p:cNvSpPr>
              <p:nvPr>
                <p:ph sz="half" idx="2"/>
              </p:nvPr>
            </p:nvSpPr>
            <p:spPr>
              <a:xfrm>
                <a:off x="619125" y="2095500"/>
                <a:ext cx="5140515" cy="1190625"/>
              </a:xfrm>
              <a:blipFill>
                <a:blip r:embed="rId2"/>
                <a:stretch>
                  <a:fillRect l="-1068" t="-1026"/>
                </a:stretch>
              </a:blipFill>
            </p:spPr>
            <p:txBody>
              <a:bodyPr/>
              <a:lstStyle/>
              <a:p>
                <a:r>
                  <a:rPr lang="en-US">
                    <a:noFill/>
                  </a:rPr>
                  <a:t> </a:t>
                </a:r>
              </a:p>
            </p:txBody>
          </p:sp>
        </mc:Fallback>
      </mc:AlternateContent>
      <p:sp>
        <p:nvSpPr>
          <p:cNvPr id="7" name="Text Placeholder 6">
            <a:extLst>
              <a:ext uri="{FF2B5EF4-FFF2-40B4-BE49-F238E27FC236}">
                <a16:creationId xmlns:a16="http://schemas.microsoft.com/office/drawing/2014/main" id="{39BF51B4-DB4E-50E6-103F-1B5C00BB2A20}"/>
              </a:ext>
            </a:extLst>
          </p:cNvPr>
          <p:cNvSpPr>
            <a:spLocks noGrp="1"/>
          </p:cNvSpPr>
          <p:nvPr>
            <p:ph type="body" sz="quarter" idx="3"/>
          </p:nvPr>
        </p:nvSpPr>
        <p:spPr>
          <a:xfrm>
            <a:off x="6381750" y="1638300"/>
            <a:ext cx="5138928" cy="379078"/>
          </a:xfrm>
        </p:spPr>
        <p:txBody>
          <a:bodyPr/>
          <a:lstStyle/>
          <a:p>
            <a:r>
              <a:rPr lang="en-US" u="sng" dirty="0" err="1">
                <a:solidFill>
                  <a:schemeClr val="tx1"/>
                </a:solidFill>
              </a:rPr>
              <a:t>GrOUP</a:t>
            </a:r>
            <a:r>
              <a:rPr lang="en-US" u="sng" dirty="0">
                <a:solidFill>
                  <a:schemeClr val="tx1"/>
                </a:solidFill>
              </a:rPr>
              <a:t> Fair Recourse Diversity</a:t>
            </a:r>
          </a:p>
        </p:txBody>
      </p:sp>
      <mc:AlternateContent xmlns:mc="http://schemas.openxmlformats.org/markup-compatibility/2006" xmlns:a14="http://schemas.microsoft.com/office/drawing/2010/main">
        <mc:Choice Requires="a14">
          <p:sp>
            <p:nvSpPr>
              <p:cNvPr id="8" name="Content Placeholder 7">
                <a:extLst>
                  <a:ext uri="{FF2B5EF4-FFF2-40B4-BE49-F238E27FC236}">
                    <a16:creationId xmlns:a16="http://schemas.microsoft.com/office/drawing/2014/main" id="{D0B14AF8-3032-17F0-18CF-A27C6DAF5A66}"/>
                  </a:ext>
                </a:extLst>
              </p:cNvPr>
              <p:cNvSpPr>
                <a:spLocks noGrp="1"/>
              </p:cNvSpPr>
              <p:nvPr>
                <p:ph sz="quarter" idx="4"/>
              </p:nvPr>
            </p:nvSpPr>
            <p:spPr>
              <a:xfrm>
                <a:off x="6381750" y="2095500"/>
                <a:ext cx="5534024" cy="1285875"/>
              </a:xfrm>
            </p:spPr>
            <p:txBody>
              <a:bodyPr/>
              <a:lstStyle/>
              <a:p>
                <a:pPr marL="0" indent="0">
                  <a:lnSpc>
                    <a:spcPct val="110000"/>
                  </a:lnSpc>
                  <a:buNone/>
                </a:pPr>
                <a:r>
                  <a:rPr lang="en-US" dirty="0"/>
                  <a:t>Let </a:t>
                </a:r>
                <a14:m>
                  <m:oMath xmlns:m="http://schemas.openxmlformats.org/officeDocument/2006/math">
                    <m:r>
                      <a:rPr lang="en-US" b="0" i="1" smtClean="0">
                        <a:latin typeface="Cambria Math" panose="02040503050406030204" pitchFamily="18" charset="0"/>
                      </a:rPr>
                      <m:t>𝐺</m:t>
                    </m:r>
                  </m:oMath>
                </a14:m>
                <a:r>
                  <a:rPr lang="en-US" dirty="0"/>
                  <a:t> be a group of individuals </a:t>
                </a:r>
                <a14:m>
                  <m:oMath xmlns:m="http://schemas.openxmlformats.org/officeDocument/2006/math">
                    <m:r>
                      <a:rPr lang="en-US" b="0" i="1" smtClean="0">
                        <a:latin typeface="Cambria Math" panose="02040503050406030204" pitchFamily="18" charset="0"/>
                      </a:rPr>
                      <m:t>𝐺</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𝑗</m:t>
                            </m:r>
                          </m:sub>
                        </m:sSub>
                        <m:r>
                          <a:rPr lang="en-US" b="0" i="1" smtClean="0">
                            <a:latin typeface="Cambria Math" panose="02040503050406030204" pitchFamily="18" charset="0"/>
                          </a:rPr>
                          <m:t>, …</m:t>
                        </m:r>
                      </m:e>
                    </m:d>
                    <m:r>
                      <a:rPr lang="en-US" b="0" i="0" smtClean="0">
                        <a:latin typeface="Cambria Math" panose="02040503050406030204" pitchFamily="18" charset="0"/>
                      </a:rPr>
                      <m:t>.</m:t>
                    </m:r>
                  </m:oMath>
                </a14:m>
                <a:r>
                  <a:rPr lang="en-US" b="0" dirty="0"/>
                  <a:t> The diversity of a group is then the mean individual diversity of its members</a:t>
                </a:r>
                <a:endParaRPr lang="en-US" dirty="0"/>
              </a:p>
            </p:txBody>
          </p:sp>
        </mc:Choice>
        <mc:Fallback xmlns="">
          <p:sp>
            <p:nvSpPr>
              <p:cNvPr id="8" name="Content Placeholder 7">
                <a:extLst>
                  <a:ext uri="{FF2B5EF4-FFF2-40B4-BE49-F238E27FC236}">
                    <a16:creationId xmlns:a16="http://schemas.microsoft.com/office/drawing/2014/main" id="{D0B14AF8-3032-17F0-18CF-A27C6DAF5A66}"/>
                  </a:ext>
                </a:extLst>
              </p:cNvPr>
              <p:cNvSpPr>
                <a:spLocks noGrp="1" noRot="1" noChangeAspect="1" noMove="1" noResize="1" noEditPoints="1" noAdjustHandles="1" noChangeArrowheads="1" noChangeShapeType="1" noTextEdit="1"/>
              </p:cNvSpPr>
              <p:nvPr>
                <p:ph sz="quarter" idx="4"/>
              </p:nvPr>
            </p:nvSpPr>
            <p:spPr>
              <a:xfrm>
                <a:off x="6381750" y="2095500"/>
                <a:ext cx="5534024" cy="1285875"/>
              </a:xfrm>
              <a:blipFill>
                <a:blip r:embed="rId3"/>
                <a:stretch>
                  <a:fillRect l="-991"/>
                </a:stretch>
              </a:blipFill>
            </p:spPr>
            <p:txBody>
              <a:bodyPr/>
              <a:lstStyle/>
              <a:p>
                <a:r>
                  <a:rPr lang="en-US">
                    <a:noFill/>
                  </a:rPr>
                  <a:t> </a:t>
                </a:r>
              </a:p>
            </p:txBody>
          </p:sp>
        </mc:Fallback>
      </mc:AlternateContent>
      <p:cxnSp>
        <p:nvCxnSpPr>
          <p:cNvPr id="12" name="Straight Connector 11">
            <a:extLst>
              <a:ext uri="{FF2B5EF4-FFF2-40B4-BE49-F238E27FC236}">
                <a16:creationId xmlns:a16="http://schemas.microsoft.com/office/drawing/2014/main" id="{FD376EE3-C9AA-75C6-11F8-D70BC42EDAC8}"/>
              </a:ext>
            </a:extLst>
          </p:cNvPr>
          <p:cNvCxnSpPr>
            <a:cxnSpLocks/>
          </p:cNvCxnSpPr>
          <p:nvPr/>
        </p:nvCxnSpPr>
        <p:spPr>
          <a:xfrm>
            <a:off x="6038850" y="1371600"/>
            <a:ext cx="0" cy="4330700"/>
          </a:xfrm>
          <a:prstGeom prst="line">
            <a:avLst/>
          </a:prstGeom>
          <a:ln w="1905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5" name="Left Brace 14">
            <a:extLst>
              <a:ext uri="{FF2B5EF4-FFF2-40B4-BE49-F238E27FC236}">
                <a16:creationId xmlns:a16="http://schemas.microsoft.com/office/drawing/2014/main" id="{D99255E9-4707-B83E-17FE-AF7A2A0687BD}"/>
              </a:ext>
            </a:extLst>
          </p:cNvPr>
          <p:cNvSpPr/>
          <p:nvPr/>
        </p:nvSpPr>
        <p:spPr>
          <a:xfrm rot="16200000">
            <a:off x="2025345" y="3332039"/>
            <a:ext cx="274320" cy="951850"/>
          </a:xfrm>
          <a:prstGeom prst="leftBrace">
            <a:avLst/>
          </a:prstGeom>
          <a:ln w="1905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2A939860-86A6-0FAA-9EC2-4B46C5F4CCED}"/>
              </a:ext>
            </a:extLst>
          </p:cNvPr>
          <p:cNvCxnSpPr>
            <a:cxnSpLocks/>
            <a:stCxn id="15" idx="1"/>
            <a:endCxn id="19" idx="0"/>
          </p:cNvCxnSpPr>
          <p:nvPr/>
        </p:nvCxnSpPr>
        <p:spPr>
          <a:xfrm flipH="1">
            <a:off x="1776934" y="3945124"/>
            <a:ext cx="385571" cy="35541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712274C3-2BD4-E3FA-A01E-BB1E40E5F99B}"/>
                  </a:ext>
                </a:extLst>
              </p:cNvPr>
              <p:cNvSpPr txBox="1"/>
              <p:nvPr/>
            </p:nvSpPr>
            <p:spPr>
              <a:xfrm>
                <a:off x="403048" y="4300538"/>
                <a:ext cx="2747771" cy="646331"/>
              </a:xfrm>
              <a:prstGeom prst="rect">
                <a:avLst/>
              </a:prstGeom>
              <a:noFill/>
            </p:spPr>
            <p:txBody>
              <a:bodyPr wrap="square">
                <a:spAutoFit/>
              </a:bodyPr>
              <a:lstStyle/>
              <a:p>
                <a:r>
                  <a:rPr lang="en-US" dirty="0">
                    <a:solidFill>
                      <a:schemeClr val="accent5"/>
                    </a:solidFill>
                  </a:rPr>
                  <a:t>The subset of </a:t>
                </a:r>
                <a14:m>
                  <m:oMath xmlns:m="http://schemas.openxmlformats.org/officeDocument/2006/math">
                    <m:r>
                      <a:rPr lang="en-US" b="0" i="1" smtClean="0">
                        <a:solidFill>
                          <a:schemeClr val="accent5"/>
                        </a:solidFill>
                        <a:latin typeface="Cambria Math" panose="02040503050406030204" pitchFamily="18" charset="0"/>
                      </a:rPr>
                      <m:t>𝐴</m:t>
                    </m:r>
                  </m:oMath>
                </a14:m>
                <a:r>
                  <a:rPr lang="en-US" dirty="0">
                    <a:solidFill>
                      <a:schemeClr val="accent5"/>
                    </a:solidFill>
                  </a:rPr>
                  <a:t> which is feasible for </a:t>
                </a:r>
                <a14:m>
                  <m:oMath xmlns:m="http://schemas.openxmlformats.org/officeDocument/2006/math">
                    <m:sSub>
                      <m:sSubPr>
                        <m:ctrlPr>
                          <a:rPr lang="en-US" b="0" i="1" smtClean="0">
                            <a:solidFill>
                              <a:schemeClr val="accent5"/>
                            </a:solidFill>
                            <a:latin typeface="Cambria Math" panose="02040503050406030204" pitchFamily="18" charset="0"/>
                          </a:rPr>
                        </m:ctrlPr>
                      </m:sSubPr>
                      <m:e>
                        <m:r>
                          <a:rPr lang="en-US" b="0" i="1" smtClean="0">
                            <a:solidFill>
                              <a:schemeClr val="accent5"/>
                            </a:solidFill>
                            <a:latin typeface="Cambria Math" panose="02040503050406030204" pitchFamily="18" charset="0"/>
                          </a:rPr>
                          <m:t>𝑥</m:t>
                        </m:r>
                      </m:e>
                      <m:sub>
                        <m:r>
                          <a:rPr lang="en-US" b="0" i="1" smtClean="0">
                            <a:solidFill>
                              <a:schemeClr val="accent5"/>
                            </a:solidFill>
                            <a:latin typeface="Cambria Math" panose="02040503050406030204" pitchFamily="18" charset="0"/>
                          </a:rPr>
                          <m:t>𝑖</m:t>
                        </m:r>
                      </m:sub>
                    </m:sSub>
                  </m:oMath>
                </a14:m>
                <a:r>
                  <a:rPr lang="en-US" dirty="0">
                    <a:solidFill>
                      <a:schemeClr val="accent5"/>
                    </a:solidFill>
                  </a:rPr>
                  <a:t> to enact</a:t>
                </a:r>
              </a:p>
            </p:txBody>
          </p:sp>
        </mc:Choice>
        <mc:Fallback xmlns="">
          <p:sp>
            <p:nvSpPr>
              <p:cNvPr id="19" name="TextBox 18">
                <a:extLst>
                  <a:ext uri="{FF2B5EF4-FFF2-40B4-BE49-F238E27FC236}">
                    <a16:creationId xmlns:a16="http://schemas.microsoft.com/office/drawing/2014/main" id="{712274C3-2BD4-E3FA-A01E-BB1E40E5F99B}"/>
                  </a:ext>
                </a:extLst>
              </p:cNvPr>
              <p:cNvSpPr txBox="1">
                <a:spLocks noRot="1" noChangeAspect="1" noMove="1" noResize="1" noEditPoints="1" noAdjustHandles="1" noChangeArrowheads="1" noChangeShapeType="1" noTextEdit="1"/>
              </p:cNvSpPr>
              <p:nvPr/>
            </p:nvSpPr>
            <p:spPr>
              <a:xfrm>
                <a:off x="403048" y="4300538"/>
                <a:ext cx="2747771" cy="646331"/>
              </a:xfrm>
              <a:prstGeom prst="rect">
                <a:avLst/>
              </a:prstGeom>
              <a:blipFill>
                <a:blip r:embed="rId4"/>
                <a:stretch>
                  <a:fillRect l="-1774" t="-4717" r="-887" b="-141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316A440C-81A1-AA68-77CA-DD9B777858CF}"/>
                  </a:ext>
                </a:extLst>
              </p:cNvPr>
              <p:cNvSpPr txBox="1"/>
              <p:nvPr/>
            </p:nvSpPr>
            <p:spPr>
              <a:xfrm>
                <a:off x="619125" y="3220081"/>
                <a:ext cx="5220081" cy="506870"/>
              </a:xfrm>
              <a:prstGeom prst="rect">
                <a:avLst/>
              </a:prstGeom>
              <a:noFill/>
            </p:spPr>
            <p:txBody>
              <a:bodyPr wrap="square">
                <a:spAutoFit/>
              </a:bodyPr>
              <a:lstStyle/>
              <a:p>
                <a:pPr marL="0" indent="0">
                  <a:buNone/>
                </a:pPr>
                <a14:m>
                  <m:oMathPara xmlns:m="http://schemas.openxmlformats.org/officeDocument/2006/math">
                    <m:oMathParaPr>
                      <m:jc m:val="left"/>
                    </m:oMathParaPr>
                    <m:oMath xmlns:m="http://schemas.openxmlformats.org/officeDocument/2006/math">
                      <m:r>
                        <a:rPr lang="en-US" b="0" i="1" spc="-50" smtClean="0">
                          <a:latin typeface="Cambria Math" panose="02040503050406030204" pitchFamily="18" charset="0"/>
                        </a:rPr>
                        <m:t>𝑑𝑖𝑣𝑒𝑟𝑠𝑖𝑡𝑦</m:t>
                      </m:r>
                      <m:d>
                        <m:dPr>
                          <m:ctrlPr>
                            <a:rPr lang="en-US" b="0" i="1" spc="-50" smtClean="0">
                              <a:latin typeface="Cambria Math" panose="02040503050406030204" pitchFamily="18" charset="0"/>
                            </a:rPr>
                          </m:ctrlPr>
                        </m:dPr>
                        <m:e>
                          <m:r>
                            <a:rPr lang="en-US" b="0" i="1" spc="-50" smtClean="0">
                              <a:latin typeface="Cambria Math" panose="02040503050406030204" pitchFamily="18" charset="0"/>
                            </a:rPr>
                            <m:t>𝑓𝑒𝑎𝑠</m:t>
                          </m:r>
                          <m:d>
                            <m:dPr>
                              <m:ctrlPr>
                                <a:rPr lang="en-US" b="0" i="1" spc="-50" smtClean="0">
                                  <a:latin typeface="Cambria Math" panose="02040503050406030204" pitchFamily="18" charset="0"/>
                                </a:rPr>
                              </m:ctrlPr>
                            </m:dPr>
                            <m:e>
                              <m:r>
                                <a:rPr lang="en-US" b="0" i="1" spc="-50" smtClean="0">
                                  <a:latin typeface="Cambria Math" panose="02040503050406030204" pitchFamily="18" charset="0"/>
                                </a:rPr>
                                <m:t>𝐴</m:t>
                              </m:r>
                              <m:r>
                                <a:rPr lang="en-US" b="0" i="1" spc="-50" smtClean="0">
                                  <a:latin typeface="Cambria Math" panose="02040503050406030204" pitchFamily="18" charset="0"/>
                                </a:rPr>
                                <m:t>,</m:t>
                              </m:r>
                              <m:sSub>
                                <m:sSubPr>
                                  <m:ctrlPr>
                                    <a:rPr lang="en-US" b="0" i="1" spc="-50" smtClean="0">
                                      <a:latin typeface="Cambria Math" panose="02040503050406030204" pitchFamily="18" charset="0"/>
                                    </a:rPr>
                                  </m:ctrlPr>
                                </m:sSubPr>
                                <m:e>
                                  <m:r>
                                    <a:rPr lang="en-US" b="0" i="1" spc="-50" smtClean="0">
                                      <a:latin typeface="Cambria Math" panose="02040503050406030204" pitchFamily="18" charset="0"/>
                                    </a:rPr>
                                    <m:t>𝑥</m:t>
                                  </m:r>
                                </m:e>
                                <m:sub>
                                  <m:r>
                                    <a:rPr lang="en-US" b="0" i="1" spc="-50" smtClean="0">
                                      <a:latin typeface="Cambria Math" panose="02040503050406030204" pitchFamily="18" charset="0"/>
                                    </a:rPr>
                                    <m:t>𝑖</m:t>
                                  </m:r>
                                </m:sub>
                              </m:sSub>
                            </m:e>
                          </m:d>
                        </m:e>
                      </m:d>
                      <m:r>
                        <a:rPr lang="en-US" b="0" i="1" spc="-50" smtClean="0">
                          <a:latin typeface="Cambria Math" panose="02040503050406030204" pitchFamily="18" charset="0"/>
                        </a:rPr>
                        <m:t>−</m:t>
                      </m:r>
                      <m:r>
                        <a:rPr lang="en-US" b="0" i="1" spc="-50" smtClean="0">
                          <a:latin typeface="Cambria Math" panose="02040503050406030204" pitchFamily="18" charset="0"/>
                        </a:rPr>
                        <m:t>𝑑𝑖𝑣𝑒𝑟𝑠𝑖𝑡𝑦</m:t>
                      </m:r>
                      <m:d>
                        <m:dPr>
                          <m:ctrlPr>
                            <a:rPr lang="en-US" b="0" i="1" spc="-50" smtClean="0">
                              <a:latin typeface="Cambria Math" panose="02040503050406030204" pitchFamily="18" charset="0"/>
                            </a:rPr>
                          </m:ctrlPr>
                        </m:dPr>
                        <m:e>
                          <m:r>
                            <a:rPr lang="en-US" b="0" i="1" spc="-50" smtClean="0">
                              <a:latin typeface="Cambria Math" panose="02040503050406030204" pitchFamily="18" charset="0"/>
                            </a:rPr>
                            <m:t>𝑓𝑒𝑎𝑠</m:t>
                          </m:r>
                          <m:d>
                            <m:dPr>
                              <m:ctrlPr>
                                <a:rPr lang="en-US" b="0" i="1" spc="-50" smtClean="0">
                                  <a:latin typeface="Cambria Math" panose="02040503050406030204" pitchFamily="18" charset="0"/>
                                </a:rPr>
                              </m:ctrlPr>
                            </m:dPr>
                            <m:e>
                              <m:r>
                                <a:rPr lang="en-US" b="0" i="1" spc="-50" smtClean="0">
                                  <a:latin typeface="Cambria Math" panose="02040503050406030204" pitchFamily="18" charset="0"/>
                                </a:rPr>
                                <m:t>𝐴</m:t>
                              </m:r>
                              <m:r>
                                <a:rPr lang="en-US" b="0" i="1" spc="-50" smtClean="0">
                                  <a:latin typeface="Cambria Math" panose="02040503050406030204" pitchFamily="18" charset="0"/>
                                </a:rPr>
                                <m:t>,</m:t>
                              </m:r>
                              <m:sSub>
                                <m:sSubPr>
                                  <m:ctrlPr>
                                    <a:rPr lang="en-US" b="0" i="1" spc="-50" smtClean="0">
                                      <a:latin typeface="Cambria Math" panose="02040503050406030204" pitchFamily="18" charset="0"/>
                                    </a:rPr>
                                  </m:ctrlPr>
                                </m:sSubPr>
                                <m:e>
                                  <m:r>
                                    <a:rPr lang="en-US" b="0" i="1" spc="-50" smtClean="0">
                                      <a:latin typeface="Cambria Math" panose="02040503050406030204" pitchFamily="18" charset="0"/>
                                    </a:rPr>
                                    <m:t>𝑥</m:t>
                                  </m:r>
                                </m:e>
                                <m:sub>
                                  <m:r>
                                    <a:rPr lang="en-US" b="0" i="1" spc="-50" smtClean="0">
                                      <a:latin typeface="Cambria Math" panose="02040503050406030204" pitchFamily="18" charset="0"/>
                                    </a:rPr>
                                    <m:t>𝑗</m:t>
                                  </m:r>
                                </m:sub>
                              </m:sSub>
                            </m:e>
                          </m:d>
                        </m:e>
                      </m:d>
                      <m:r>
                        <a:rPr lang="en-US" b="0" i="1" spc="-50" smtClean="0">
                          <a:latin typeface="Cambria Math" panose="02040503050406030204" pitchFamily="18" charset="0"/>
                        </a:rPr>
                        <m:t>=0</m:t>
                      </m:r>
                    </m:oMath>
                  </m:oMathPara>
                </a14:m>
                <a:endParaRPr lang="en-US" spc="-50" dirty="0"/>
              </a:p>
            </p:txBody>
          </p:sp>
        </mc:Choice>
        <mc:Fallback xmlns="">
          <p:sp>
            <p:nvSpPr>
              <p:cNvPr id="24" name="TextBox 23">
                <a:extLst>
                  <a:ext uri="{FF2B5EF4-FFF2-40B4-BE49-F238E27FC236}">
                    <a16:creationId xmlns:a16="http://schemas.microsoft.com/office/drawing/2014/main" id="{316A440C-81A1-AA68-77CA-DD9B777858CF}"/>
                  </a:ext>
                </a:extLst>
              </p:cNvPr>
              <p:cNvSpPr txBox="1">
                <a:spLocks noRot="1" noChangeAspect="1" noMove="1" noResize="1" noEditPoints="1" noAdjustHandles="1" noChangeArrowheads="1" noChangeShapeType="1" noTextEdit="1"/>
              </p:cNvSpPr>
              <p:nvPr/>
            </p:nvSpPr>
            <p:spPr>
              <a:xfrm>
                <a:off x="619125" y="3220081"/>
                <a:ext cx="5220081" cy="506870"/>
              </a:xfrm>
              <a:prstGeom prst="rect">
                <a:avLst/>
              </a:prstGeom>
              <a:blipFill>
                <a:blip r:embed="rId5"/>
                <a:stretch>
                  <a:fillRect l="-3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AC575CD0-4854-F28B-ACC0-45D6B384B552}"/>
                  </a:ext>
                </a:extLst>
              </p:cNvPr>
              <p:cNvSpPr txBox="1"/>
              <p:nvPr/>
            </p:nvSpPr>
            <p:spPr>
              <a:xfrm>
                <a:off x="6667338" y="3091104"/>
                <a:ext cx="4962848" cy="76482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𝑔𝑟𝑜𝑢𝑝𝑑𝑖𝑣</m:t>
                      </m:r>
                      <m:d>
                        <m:dPr>
                          <m:ctrlPr>
                            <a:rPr lang="en-US" i="1">
                              <a:latin typeface="Cambria Math" panose="02040503050406030204" pitchFamily="18" charset="0"/>
                            </a:rPr>
                          </m:ctrlPr>
                        </m:dPr>
                        <m:e>
                          <m:r>
                            <a:rPr lang="en-US" i="1">
                              <a:latin typeface="Cambria Math" panose="02040503050406030204" pitchFamily="18" charset="0"/>
                            </a:rPr>
                            <m:t>𝐺</m:t>
                          </m:r>
                          <m:r>
                            <a:rPr lang="en-US" i="1">
                              <a:latin typeface="Cambria Math" panose="02040503050406030204" pitchFamily="18" charset="0"/>
                            </a:rPr>
                            <m:t>,</m:t>
                          </m:r>
                          <m:r>
                            <a:rPr lang="en-US" i="1">
                              <a:latin typeface="Cambria Math" panose="02040503050406030204" pitchFamily="18" charset="0"/>
                            </a:rPr>
                            <m:t>𝐴</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𝐺</m:t>
                              </m:r>
                            </m:e>
                          </m:d>
                        </m:den>
                      </m:f>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𝐺</m:t>
                          </m:r>
                        </m:sub>
                        <m:sup/>
                        <m:e>
                          <m:r>
                            <a:rPr lang="en-US" b="0" i="1" smtClean="0">
                              <a:latin typeface="Cambria Math" panose="02040503050406030204" pitchFamily="18" charset="0"/>
                            </a:rPr>
                            <m:t>𝑑𝑖𝑣𝑒𝑟𝑠𝑖𝑡𝑦</m:t>
                          </m:r>
                          <m:d>
                            <m:dPr>
                              <m:ctrlPr>
                                <a:rPr lang="en-US" b="0" i="1" smtClean="0">
                                  <a:latin typeface="Cambria Math" panose="02040503050406030204" pitchFamily="18" charset="0"/>
                                </a:rPr>
                              </m:ctrlPr>
                            </m:dPr>
                            <m:e>
                              <m:r>
                                <a:rPr lang="en-US" b="0" i="1" smtClean="0">
                                  <a:latin typeface="Cambria Math" panose="02040503050406030204" pitchFamily="18" charset="0"/>
                                </a:rPr>
                                <m:t>𝑓𝑒𝑎𝑠</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𝑥</m:t>
                                  </m:r>
                                </m:e>
                              </m:d>
                            </m:e>
                          </m:d>
                        </m:e>
                      </m:nary>
                    </m:oMath>
                  </m:oMathPara>
                </a14:m>
                <a:endParaRPr lang="en-US" dirty="0"/>
              </a:p>
            </p:txBody>
          </p:sp>
        </mc:Choice>
        <mc:Fallback xmlns="">
          <p:sp>
            <p:nvSpPr>
              <p:cNvPr id="28" name="TextBox 27">
                <a:extLst>
                  <a:ext uri="{FF2B5EF4-FFF2-40B4-BE49-F238E27FC236}">
                    <a16:creationId xmlns:a16="http://schemas.microsoft.com/office/drawing/2014/main" id="{AC575CD0-4854-F28B-ACC0-45D6B384B552}"/>
                  </a:ext>
                </a:extLst>
              </p:cNvPr>
              <p:cNvSpPr txBox="1">
                <a:spLocks noRot="1" noChangeAspect="1" noMove="1" noResize="1" noEditPoints="1" noAdjustHandles="1" noChangeArrowheads="1" noChangeShapeType="1" noTextEdit="1"/>
              </p:cNvSpPr>
              <p:nvPr/>
            </p:nvSpPr>
            <p:spPr>
              <a:xfrm>
                <a:off x="6667338" y="3091104"/>
                <a:ext cx="4962848" cy="76482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4FF411D3-930E-46EE-199B-F5793B4C0580}"/>
                  </a:ext>
                </a:extLst>
              </p:cNvPr>
              <p:cNvSpPr txBox="1"/>
              <p:nvPr/>
            </p:nvSpPr>
            <p:spPr>
              <a:xfrm>
                <a:off x="6381750" y="4232034"/>
                <a:ext cx="5257800" cy="702693"/>
              </a:xfrm>
              <a:prstGeom prst="rect">
                <a:avLst/>
              </a:prstGeom>
              <a:noFill/>
            </p:spPr>
            <p:txBody>
              <a:bodyPr wrap="square">
                <a:spAutoFit/>
              </a:bodyPr>
              <a:lstStyle/>
              <a:p>
                <a:pPr marL="0" indent="0">
                  <a:lnSpc>
                    <a:spcPct val="110000"/>
                  </a:lnSpc>
                  <a:buNone/>
                </a:pPr>
                <a:r>
                  <a:rPr lang="en-US" dirty="0"/>
                  <a:t>Two groups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𝑖</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𝑗</m:t>
                        </m:r>
                      </m:sub>
                    </m:sSub>
                  </m:oMath>
                </a14:m>
                <a:r>
                  <a:rPr lang="en-US" dirty="0"/>
                  <a:t> have fair recourse diversity when their group diversity is equal</a:t>
                </a:r>
              </a:p>
            </p:txBody>
          </p:sp>
        </mc:Choice>
        <mc:Fallback xmlns="">
          <p:sp>
            <p:nvSpPr>
              <p:cNvPr id="30" name="TextBox 29">
                <a:extLst>
                  <a:ext uri="{FF2B5EF4-FFF2-40B4-BE49-F238E27FC236}">
                    <a16:creationId xmlns:a16="http://schemas.microsoft.com/office/drawing/2014/main" id="{4FF411D3-930E-46EE-199B-F5793B4C0580}"/>
                  </a:ext>
                </a:extLst>
              </p:cNvPr>
              <p:cNvSpPr txBox="1">
                <a:spLocks noRot="1" noChangeAspect="1" noMove="1" noResize="1" noEditPoints="1" noAdjustHandles="1" noChangeArrowheads="1" noChangeShapeType="1" noTextEdit="1"/>
              </p:cNvSpPr>
              <p:nvPr/>
            </p:nvSpPr>
            <p:spPr>
              <a:xfrm>
                <a:off x="6381750" y="4232034"/>
                <a:ext cx="5257800" cy="702693"/>
              </a:xfrm>
              <a:prstGeom prst="rect">
                <a:avLst/>
              </a:prstGeom>
              <a:blipFill>
                <a:blip r:embed="rId7"/>
                <a:stretch>
                  <a:fillRect l="-1044" t="-862" r="-232" b="-129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55DF81BB-F12B-0773-4474-F4FCBD2793C9}"/>
                  </a:ext>
                </a:extLst>
              </p:cNvPr>
              <p:cNvSpPr txBox="1"/>
              <p:nvPr/>
            </p:nvSpPr>
            <p:spPr>
              <a:xfrm>
                <a:off x="6956108" y="4973987"/>
                <a:ext cx="4109084" cy="443326"/>
              </a:xfrm>
              <a:prstGeom prst="rect">
                <a:avLst/>
              </a:prstGeom>
              <a:noFill/>
            </p:spPr>
            <p:txBody>
              <a:bodyPr wrap="square">
                <a:spAutoFit/>
              </a:bodyPr>
              <a:lstStyle/>
              <a:p>
                <a:pPr marL="0" indent="0">
                  <a:lnSpc>
                    <a:spcPct val="110000"/>
                  </a:lnSpc>
                  <a:buNone/>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𝑔𝑟𝑜𝑢𝑝𝑑𝑖𝑣</m:t>
                      </m:r>
                      <m:d>
                        <m:dPr>
                          <m:ctrlPr>
                            <a:rPr lang="en-US" i="1">
                              <a:latin typeface="Cambria Math" panose="02040503050406030204" pitchFamily="18" charset="0"/>
                            </a:rPr>
                          </m:ctrlPr>
                        </m:dPr>
                        <m:e>
                          <m:sSub>
                            <m:sSubPr>
                              <m:ctrlPr>
                                <a:rPr lang="en-US" b="0" i="1" smtClean="0">
                                  <a:latin typeface="Cambria Math" panose="02040503050406030204" pitchFamily="18" charset="0"/>
                                </a:rPr>
                              </m:ctrlPr>
                            </m:sSubPr>
                            <m:e>
                              <m:r>
                                <a:rPr lang="en-US" i="1">
                                  <a:latin typeface="Cambria Math" panose="02040503050406030204" pitchFamily="18" charset="0"/>
                                </a:rPr>
                                <m:t>𝐺</m:t>
                              </m:r>
                            </m:e>
                            <m:sub>
                              <m:r>
                                <a:rPr lang="en-US" b="0" i="1" smtClean="0">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𝐴</m:t>
                          </m:r>
                        </m:e>
                      </m:d>
                      <m:r>
                        <a:rPr lang="en-US" b="0" i="1" smtClean="0">
                          <a:latin typeface="Cambria Math" panose="02040503050406030204" pitchFamily="18" charset="0"/>
                        </a:rPr>
                        <m:t>−</m:t>
                      </m:r>
                      <m:r>
                        <a:rPr lang="en-US" i="1">
                          <a:latin typeface="Cambria Math" panose="02040503050406030204" pitchFamily="18" charset="0"/>
                        </a:rPr>
                        <m:t>𝑔𝑟𝑜𝑢𝑝𝑑𝑖𝑣</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𝐺</m:t>
                              </m:r>
                            </m:e>
                            <m:sub>
                              <m:r>
                                <a:rPr lang="en-US" b="0" i="1" smtClean="0">
                                  <a:latin typeface="Cambria Math" panose="02040503050406030204" pitchFamily="18" charset="0"/>
                                </a:rPr>
                                <m:t>𝑗</m:t>
                              </m:r>
                            </m:sub>
                          </m:sSub>
                          <m:r>
                            <a:rPr lang="en-US" i="1">
                              <a:latin typeface="Cambria Math" panose="02040503050406030204" pitchFamily="18" charset="0"/>
                            </a:rPr>
                            <m:t>,</m:t>
                          </m:r>
                          <m:r>
                            <a:rPr lang="en-US" i="1">
                              <a:latin typeface="Cambria Math" panose="02040503050406030204" pitchFamily="18" charset="0"/>
                            </a:rPr>
                            <m:t>𝐴</m:t>
                          </m:r>
                        </m:e>
                      </m:d>
                      <m:r>
                        <a:rPr lang="en-US" i="1">
                          <a:latin typeface="Cambria Math" panose="02040503050406030204" pitchFamily="18" charset="0"/>
                        </a:rPr>
                        <m:t>=</m:t>
                      </m:r>
                      <m:r>
                        <a:rPr lang="en-US" b="0" i="1" smtClean="0">
                          <a:latin typeface="Cambria Math" panose="02040503050406030204" pitchFamily="18" charset="0"/>
                        </a:rPr>
                        <m:t>0</m:t>
                      </m:r>
                    </m:oMath>
                  </m:oMathPara>
                </a14:m>
                <a:endParaRPr lang="en-US" dirty="0"/>
              </a:p>
            </p:txBody>
          </p:sp>
        </mc:Choice>
        <mc:Fallback xmlns="">
          <p:sp>
            <p:nvSpPr>
              <p:cNvPr id="32" name="TextBox 31">
                <a:extLst>
                  <a:ext uri="{FF2B5EF4-FFF2-40B4-BE49-F238E27FC236}">
                    <a16:creationId xmlns:a16="http://schemas.microsoft.com/office/drawing/2014/main" id="{55DF81BB-F12B-0773-4474-F4FCBD2793C9}"/>
                  </a:ext>
                </a:extLst>
              </p:cNvPr>
              <p:cNvSpPr txBox="1">
                <a:spLocks noRot="1" noChangeAspect="1" noMove="1" noResize="1" noEditPoints="1" noAdjustHandles="1" noChangeArrowheads="1" noChangeShapeType="1" noTextEdit="1"/>
              </p:cNvSpPr>
              <p:nvPr/>
            </p:nvSpPr>
            <p:spPr>
              <a:xfrm>
                <a:off x="6956108" y="4973987"/>
                <a:ext cx="4109084" cy="443326"/>
              </a:xfrm>
              <a:prstGeom prst="rect">
                <a:avLst/>
              </a:prstGeom>
              <a:blipFill>
                <a:blip r:embed="rId8"/>
                <a:stretch>
                  <a:fillRect l="-297" b="-4110"/>
                </a:stretch>
              </a:blipFill>
            </p:spPr>
            <p:txBody>
              <a:bodyPr/>
              <a:lstStyle/>
              <a:p>
                <a:r>
                  <a:rPr lang="en-US">
                    <a:noFill/>
                  </a:rPr>
                  <a:t> </a:t>
                </a:r>
              </a:p>
            </p:txBody>
          </p:sp>
        </mc:Fallback>
      </mc:AlternateContent>
    </p:spTree>
    <p:extLst>
      <p:ext uri="{BB962C8B-B14F-4D97-AF65-F5344CB8AC3E}">
        <p14:creationId xmlns:p14="http://schemas.microsoft.com/office/powerpoint/2010/main" val="802790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build="p"/>
      <p:bldP spid="7" grpId="0" build="p"/>
      <p:bldP spid="8" grpId="0" build="p"/>
      <p:bldP spid="15" grpId="0" animBg="1"/>
      <p:bldP spid="19" grpId="0"/>
      <p:bldP spid="24" grpId="0"/>
      <p:bldP spid="28" grpId="0"/>
      <p:bldP spid="30"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D130638-989D-991B-3E17-84239BECE29A}"/>
              </a:ext>
            </a:extLst>
          </p:cNvPr>
          <p:cNvSpPr>
            <a:spLocks noGrp="1"/>
          </p:cNvSpPr>
          <p:nvPr>
            <p:ph idx="1"/>
          </p:nvPr>
        </p:nvSpPr>
        <p:spPr>
          <a:xfrm>
            <a:off x="2793483" y="3706043"/>
            <a:ext cx="6605034" cy="1394309"/>
          </a:xfrm>
        </p:spPr>
        <p:txBody>
          <a:bodyPr/>
          <a:lstStyle/>
          <a:p>
            <a:pPr>
              <a:lnSpc>
                <a:spcPct val="110000"/>
              </a:lnSpc>
            </a:pPr>
            <a:r>
              <a:rPr lang="en-US" dirty="0"/>
              <a:t>How does diversity compare to existing recourse fairness metrics?</a:t>
            </a:r>
          </a:p>
        </p:txBody>
      </p:sp>
      <p:sp>
        <p:nvSpPr>
          <p:cNvPr id="8" name="Content Placeholder 6">
            <a:extLst>
              <a:ext uri="{FF2B5EF4-FFF2-40B4-BE49-F238E27FC236}">
                <a16:creationId xmlns:a16="http://schemas.microsoft.com/office/drawing/2014/main" id="{FE4B393B-8210-35CE-740A-2E475BE820D1}"/>
              </a:ext>
            </a:extLst>
          </p:cNvPr>
          <p:cNvSpPr txBox="1">
            <a:spLocks/>
          </p:cNvSpPr>
          <p:nvPr/>
        </p:nvSpPr>
        <p:spPr>
          <a:xfrm>
            <a:off x="3026856" y="1600200"/>
            <a:ext cx="6138289" cy="1828800"/>
          </a:xfrm>
          <a:prstGeom prst="rect">
            <a:avLst/>
          </a:prstGeom>
        </p:spPr>
        <p:txBody>
          <a:bodyPr vert="horz" lIns="91440" tIns="45720" rIns="91440" bIns="45720" rtlCol="0" anchor="ctr">
            <a:noAutofit/>
          </a:bodyPr>
          <a:lstStyle>
            <a:lvl1pPr marL="0" indent="0" algn="ctr" defTabSz="914400" rtl="0" eaLnBrk="1" latinLnBrk="0" hangingPunct="1">
              <a:lnSpc>
                <a:spcPct val="130000"/>
              </a:lnSpc>
              <a:spcBef>
                <a:spcPts val="600"/>
              </a:spcBef>
              <a:buClr>
                <a:srgbClr val="A6192E"/>
              </a:buClr>
              <a:buSzPct val="120000"/>
              <a:buFont typeface="Arial" panose="020B0604020202020204" pitchFamily="34" charset="0"/>
              <a:buNone/>
              <a:defRPr sz="3200" kern="1200">
                <a:solidFill>
                  <a:srgbClr val="000000"/>
                </a:solidFill>
                <a:latin typeface="+mn-lt"/>
                <a:ea typeface="+mn-ea"/>
                <a:cs typeface="+mn-cs"/>
              </a:defRPr>
            </a:lvl1pPr>
            <a:lvl2pPr marL="685800" indent="-182880" algn="l" defTabSz="914400" rtl="0" eaLnBrk="1" latinLnBrk="0" hangingPunct="1">
              <a:lnSpc>
                <a:spcPct val="130000"/>
              </a:lnSpc>
              <a:spcBef>
                <a:spcPts val="600"/>
              </a:spcBef>
              <a:buClr>
                <a:srgbClr val="A6192E"/>
              </a:buClr>
              <a:buSzPct val="120000"/>
              <a:buFont typeface="System Font Regular"/>
              <a:buChar char="-"/>
              <a:defRPr sz="1800" kern="1200">
                <a:solidFill>
                  <a:srgbClr val="000000"/>
                </a:solidFill>
                <a:latin typeface="+mn-lt"/>
                <a:ea typeface="+mn-ea"/>
                <a:cs typeface="+mn-cs"/>
              </a:defRPr>
            </a:lvl2pPr>
            <a:lvl3pPr marL="1143000" indent="-182880" algn="l" defTabSz="914400" rtl="0" eaLnBrk="1" latinLnBrk="0" hangingPunct="1">
              <a:lnSpc>
                <a:spcPct val="130000"/>
              </a:lnSpc>
              <a:spcBef>
                <a:spcPts val="600"/>
              </a:spcBef>
              <a:buClr>
                <a:srgbClr val="A6192E"/>
              </a:buClr>
              <a:buSzPct val="120000"/>
              <a:buFont typeface="System Font Regular"/>
              <a:buChar char="-"/>
              <a:defRPr sz="1800" kern="1200">
                <a:solidFill>
                  <a:srgbClr val="000000"/>
                </a:solidFill>
                <a:latin typeface="+mn-lt"/>
                <a:ea typeface="+mn-ea"/>
                <a:cs typeface="+mn-cs"/>
              </a:defRPr>
            </a:lvl3pPr>
            <a:lvl4pPr marL="1600200" indent="-182880" algn="l" defTabSz="914400" rtl="0" eaLnBrk="1" latinLnBrk="0" hangingPunct="1">
              <a:lnSpc>
                <a:spcPct val="130000"/>
              </a:lnSpc>
              <a:spcBef>
                <a:spcPts val="600"/>
              </a:spcBef>
              <a:buClr>
                <a:srgbClr val="A6192E"/>
              </a:buClr>
              <a:buSzPct val="120000"/>
              <a:buFont typeface="System Font Regular"/>
              <a:buChar char="-"/>
              <a:defRPr sz="1800" kern="1200">
                <a:solidFill>
                  <a:srgbClr val="000000"/>
                </a:solidFill>
                <a:latin typeface="+mn-lt"/>
                <a:ea typeface="+mn-ea"/>
                <a:cs typeface="+mn-cs"/>
              </a:defRPr>
            </a:lvl4pPr>
            <a:lvl5pPr marL="2057400" indent="-182880" algn="l" defTabSz="914400" rtl="0" eaLnBrk="1" latinLnBrk="0" hangingPunct="1">
              <a:lnSpc>
                <a:spcPct val="130000"/>
              </a:lnSpc>
              <a:spcBef>
                <a:spcPts val="600"/>
              </a:spcBef>
              <a:buClr>
                <a:srgbClr val="A6192E"/>
              </a:buClr>
              <a:buSzPct val="120000"/>
              <a:buFont typeface="System Font Regular"/>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dirty="0"/>
              <a:t>Do real models produce disparities in recourse diversity?</a:t>
            </a:r>
          </a:p>
        </p:txBody>
      </p:sp>
    </p:spTree>
    <p:extLst>
      <p:ext uri="{BB962C8B-B14F-4D97-AF65-F5344CB8AC3E}">
        <p14:creationId xmlns:p14="http://schemas.microsoft.com/office/powerpoint/2010/main" val="6069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E793C-59B6-2457-A408-233DAC35F61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33B547-8B9B-DB0D-A359-597143194CB7}"/>
              </a:ext>
            </a:extLst>
          </p:cNvPr>
          <p:cNvSpPr>
            <a:spLocks noGrp="1"/>
          </p:cNvSpPr>
          <p:nvPr>
            <p:ph type="title"/>
          </p:nvPr>
        </p:nvSpPr>
        <p:spPr/>
        <p:txBody>
          <a:bodyPr/>
          <a:lstStyle/>
          <a:p>
            <a:r>
              <a:rPr lang="en-US" dirty="0"/>
              <a:t>Auditing Individual Recourse Fairness</a:t>
            </a:r>
          </a:p>
        </p:txBody>
      </p:sp>
      <p:grpSp>
        <p:nvGrpSpPr>
          <p:cNvPr id="2" name="Group 1">
            <a:extLst>
              <a:ext uri="{FF2B5EF4-FFF2-40B4-BE49-F238E27FC236}">
                <a16:creationId xmlns:a16="http://schemas.microsoft.com/office/drawing/2014/main" id="{89F27646-DF52-FABE-1C26-7323736A5D2A}"/>
              </a:ext>
            </a:extLst>
          </p:cNvPr>
          <p:cNvGrpSpPr/>
          <p:nvPr/>
        </p:nvGrpSpPr>
        <p:grpSpPr>
          <a:xfrm>
            <a:off x="3157709" y="2347985"/>
            <a:ext cx="3437652" cy="3164269"/>
            <a:chOff x="3157709" y="2347985"/>
            <a:chExt cx="3437652" cy="3164269"/>
          </a:xfrm>
        </p:grpSpPr>
        <p:sp>
          <p:nvSpPr>
            <p:cNvPr id="79" name="Arrow: Down 78">
              <a:extLst>
                <a:ext uri="{FF2B5EF4-FFF2-40B4-BE49-F238E27FC236}">
                  <a16:creationId xmlns:a16="http://schemas.microsoft.com/office/drawing/2014/main" id="{A5D6868C-CF7C-C64B-7A83-856D6CE88D17}"/>
                </a:ext>
              </a:extLst>
            </p:cNvPr>
            <p:cNvSpPr/>
            <p:nvPr/>
          </p:nvSpPr>
          <p:spPr>
            <a:xfrm rot="3600000" flipV="1">
              <a:off x="3451168" y="2704318"/>
              <a:ext cx="381462" cy="962755"/>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3" name="Group 82">
              <a:extLst>
                <a:ext uri="{FF2B5EF4-FFF2-40B4-BE49-F238E27FC236}">
                  <a16:creationId xmlns:a16="http://schemas.microsoft.com/office/drawing/2014/main" id="{73709D4C-4988-2DF1-C46C-9326F2239AD9}"/>
                </a:ext>
              </a:extLst>
            </p:cNvPr>
            <p:cNvGrpSpPr/>
            <p:nvPr/>
          </p:nvGrpSpPr>
          <p:grpSpPr>
            <a:xfrm>
              <a:off x="4185230" y="2347985"/>
              <a:ext cx="2410131" cy="974978"/>
              <a:chOff x="607499" y="2839452"/>
              <a:chExt cx="3061974" cy="1238670"/>
            </a:xfrm>
          </p:grpSpPr>
          <p:grpSp>
            <p:nvGrpSpPr>
              <p:cNvPr id="84" name="Group 83">
                <a:extLst>
                  <a:ext uri="{FF2B5EF4-FFF2-40B4-BE49-F238E27FC236}">
                    <a16:creationId xmlns:a16="http://schemas.microsoft.com/office/drawing/2014/main" id="{9B2BD637-6011-4BC6-9FF1-2368C6E5CF59}"/>
                  </a:ext>
                </a:extLst>
              </p:cNvPr>
              <p:cNvGrpSpPr>
                <a:grpSpLocks noChangeAspect="1"/>
              </p:cNvGrpSpPr>
              <p:nvPr/>
            </p:nvGrpSpPr>
            <p:grpSpPr>
              <a:xfrm>
                <a:off x="750567" y="2971552"/>
                <a:ext cx="408842" cy="914400"/>
                <a:chOff x="1705727" y="3046311"/>
                <a:chExt cx="803692" cy="1797505"/>
              </a:xfrm>
            </p:grpSpPr>
            <p:sp>
              <p:nvSpPr>
                <p:cNvPr id="93" name="Freeform: Shape 92">
                  <a:extLst>
                    <a:ext uri="{FF2B5EF4-FFF2-40B4-BE49-F238E27FC236}">
                      <a16:creationId xmlns:a16="http://schemas.microsoft.com/office/drawing/2014/main" id="{0B2C2E38-F7BA-CF32-F5BF-32CD9B09557E}"/>
                    </a:ext>
                  </a:extLst>
                </p:cNvPr>
                <p:cNvSpPr/>
                <p:nvPr/>
              </p:nvSpPr>
              <p:spPr>
                <a:xfrm>
                  <a:off x="1705727" y="3376467"/>
                  <a:ext cx="803692" cy="1467349"/>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94" name="Freeform: Shape 93">
                  <a:extLst>
                    <a:ext uri="{FF2B5EF4-FFF2-40B4-BE49-F238E27FC236}">
                      <a16:creationId xmlns:a16="http://schemas.microsoft.com/office/drawing/2014/main" id="{70532A06-95F2-DAC2-6E2F-478523A2D313}"/>
                    </a:ext>
                  </a:extLst>
                </p:cNvPr>
                <p:cNvSpPr/>
                <p:nvPr/>
              </p:nvSpPr>
              <p:spPr>
                <a:xfrm>
                  <a:off x="1962909" y="3046311"/>
                  <a:ext cx="292251" cy="292251"/>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85" name="Group 84">
                <a:extLst>
                  <a:ext uri="{FF2B5EF4-FFF2-40B4-BE49-F238E27FC236}">
                    <a16:creationId xmlns:a16="http://schemas.microsoft.com/office/drawing/2014/main" id="{79335C23-18C0-3743-0AF9-E72D65D63908}"/>
                  </a:ext>
                </a:extLst>
              </p:cNvPr>
              <p:cNvGrpSpPr/>
              <p:nvPr/>
            </p:nvGrpSpPr>
            <p:grpSpPr>
              <a:xfrm>
                <a:off x="1253757" y="2920950"/>
                <a:ext cx="2296106" cy="1015604"/>
                <a:chOff x="1253757" y="2920950"/>
                <a:chExt cx="2296106" cy="1015604"/>
              </a:xfrm>
            </p:grpSpPr>
            <p:pic>
              <p:nvPicPr>
                <p:cNvPr id="87" name="Picture 86">
                  <a:extLst>
                    <a:ext uri="{FF2B5EF4-FFF2-40B4-BE49-F238E27FC236}">
                      <a16:creationId xmlns:a16="http://schemas.microsoft.com/office/drawing/2014/main" id="{42D2A022-F6C6-9F47-BCB3-000AF1C708EC}"/>
                    </a:ext>
                  </a:extLst>
                </p:cNvPr>
                <p:cNvPicPr>
                  <a:picLocks noChangeAspect="1"/>
                </p:cNvPicPr>
                <p:nvPr/>
              </p:nvPicPr>
              <p:blipFill rotWithShape="1">
                <a:blip r:embed="rId2"/>
                <a:srcRect l="21034" t="8276" r="21648" b="21839"/>
                <a:stretch/>
              </p:blipFill>
              <p:spPr>
                <a:xfrm>
                  <a:off x="2849228" y="3248905"/>
                  <a:ext cx="563993" cy="687649"/>
                </a:xfrm>
                <a:prstGeom prst="rect">
                  <a:avLst/>
                </a:prstGeom>
              </p:spPr>
            </p:pic>
            <p:sp>
              <p:nvSpPr>
                <p:cNvPr id="88" name="TextBox 87">
                  <a:extLst>
                    <a:ext uri="{FF2B5EF4-FFF2-40B4-BE49-F238E27FC236}">
                      <a16:creationId xmlns:a16="http://schemas.microsoft.com/office/drawing/2014/main" id="{53EE20C6-23E9-2AA4-7918-120731E34D2F}"/>
                    </a:ext>
                  </a:extLst>
                </p:cNvPr>
                <p:cNvSpPr txBox="1"/>
                <p:nvPr/>
              </p:nvSpPr>
              <p:spPr>
                <a:xfrm>
                  <a:off x="1253757" y="2920951"/>
                  <a:ext cx="746827" cy="338169"/>
                </a:xfrm>
                <a:prstGeom prst="rect">
                  <a:avLst/>
                </a:prstGeom>
                <a:noFill/>
              </p:spPr>
              <p:txBody>
                <a:bodyPr wrap="square" lIns="0" tIns="0" rIns="0" bIns="0">
                  <a:spAutoFit/>
                </a:bodyPr>
                <a:lstStyle/>
                <a:p>
                  <a:pPr algn="ctr"/>
                  <a:r>
                    <a:rPr lang="en-US" dirty="0"/>
                    <a:t>Race</a:t>
                  </a:r>
                </a:p>
              </p:txBody>
            </p:sp>
            <p:sp>
              <p:nvSpPr>
                <p:cNvPr id="89" name="Oval 88">
                  <a:extLst>
                    <a:ext uri="{FF2B5EF4-FFF2-40B4-BE49-F238E27FC236}">
                      <a16:creationId xmlns:a16="http://schemas.microsoft.com/office/drawing/2014/main" id="{FDF53DFF-7994-B9F4-E47D-D483DCCA6779}"/>
                    </a:ext>
                  </a:extLst>
                </p:cNvPr>
                <p:cNvSpPr/>
                <p:nvPr/>
              </p:nvSpPr>
              <p:spPr>
                <a:xfrm>
                  <a:off x="1293225" y="3272689"/>
                  <a:ext cx="640080" cy="640080"/>
                </a:xfrm>
                <a:prstGeom prst="ellipse">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9B279E0D-5E05-455B-6D4B-6E9057E9D4CF}"/>
                    </a:ext>
                  </a:extLst>
                </p:cNvPr>
                <p:cNvSpPr/>
                <p:nvPr/>
              </p:nvSpPr>
              <p:spPr>
                <a:xfrm>
                  <a:off x="2062914" y="3272689"/>
                  <a:ext cx="640080" cy="640080"/>
                </a:xfrm>
                <a:prstGeom prst="ellipse">
                  <a:avLst/>
                </a:prstGeom>
                <a:solidFill>
                  <a:schemeClr val="accent2"/>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TextBox 90">
                  <a:extLst>
                    <a:ext uri="{FF2B5EF4-FFF2-40B4-BE49-F238E27FC236}">
                      <a16:creationId xmlns:a16="http://schemas.microsoft.com/office/drawing/2014/main" id="{F295DF8D-F859-105D-583B-B0BB4E7775FA}"/>
                    </a:ext>
                  </a:extLst>
                </p:cNvPr>
                <p:cNvSpPr txBox="1"/>
                <p:nvPr/>
              </p:nvSpPr>
              <p:spPr>
                <a:xfrm>
                  <a:off x="2062915" y="2920951"/>
                  <a:ext cx="640080" cy="276999"/>
                </a:xfrm>
                <a:prstGeom prst="rect">
                  <a:avLst/>
                </a:prstGeom>
                <a:noFill/>
              </p:spPr>
              <p:txBody>
                <a:bodyPr wrap="square" lIns="0" tIns="0" rIns="0" bIns="0">
                  <a:spAutoFit/>
                </a:bodyPr>
                <a:lstStyle/>
                <a:p>
                  <a:pPr algn="ctr"/>
                  <a:r>
                    <a:rPr lang="en-US" dirty="0"/>
                    <a:t>Sex</a:t>
                  </a:r>
                </a:p>
              </p:txBody>
            </p:sp>
            <p:sp>
              <p:nvSpPr>
                <p:cNvPr id="92" name="TextBox 91">
                  <a:extLst>
                    <a:ext uri="{FF2B5EF4-FFF2-40B4-BE49-F238E27FC236}">
                      <a16:creationId xmlns:a16="http://schemas.microsoft.com/office/drawing/2014/main" id="{CE5945F4-01D3-2CC5-2408-0A69D56C053C}"/>
                    </a:ext>
                  </a:extLst>
                </p:cNvPr>
                <p:cNvSpPr txBox="1"/>
                <p:nvPr/>
              </p:nvSpPr>
              <p:spPr>
                <a:xfrm>
                  <a:off x="2712584" y="2920950"/>
                  <a:ext cx="837279" cy="276999"/>
                </a:xfrm>
                <a:prstGeom prst="rect">
                  <a:avLst/>
                </a:prstGeom>
                <a:noFill/>
              </p:spPr>
              <p:txBody>
                <a:bodyPr wrap="square" lIns="0" tIns="0" rIns="0" bIns="0">
                  <a:spAutoFit/>
                </a:bodyPr>
                <a:lstStyle/>
                <a:p>
                  <a:pPr algn="ctr"/>
                  <a:r>
                    <a:rPr lang="en-US" dirty="0"/>
                    <a:t>Profile</a:t>
                  </a:r>
                </a:p>
              </p:txBody>
            </p:sp>
          </p:grpSp>
          <p:sp>
            <p:nvSpPr>
              <p:cNvPr id="86" name="Rectangle: Rounded Corners 85">
                <a:extLst>
                  <a:ext uri="{FF2B5EF4-FFF2-40B4-BE49-F238E27FC236}">
                    <a16:creationId xmlns:a16="http://schemas.microsoft.com/office/drawing/2014/main" id="{89AC99BF-3795-D764-56B4-DBDF17C3B202}"/>
                  </a:ext>
                </a:extLst>
              </p:cNvPr>
              <p:cNvSpPr/>
              <p:nvPr/>
            </p:nvSpPr>
            <p:spPr>
              <a:xfrm>
                <a:off x="607499" y="2839452"/>
                <a:ext cx="3061974" cy="123867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2" name="Arrow: Down 71">
              <a:extLst>
                <a:ext uri="{FF2B5EF4-FFF2-40B4-BE49-F238E27FC236}">
                  <a16:creationId xmlns:a16="http://schemas.microsoft.com/office/drawing/2014/main" id="{F54CF4FB-4E2A-DCE4-E8F3-267B92B39BD4}"/>
                </a:ext>
              </a:extLst>
            </p:cNvPr>
            <p:cNvSpPr/>
            <p:nvPr/>
          </p:nvSpPr>
          <p:spPr>
            <a:xfrm rot="16200000">
              <a:off x="3476971" y="3533936"/>
              <a:ext cx="381463" cy="814294"/>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5" name="Group 94">
              <a:extLst>
                <a:ext uri="{FF2B5EF4-FFF2-40B4-BE49-F238E27FC236}">
                  <a16:creationId xmlns:a16="http://schemas.microsoft.com/office/drawing/2014/main" id="{E8A4D43F-8D60-188E-E9E2-4D55FE539629}"/>
                </a:ext>
              </a:extLst>
            </p:cNvPr>
            <p:cNvGrpSpPr/>
            <p:nvPr/>
          </p:nvGrpSpPr>
          <p:grpSpPr>
            <a:xfrm>
              <a:off x="4185231" y="3441529"/>
              <a:ext cx="2410130" cy="974978"/>
              <a:chOff x="607499" y="2839452"/>
              <a:chExt cx="3061974" cy="1238670"/>
            </a:xfrm>
          </p:grpSpPr>
          <p:grpSp>
            <p:nvGrpSpPr>
              <p:cNvPr id="96" name="Group 95">
                <a:extLst>
                  <a:ext uri="{FF2B5EF4-FFF2-40B4-BE49-F238E27FC236}">
                    <a16:creationId xmlns:a16="http://schemas.microsoft.com/office/drawing/2014/main" id="{732607C2-EA96-6C37-47F3-6E0DE31D7CE5}"/>
                  </a:ext>
                </a:extLst>
              </p:cNvPr>
              <p:cNvGrpSpPr>
                <a:grpSpLocks noChangeAspect="1"/>
              </p:cNvGrpSpPr>
              <p:nvPr/>
            </p:nvGrpSpPr>
            <p:grpSpPr>
              <a:xfrm>
                <a:off x="750567" y="2971552"/>
                <a:ext cx="408842" cy="914400"/>
                <a:chOff x="1705727" y="3046311"/>
                <a:chExt cx="803692" cy="1797505"/>
              </a:xfrm>
            </p:grpSpPr>
            <p:sp>
              <p:nvSpPr>
                <p:cNvPr id="105" name="Freeform: Shape 104">
                  <a:extLst>
                    <a:ext uri="{FF2B5EF4-FFF2-40B4-BE49-F238E27FC236}">
                      <a16:creationId xmlns:a16="http://schemas.microsoft.com/office/drawing/2014/main" id="{BA5F8BA8-6617-851A-2799-07FEB3CF1BF2}"/>
                    </a:ext>
                  </a:extLst>
                </p:cNvPr>
                <p:cNvSpPr/>
                <p:nvPr/>
              </p:nvSpPr>
              <p:spPr>
                <a:xfrm>
                  <a:off x="1705727" y="3376467"/>
                  <a:ext cx="803692" cy="1467349"/>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106" name="Freeform: Shape 105">
                  <a:extLst>
                    <a:ext uri="{FF2B5EF4-FFF2-40B4-BE49-F238E27FC236}">
                      <a16:creationId xmlns:a16="http://schemas.microsoft.com/office/drawing/2014/main" id="{4C663DB7-2670-D735-4071-A8AF0D3DD6B8}"/>
                    </a:ext>
                  </a:extLst>
                </p:cNvPr>
                <p:cNvSpPr/>
                <p:nvPr/>
              </p:nvSpPr>
              <p:spPr>
                <a:xfrm>
                  <a:off x="1962909" y="3046311"/>
                  <a:ext cx="292251" cy="292251"/>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97" name="Group 96">
                <a:extLst>
                  <a:ext uri="{FF2B5EF4-FFF2-40B4-BE49-F238E27FC236}">
                    <a16:creationId xmlns:a16="http://schemas.microsoft.com/office/drawing/2014/main" id="{2ED5F069-4956-8514-C1D2-1C8CDE80F4D3}"/>
                  </a:ext>
                </a:extLst>
              </p:cNvPr>
              <p:cNvGrpSpPr/>
              <p:nvPr/>
            </p:nvGrpSpPr>
            <p:grpSpPr>
              <a:xfrm>
                <a:off x="1253757" y="2920950"/>
                <a:ext cx="2296106" cy="1015604"/>
                <a:chOff x="1253757" y="2920950"/>
                <a:chExt cx="2296106" cy="1015604"/>
              </a:xfrm>
            </p:grpSpPr>
            <p:pic>
              <p:nvPicPr>
                <p:cNvPr id="99" name="Picture 98">
                  <a:extLst>
                    <a:ext uri="{FF2B5EF4-FFF2-40B4-BE49-F238E27FC236}">
                      <a16:creationId xmlns:a16="http://schemas.microsoft.com/office/drawing/2014/main" id="{2CEA14D6-F240-0E58-5F85-08B1EC562053}"/>
                    </a:ext>
                  </a:extLst>
                </p:cNvPr>
                <p:cNvPicPr>
                  <a:picLocks noChangeAspect="1"/>
                </p:cNvPicPr>
                <p:nvPr/>
              </p:nvPicPr>
              <p:blipFill rotWithShape="1">
                <a:blip r:embed="rId2"/>
                <a:srcRect l="21034" t="8276" r="21648" b="21839"/>
                <a:stretch/>
              </p:blipFill>
              <p:spPr>
                <a:xfrm>
                  <a:off x="2849228" y="3248905"/>
                  <a:ext cx="563993" cy="687649"/>
                </a:xfrm>
                <a:prstGeom prst="rect">
                  <a:avLst/>
                </a:prstGeom>
              </p:spPr>
            </p:pic>
            <p:sp>
              <p:nvSpPr>
                <p:cNvPr id="100" name="TextBox 99">
                  <a:extLst>
                    <a:ext uri="{FF2B5EF4-FFF2-40B4-BE49-F238E27FC236}">
                      <a16:creationId xmlns:a16="http://schemas.microsoft.com/office/drawing/2014/main" id="{51F5B8E8-904F-F7DC-48F9-7F00D6898653}"/>
                    </a:ext>
                  </a:extLst>
                </p:cNvPr>
                <p:cNvSpPr txBox="1"/>
                <p:nvPr/>
              </p:nvSpPr>
              <p:spPr>
                <a:xfrm>
                  <a:off x="1253757" y="2920951"/>
                  <a:ext cx="746827" cy="338169"/>
                </a:xfrm>
                <a:prstGeom prst="rect">
                  <a:avLst/>
                </a:prstGeom>
                <a:noFill/>
              </p:spPr>
              <p:txBody>
                <a:bodyPr wrap="square" lIns="0" tIns="0" rIns="0" bIns="0">
                  <a:spAutoFit/>
                </a:bodyPr>
                <a:lstStyle/>
                <a:p>
                  <a:pPr algn="ctr"/>
                  <a:r>
                    <a:rPr lang="en-US" dirty="0"/>
                    <a:t>Race</a:t>
                  </a:r>
                </a:p>
              </p:txBody>
            </p:sp>
            <p:sp>
              <p:nvSpPr>
                <p:cNvPr id="101" name="Oval 100">
                  <a:extLst>
                    <a:ext uri="{FF2B5EF4-FFF2-40B4-BE49-F238E27FC236}">
                      <a16:creationId xmlns:a16="http://schemas.microsoft.com/office/drawing/2014/main" id="{212E3281-620B-9AE5-5C70-45229642B95E}"/>
                    </a:ext>
                  </a:extLst>
                </p:cNvPr>
                <p:cNvSpPr/>
                <p:nvPr/>
              </p:nvSpPr>
              <p:spPr>
                <a:xfrm>
                  <a:off x="1293225" y="3272689"/>
                  <a:ext cx="640080" cy="640080"/>
                </a:xfrm>
                <a:prstGeom prst="ellipse">
                  <a:avLst/>
                </a:prstGeom>
                <a:solidFill>
                  <a:schemeClr val="tx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85544157-390A-04CE-AF5B-08D45D6C7DEF}"/>
                    </a:ext>
                  </a:extLst>
                </p:cNvPr>
                <p:cNvSpPr/>
                <p:nvPr/>
              </p:nvSpPr>
              <p:spPr>
                <a:xfrm>
                  <a:off x="2062914" y="3272689"/>
                  <a:ext cx="640080" cy="640080"/>
                </a:xfrm>
                <a:prstGeom prst="ellipse">
                  <a:avLst/>
                </a:prstGeom>
                <a:solidFill>
                  <a:schemeClr val="tx2">
                    <a:lumMod val="40000"/>
                    <a:lumOff val="6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TextBox 102">
                  <a:extLst>
                    <a:ext uri="{FF2B5EF4-FFF2-40B4-BE49-F238E27FC236}">
                      <a16:creationId xmlns:a16="http://schemas.microsoft.com/office/drawing/2014/main" id="{F1530DC9-2DD9-49E7-2B5F-DB30C0E4E752}"/>
                    </a:ext>
                  </a:extLst>
                </p:cNvPr>
                <p:cNvSpPr txBox="1"/>
                <p:nvPr/>
              </p:nvSpPr>
              <p:spPr>
                <a:xfrm>
                  <a:off x="2062915" y="2920951"/>
                  <a:ext cx="640080" cy="276999"/>
                </a:xfrm>
                <a:prstGeom prst="rect">
                  <a:avLst/>
                </a:prstGeom>
                <a:noFill/>
              </p:spPr>
              <p:txBody>
                <a:bodyPr wrap="square" lIns="0" tIns="0" rIns="0" bIns="0">
                  <a:spAutoFit/>
                </a:bodyPr>
                <a:lstStyle/>
                <a:p>
                  <a:pPr algn="ctr"/>
                  <a:r>
                    <a:rPr lang="en-US" dirty="0"/>
                    <a:t>Sex</a:t>
                  </a:r>
                </a:p>
              </p:txBody>
            </p:sp>
            <p:sp>
              <p:nvSpPr>
                <p:cNvPr id="104" name="TextBox 103">
                  <a:extLst>
                    <a:ext uri="{FF2B5EF4-FFF2-40B4-BE49-F238E27FC236}">
                      <a16:creationId xmlns:a16="http://schemas.microsoft.com/office/drawing/2014/main" id="{7EA4EA26-2AD3-EBCD-7260-38333072B5B7}"/>
                    </a:ext>
                  </a:extLst>
                </p:cNvPr>
                <p:cNvSpPr txBox="1"/>
                <p:nvPr/>
              </p:nvSpPr>
              <p:spPr>
                <a:xfrm>
                  <a:off x="2712584" y="2920950"/>
                  <a:ext cx="837279" cy="276999"/>
                </a:xfrm>
                <a:prstGeom prst="rect">
                  <a:avLst/>
                </a:prstGeom>
                <a:noFill/>
              </p:spPr>
              <p:txBody>
                <a:bodyPr wrap="square" lIns="0" tIns="0" rIns="0" bIns="0">
                  <a:spAutoFit/>
                </a:bodyPr>
                <a:lstStyle/>
                <a:p>
                  <a:pPr algn="ctr"/>
                  <a:r>
                    <a:rPr lang="en-US" dirty="0"/>
                    <a:t>Profile</a:t>
                  </a:r>
                </a:p>
              </p:txBody>
            </p:sp>
          </p:grpSp>
          <p:sp>
            <p:nvSpPr>
              <p:cNvPr id="98" name="Rectangle: Rounded Corners 97">
                <a:extLst>
                  <a:ext uri="{FF2B5EF4-FFF2-40B4-BE49-F238E27FC236}">
                    <a16:creationId xmlns:a16="http://schemas.microsoft.com/office/drawing/2014/main" id="{4E41230D-F7BD-F9DB-BC6C-D6956CE44D18}"/>
                  </a:ext>
                </a:extLst>
              </p:cNvPr>
              <p:cNvSpPr/>
              <p:nvPr/>
            </p:nvSpPr>
            <p:spPr>
              <a:xfrm>
                <a:off x="607499" y="2839452"/>
                <a:ext cx="3061974" cy="123867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Arrow: Down 76">
              <a:extLst>
                <a:ext uri="{FF2B5EF4-FFF2-40B4-BE49-F238E27FC236}">
                  <a16:creationId xmlns:a16="http://schemas.microsoft.com/office/drawing/2014/main" id="{9FB4582F-038D-C68C-653B-46478D5ABD4D}"/>
                </a:ext>
              </a:extLst>
            </p:cNvPr>
            <p:cNvSpPr/>
            <p:nvPr/>
          </p:nvSpPr>
          <p:spPr>
            <a:xfrm rot="18000000">
              <a:off x="3448355" y="4217167"/>
              <a:ext cx="381463" cy="962756"/>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7" name="Group 106">
              <a:extLst>
                <a:ext uri="{FF2B5EF4-FFF2-40B4-BE49-F238E27FC236}">
                  <a16:creationId xmlns:a16="http://schemas.microsoft.com/office/drawing/2014/main" id="{C1012B11-D1EA-1B20-F1B2-E9C06346D85F}"/>
                </a:ext>
              </a:extLst>
            </p:cNvPr>
            <p:cNvGrpSpPr/>
            <p:nvPr/>
          </p:nvGrpSpPr>
          <p:grpSpPr>
            <a:xfrm>
              <a:off x="4185231" y="4537276"/>
              <a:ext cx="2410130" cy="974978"/>
              <a:chOff x="607499" y="2839452"/>
              <a:chExt cx="3061974" cy="1238670"/>
            </a:xfrm>
          </p:grpSpPr>
          <p:grpSp>
            <p:nvGrpSpPr>
              <p:cNvPr id="108" name="Group 107">
                <a:extLst>
                  <a:ext uri="{FF2B5EF4-FFF2-40B4-BE49-F238E27FC236}">
                    <a16:creationId xmlns:a16="http://schemas.microsoft.com/office/drawing/2014/main" id="{71742E2D-62B3-3939-39AF-F7F14F0B93AB}"/>
                  </a:ext>
                </a:extLst>
              </p:cNvPr>
              <p:cNvGrpSpPr>
                <a:grpSpLocks noChangeAspect="1"/>
              </p:cNvGrpSpPr>
              <p:nvPr/>
            </p:nvGrpSpPr>
            <p:grpSpPr>
              <a:xfrm>
                <a:off x="750567" y="2971552"/>
                <a:ext cx="408842" cy="914400"/>
                <a:chOff x="1705727" y="3046311"/>
                <a:chExt cx="803692" cy="1797505"/>
              </a:xfrm>
            </p:grpSpPr>
            <p:sp>
              <p:nvSpPr>
                <p:cNvPr id="117" name="Freeform: Shape 116">
                  <a:extLst>
                    <a:ext uri="{FF2B5EF4-FFF2-40B4-BE49-F238E27FC236}">
                      <a16:creationId xmlns:a16="http://schemas.microsoft.com/office/drawing/2014/main" id="{4DAD33FF-DDE9-4AAE-7B8F-79D33D0E4A09}"/>
                    </a:ext>
                  </a:extLst>
                </p:cNvPr>
                <p:cNvSpPr/>
                <p:nvPr/>
              </p:nvSpPr>
              <p:spPr>
                <a:xfrm>
                  <a:off x="1705727" y="3376467"/>
                  <a:ext cx="803692" cy="1467349"/>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118" name="Freeform: Shape 117">
                  <a:extLst>
                    <a:ext uri="{FF2B5EF4-FFF2-40B4-BE49-F238E27FC236}">
                      <a16:creationId xmlns:a16="http://schemas.microsoft.com/office/drawing/2014/main" id="{5834B832-85F6-570D-1F5D-82927805628F}"/>
                    </a:ext>
                  </a:extLst>
                </p:cNvPr>
                <p:cNvSpPr/>
                <p:nvPr/>
              </p:nvSpPr>
              <p:spPr>
                <a:xfrm>
                  <a:off x="1962909" y="3046311"/>
                  <a:ext cx="292251" cy="292251"/>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109" name="Group 108">
                <a:extLst>
                  <a:ext uri="{FF2B5EF4-FFF2-40B4-BE49-F238E27FC236}">
                    <a16:creationId xmlns:a16="http://schemas.microsoft.com/office/drawing/2014/main" id="{A09E0BC2-96A1-690A-B381-32ECE503AA76}"/>
                  </a:ext>
                </a:extLst>
              </p:cNvPr>
              <p:cNvGrpSpPr/>
              <p:nvPr/>
            </p:nvGrpSpPr>
            <p:grpSpPr>
              <a:xfrm>
                <a:off x="1253757" y="2920950"/>
                <a:ext cx="2296106" cy="1015604"/>
                <a:chOff x="1253757" y="2920950"/>
                <a:chExt cx="2296106" cy="1015604"/>
              </a:xfrm>
            </p:grpSpPr>
            <p:pic>
              <p:nvPicPr>
                <p:cNvPr id="111" name="Picture 110">
                  <a:extLst>
                    <a:ext uri="{FF2B5EF4-FFF2-40B4-BE49-F238E27FC236}">
                      <a16:creationId xmlns:a16="http://schemas.microsoft.com/office/drawing/2014/main" id="{3A361BE7-BE86-6F16-80DE-723CD132DD24}"/>
                    </a:ext>
                  </a:extLst>
                </p:cNvPr>
                <p:cNvPicPr>
                  <a:picLocks noChangeAspect="1"/>
                </p:cNvPicPr>
                <p:nvPr/>
              </p:nvPicPr>
              <p:blipFill rotWithShape="1">
                <a:blip r:embed="rId2"/>
                <a:srcRect l="21034" t="8276" r="21648" b="21839"/>
                <a:stretch/>
              </p:blipFill>
              <p:spPr>
                <a:xfrm>
                  <a:off x="2849228" y="3248905"/>
                  <a:ext cx="563993" cy="687649"/>
                </a:xfrm>
                <a:prstGeom prst="rect">
                  <a:avLst/>
                </a:prstGeom>
              </p:spPr>
            </p:pic>
            <p:sp>
              <p:nvSpPr>
                <p:cNvPr id="112" name="TextBox 111">
                  <a:extLst>
                    <a:ext uri="{FF2B5EF4-FFF2-40B4-BE49-F238E27FC236}">
                      <a16:creationId xmlns:a16="http://schemas.microsoft.com/office/drawing/2014/main" id="{B014B0E8-7F70-1B76-8060-D05FFBBA74A0}"/>
                    </a:ext>
                  </a:extLst>
                </p:cNvPr>
                <p:cNvSpPr txBox="1"/>
                <p:nvPr/>
              </p:nvSpPr>
              <p:spPr>
                <a:xfrm>
                  <a:off x="1253757" y="2920951"/>
                  <a:ext cx="746827" cy="338169"/>
                </a:xfrm>
                <a:prstGeom prst="rect">
                  <a:avLst/>
                </a:prstGeom>
                <a:noFill/>
              </p:spPr>
              <p:txBody>
                <a:bodyPr wrap="square" lIns="0" tIns="0" rIns="0" bIns="0">
                  <a:spAutoFit/>
                </a:bodyPr>
                <a:lstStyle/>
                <a:p>
                  <a:pPr algn="ctr"/>
                  <a:r>
                    <a:rPr lang="en-US" dirty="0"/>
                    <a:t>Race</a:t>
                  </a:r>
                </a:p>
              </p:txBody>
            </p:sp>
            <p:sp>
              <p:nvSpPr>
                <p:cNvPr id="113" name="Oval 112">
                  <a:extLst>
                    <a:ext uri="{FF2B5EF4-FFF2-40B4-BE49-F238E27FC236}">
                      <a16:creationId xmlns:a16="http://schemas.microsoft.com/office/drawing/2014/main" id="{8D7CF52D-43D7-52DB-F43D-36A0AFCFCF54}"/>
                    </a:ext>
                  </a:extLst>
                </p:cNvPr>
                <p:cNvSpPr/>
                <p:nvPr/>
              </p:nvSpPr>
              <p:spPr>
                <a:xfrm>
                  <a:off x="1293225" y="3272689"/>
                  <a:ext cx="640080" cy="640080"/>
                </a:xfrm>
                <a:prstGeom prst="ellipse">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25689135-FFCF-4A77-4E4C-AC257E992333}"/>
                    </a:ext>
                  </a:extLst>
                </p:cNvPr>
                <p:cNvSpPr/>
                <p:nvPr/>
              </p:nvSpPr>
              <p:spPr>
                <a:xfrm>
                  <a:off x="2062914" y="3272689"/>
                  <a:ext cx="640080" cy="640080"/>
                </a:xfrm>
                <a:prstGeom prst="ellipse">
                  <a:avLst/>
                </a:prstGeom>
                <a:solidFill>
                  <a:schemeClr val="tx2">
                    <a:lumMod val="40000"/>
                    <a:lumOff val="6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TextBox 114">
                  <a:extLst>
                    <a:ext uri="{FF2B5EF4-FFF2-40B4-BE49-F238E27FC236}">
                      <a16:creationId xmlns:a16="http://schemas.microsoft.com/office/drawing/2014/main" id="{37036006-FE71-5D63-BBE2-151E6B007843}"/>
                    </a:ext>
                  </a:extLst>
                </p:cNvPr>
                <p:cNvSpPr txBox="1"/>
                <p:nvPr/>
              </p:nvSpPr>
              <p:spPr>
                <a:xfrm>
                  <a:off x="2062915" y="2920951"/>
                  <a:ext cx="640080" cy="276999"/>
                </a:xfrm>
                <a:prstGeom prst="rect">
                  <a:avLst/>
                </a:prstGeom>
                <a:noFill/>
              </p:spPr>
              <p:txBody>
                <a:bodyPr wrap="square" lIns="0" tIns="0" rIns="0" bIns="0">
                  <a:spAutoFit/>
                </a:bodyPr>
                <a:lstStyle/>
                <a:p>
                  <a:pPr algn="ctr"/>
                  <a:r>
                    <a:rPr lang="en-US" dirty="0"/>
                    <a:t>Sex</a:t>
                  </a:r>
                </a:p>
              </p:txBody>
            </p:sp>
            <p:sp>
              <p:nvSpPr>
                <p:cNvPr id="116" name="TextBox 115">
                  <a:extLst>
                    <a:ext uri="{FF2B5EF4-FFF2-40B4-BE49-F238E27FC236}">
                      <a16:creationId xmlns:a16="http://schemas.microsoft.com/office/drawing/2014/main" id="{85411567-6D47-559D-7797-5E38DB3B2098}"/>
                    </a:ext>
                  </a:extLst>
                </p:cNvPr>
                <p:cNvSpPr txBox="1"/>
                <p:nvPr/>
              </p:nvSpPr>
              <p:spPr>
                <a:xfrm>
                  <a:off x="2712584" y="2920950"/>
                  <a:ext cx="837279" cy="276999"/>
                </a:xfrm>
                <a:prstGeom prst="rect">
                  <a:avLst/>
                </a:prstGeom>
                <a:noFill/>
              </p:spPr>
              <p:txBody>
                <a:bodyPr wrap="square" lIns="0" tIns="0" rIns="0" bIns="0">
                  <a:spAutoFit/>
                </a:bodyPr>
                <a:lstStyle/>
                <a:p>
                  <a:pPr algn="ctr"/>
                  <a:r>
                    <a:rPr lang="en-US" dirty="0"/>
                    <a:t>Profile</a:t>
                  </a:r>
                </a:p>
              </p:txBody>
            </p:sp>
          </p:grpSp>
          <p:sp>
            <p:nvSpPr>
              <p:cNvPr id="110" name="Rectangle: Rounded Corners 109">
                <a:extLst>
                  <a:ext uri="{FF2B5EF4-FFF2-40B4-BE49-F238E27FC236}">
                    <a16:creationId xmlns:a16="http://schemas.microsoft.com/office/drawing/2014/main" id="{69CEBA18-EABB-6F15-38F6-1D08E342D0F3}"/>
                  </a:ext>
                </a:extLst>
              </p:cNvPr>
              <p:cNvSpPr/>
              <p:nvPr/>
            </p:nvSpPr>
            <p:spPr>
              <a:xfrm>
                <a:off x="607499" y="2839452"/>
                <a:ext cx="3061974" cy="123867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31" name="Group 130">
            <a:extLst>
              <a:ext uri="{FF2B5EF4-FFF2-40B4-BE49-F238E27FC236}">
                <a16:creationId xmlns:a16="http://schemas.microsoft.com/office/drawing/2014/main" id="{CB6206FA-F6DA-5076-B8AD-334279101B3F}"/>
              </a:ext>
            </a:extLst>
          </p:cNvPr>
          <p:cNvGrpSpPr/>
          <p:nvPr/>
        </p:nvGrpSpPr>
        <p:grpSpPr>
          <a:xfrm>
            <a:off x="726726" y="3055312"/>
            <a:ext cx="2410130" cy="1346109"/>
            <a:chOff x="489930" y="2916413"/>
            <a:chExt cx="2508104" cy="1400830"/>
          </a:xfrm>
        </p:grpSpPr>
        <p:grpSp>
          <p:nvGrpSpPr>
            <p:cNvPr id="82" name="Group 81">
              <a:extLst>
                <a:ext uri="{FF2B5EF4-FFF2-40B4-BE49-F238E27FC236}">
                  <a16:creationId xmlns:a16="http://schemas.microsoft.com/office/drawing/2014/main" id="{F8E50B21-E019-E452-1D35-FA9C41F536D7}"/>
                </a:ext>
              </a:extLst>
            </p:cNvPr>
            <p:cNvGrpSpPr/>
            <p:nvPr/>
          </p:nvGrpSpPr>
          <p:grpSpPr>
            <a:xfrm>
              <a:off x="489930" y="3302631"/>
              <a:ext cx="2508104" cy="1014612"/>
              <a:chOff x="607499" y="2839452"/>
              <a:chExt cx="3061974" cy="1238670"/>
            </a:xfrm>
          </p:grpSpPr>
          <p:grpSp>
            <p:nvGrpSpPr>
              <p:cNvPr id="5" name="Group 4">
                <a:extLst>
                  <a:ext uri="{FF2B5EF4-FFF2-40B4-BE49-F238E27FC236}">
                    <a16:creationId xmlns:a16="http://schemas.microsoft.com/office/drawing/2014/main" id="{EAB6CFDB-CDC3-8816-AF04-D7134E02CA67}"/>
                  </a:ext>
                </a:extLst>
              </p:cNvPr>
              <p:cNvGrpSpPr>
                <a:grpSpLocks noChangeAspect="1"/>
              </p:cNvGrpSpPr>
              <p:nvPr/>
            </p:nvGrpSpPr>
            <p:grpSpPr>
              <a:xfrm>
                <a:off x="750567" y="2971552"/>
                <a:ext cx="408842" cy="914400"/>
                <a:chOff x="1705727" y="3046311"/>
                <a:chExt cx="803692" cy="1797505"/>
              </a:xfrm>
            </p:grpSpPr>
            <p:sp>
              <p:nvSpPr>
                <p:cNvPr id="6" name="Freeform: Shape 5">
                  <a:extLst>
                    <a:ext uri="{FF2B5EF4-FFF2-40B4-BE49-F238E27FC236}">
                      <a16:creationId xmlns:a16="http://schemas.microsoft.com/office/drawing/2014/main" id="{960E9222-7034-CEF2-26E6-CE7BC31A825E}"/>
                    </a:ext>
                  </a:extLst>
                </p:cNvPr>
                <p:cNvSpPr/>
                <p:nvPr/>
              </p:nvSpPr>
              <p:spPr>
                <a:xfrm>
                  <a:off x="1705727" y="3376467"/>
                  <a:ext cx="803692" cy="1467349"/>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7" name="Freeform: Shape 6">
                  <a:extLst>
                    <a:ext uri="{FF2B5EF4-FFF2-40B4-BE49-F238E27FC236}">
                      <a16:creationId xmlns:a16="http://schemas.microsoft.com/office/drawing/2014/main" id="{806D9023-BC0D-4113-41C8-9B472F1268A5}"/>
                    </a:ext>
                  </a:extLst>
                </p:cNvPr>
                <p:cNvSpPr/>
                <p:nvPr/>
              </p:nvSpPr>
              <p:spPr>
                <a:xfrm>
                  <a:off x="1962909" y="3046311"/>
                  <a:ext cx="292251" cy="292251"/>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81" name="Group 80">
                <a:extLst>
                  <a:ext uri="{FF2B5EF4-FFF2-40B4-BE49-F238E27FC236}">
                    <a16:creationId xmlns:a16="http://schemas.microsoft.com/office/drawing/2014/main" id="{EA2B3D01-DB96-2C42-6AF7-802AAD4D7582}"/>
                  </a:ext>
                </a:extLst>
              </p:cNvPr>
              <p:cNvGrpSpPr/>
              <p:nvPr/>
            </p:nvGrpSpPr>
            <p:grpSpPr>
              <a:xfrm>
                <a:off x="1253757" y="2920950"/>
                <a:ext cx="2296106" cy="1015604"/>
                <a:chOff x="1253757" y="2920950"/>
                <a:chExt cx="2296106" cy="1015604"/>
              </a:xfrm>
            </p:grpSpPr>
            <p:pic>
              <p:nvPicPr>
                <p:cNvPr id="8" name="Picture 7">
                  <a:extLst>
                    <a:ext uri="{FF2B5EF4-FFF2-40B4-BE49-F238E27FC236}">
                      <a16:creationId xmlns:a16="http://schemas.microsoft.com/office/drawing/2014/main" id="{90671615-B09F-4C8C-2F95-74620DDC2A17}"/>
                    </a:ext>
                  </a:extLst>
                </p:cNvPr>
                <p:cNvPicPr>
                  <a:picLocks noChangeAspect="1"/>
                </p:cNvPicPr>
                <p:nvPr/>
              </p:nvPicPr>
              <p:blipFill rotWithShape="1">
                <a:blip r:embed="rId2"/>
                <a:srcRect l="21034" t="8276" r="21648" b="21839"/>
                <a:stretch/>
              </p:blipFill>
              <p:spPr>
                <a:xfrm>
                  <a:off x="2849228" y="3248905"/>
                  <a:ext cx="563993" cy="687649"/>
                </a:xfrm>
                <a:prstGeom prst="rect">
                  <a:avLst/>
                </a:prstGeom>
              </p:spPr>
            </p:pic>
            <p:sp>
              <p:nvSpPr>
                <p:cNvPr id="10" name="TextBox 9">
                  <a:extLst>
                    <a:ext uri="{FF2B5EF4-FFF2-40B4-BE49-F238E27FC236}">
                      <a16:creationId xmlns:a16="http://schemas.microsoft.com/office/drawing/2014/main" id="{F0C800A9-100F-DF4D-8866-5D92B61D10E6}"/>
                    </a:ext>
                  </a:extLst>
                </p:cNvPr>
                <p:cNvSpPr txBox="1"/>
                <p:nvPr/>
              </p:nvSpPr>
              <p:spPr>
                <a:xfrm>
                  <a:off x="1253757" y="2920951"/>
                  <a:ext cx="746827" cy="338169"/>
                </a:xfrm>
                <a:prstGeom prst="rect">
                  <a:avLst/>
                </a:prstGeom>
                <a:noFill/>
              </p:spPr>
              <p:txBody>
                <a:bodyPr wrap="square" lIns="0" tIns="0" rIns="0" bIns="0">
                  <a:spAutoFit/>
                </a:bodyPr>
                <a:lstStyle/>
                <a:p>
                  <a:pPr algn="ctr"/>
                  <a:r>
                    <a:rPr lang="en-US" dirty="0"/>
                    <a:t>Race</a:t>
                  </a:r>
                </a:p>
              </p:txBody>
            </p:sp>
            <p:sp>
              <p:nvSpPr>
                <p:cNvPr id="13" name="Oval 12">
                  <a:extLst>
                    <a:ext uri="{FF2B5EF4-FFF2-40B4-BE49-F238E27FC236}">
                      <a16:creationId xmlns:a16="http://schemas.microsoft.com/office/drawing/2014/main" id="{0DE6BE8B-FAD5-CF0E-0CD1-E0EBF3D90F8C}"/>
                    </a:ext>
                  </a:extLst>
                </p:cNvPr>
                <p:cNvSpPr/>
                <p:nvPr/>
              </p:nvSpPr>
              <p:spPr>
                <a:xfrm>
                  <a:off x="1293225" y="3272689"/>
                  <a:ext cx="640080" cy="640080"/>
                </a:xfrm>
                <a:prstGeom prst="ellipse">
                  <a:avLst/>
                </a:prstGeom>
                <a:solidFill>
                  <a:schemeClr val="tx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56A6FA6-D4C0-49A8-466A-2BD658C7200E}"/>
                    </a:ext>
                  </a:extLst>
                </p:cNvPr>
                <p:cNvSpPr/>
                <p:nvPr/>
              </p:nvSpPr>
              <p:spPr>
                <a:xfrm>
                  <a:off x="2062914" y="3272689"/>
                  <a:ext cx="640080" cy="640080"/>
                </a:xfrm>
                <a:prstGeom prst="ellipse">
                  <a:avLst/>
                </a:prstGeom>
                <a:solidFill>
                  <a:srgbClr val="00B0F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38E0D714-C024-1EDE-CBCB-016E74F1184C}"/>
                    </a:ext>
                  </a:extLst>
                </p:cNvPr>
                <p:cNvSpPr txBox="1"/>
                <p:nvPr/>
              </p:nvSpPr>
              <p:spPr>
                <a:xfrm>
                  <a:off x="2062915" y="2920951"/>
                  <a:ext cx="640080" cy="276999"/>
                </a:xfrm>
                <a:prstGeom prst="rect">
                  <a:avLst/>
                </a:prstGeom>
                <a:noFill/>
              </p:spPr>
              <p:txBody>
                <a:bodyPr wrap="square" lIns="0" tIns="0" rIns="0" bIns="0">
                  <a:spAutoFit/>
                </a:bodyPr>
                <a:lstStyle/>
                <a:p>
                  <a:pPr algn="ctr"/>
                  <a:r>
                    <a:rPr lang="en-US" dirty="0"/>
                    <a:t>Sex</a:t>
                  </a:r>
                </a:p>
              </p:txBody>
            </p:sp>
            <p:sp>
              <p:nvSpPr>
                <p:cNvPr id="27" name="TextBox 26">
                  <a:extLst>
                    <a:ext uri="{FF2B5EF4-FFF2-40B4-BE49-F238E27FC236}">
                      <a16:creationId xmlns:a16="http://schemas.microsoft.com/office/drawing/2014/main" id="{CB9E3621-8C69-707D-C339-0ABD9FE9C076}"/>
                    </a:ext>
                  </a:extLst>
                </p:cNvPr>
                <p:cNvSpPr txBox="1"/>
                <p:nvPr/>
              </p:nvSpPr>
              <p:spPr>
                <a:xfrm>
                  <a:off x="2712584" y="2920950"/>
                  <a:ext cx="837279" cy="276999"/>
                </a:xfrm>
                <a:prstGeom prst="rect">
                  <a:avLst/>
                </a:prstGeom>
                <a:noFill/>
              </p:spPr>
              <p:txBody>
                <a:bodyPr wrap="square" lIns="0" tIns="0" rIns="0" bIns="0">
                  <a:spAutoFit/>
                </a:bodyPr>
                <a:lstStyle/>
                <a:p>
                  <a:pPr algn="ctr"/>
                  <a:r>
                    <a:rPr lang="en-US" dirty="0"/>
                    <a:t>Profile</a:t>
                  </a:r>
                </a:p>
              </p:txBody>
            </p:sp>
          </p:grpSp>
          <p:sp>
            <p:nvSpPr>
              <p:cNvPr id="30" name="Rectangle: Rounded Corners 29">
                <a:extLst>
                  <a:ext uri="{FF2B5EF4-FFF2-40B4-BE49-F238E27FC236}">
                    <a16:creationId xmlns:a16="http://schemas.microsoft.com/office/drawing/2014/main" id="{EC6C7908-ABA0-0429-8DFD-4660B8D9319C}"/>
                  </a:ext>
                </a:extLst>
              </p:cNvPr>
              <p:cNvSpPr/>
              <p:nvPr/>
            </p:nvSpPr>
            <p:spPr>
              <a:xfrm>
                <a:off x="607499" y="2839452"/>
                <a:ext cx="3061974" cy="123867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5" name="TextBox 124">
              <a:extLst>
                <a:ext uri="{FF2B5EF4-FFF2-40B4-BE49-F238E27FC236}">
                  <a16:creationId xmlns:a16="http://schemas.microsoft.com/office/drawing/2014/main" id="{46A3B450-4A9C-B01E-1331-9A13BA620DDE}"/>
                </a:ext>
              </a:extLst>
            </p:cNvPr>
            <p:cNvSpPr txBox="1"/>
            <p:nvPr/>
          </p:nvSpPr>
          <p:spPr>
            <a:xfrm>
              <a:off x="489930" y="2916413"/>
              <a:ext cx="2508104" cy="400110"/>
            </a:xfrm>
            <a:prstGeom prst="rect">
              <a:avLst/>
            </a:prstGeom>
            <a:noFill/>
          </p:spPr>
          <p:txBody>
            <a:bodyPr wrap="square">
              <a:spAutoFit/>
            </a:bodyPr>
            <a:lstStyle/>
            <a:p>
              <a:pPr algn="ctr"/>
              <a:r>
                <a:rPr lang="en-US" sz="2000" dirty="0"/>
                <a:t>Real Individual</a:t>
              </a:r>
            </a:p>
          </p:txBody>
        </p:sp>
      </p:grpSp>
      <p:sp>
        <p:nvSpPr>
          <p:cNvPr id="127" name="TextBox 126">
            <a:extLst>
              <a:ext uri="{FF2B5EF4-FFF2-40B4-BE49-F238E27FC236}">
                <a16:creationId xmlns:a16="http://schemas.microsoft.com/office/drawing/2014/main" id="{2776C028-B607-F7D4-6308-6401E515CD28}"/>
              </a:ext>
            </a:extLst>
          </p:cNvPr>
          <p:cNvSpPr txBox="1"/>
          <p:nvPr/>
        </p:nvSpPr>
        <p:spPr>
          <a:xfrm>
            <a:off x="726726" y="1770536"/>
            <a:ext cx="5868636" cy="400110"/>
          </a:xfrm>
          <a:prstGeom prst="rect">
            <a:avLst/>
          </a:prstGeom>
          <a:noFill/>
        </p:spPr>
        <p:txBody>
          <a:bodyPr wrap="square">
            <a:spAutoFit/>
          </a:bodyPr>
          <a:lstStyle/>
          <a:p>
            <a:pPr algn="ctr"/>
            <a:r>
              <a:rPr lang="en-US" sz="2000" dirty="0"/>
              <a:t>Generate Synthetic Twins</a:t>
            </a:r>
          </a:p>
        </p:txBody>
      </p:sp>
      <p:sp>
        <p:nvSpPr>
          <p:cNvPr id="129" name="TextBox 128">
            <a:extLst>
              <a:ext uri="{FF2B5EF4-FFF2-40B4-BE49-F238E27FC236}">
                <a16:creationId xmlns:a16="http://schemas.microsoft.com/office/drawing/2014/main" id="{9DF8C0ED-0E53-2339-E3EF-183EB48CD7DA}"/>
              </a:ext>
            </a:extLst>
          </p:cNvPr>
          <p:cNvSpPr txBox="1"/>
          <p:nvPr/>
        </p:nvSpPr>
        <p:spPr>
          <a:xfrm>
            <a:off x="171580" y="1136228"/>
            <a:ext cx="11754931" cy="461665"/>
          </a:xfrm>
          <a:prstGeom prst="rect">
            <a:avLst/>
          </a:prstGeom>
          <a:noFill/>
        </p:spPr>
        <p:txBody>
          <a:bodyPr wrap="square">
            <a:spAutoFit/>
          </a:bodyPr>
          <a:lstStyle/>
          <a:p>
            <a:r>
              <a:rPr lang="en-US" sz="2400" dirty="0"/>
              <a:t>Compare the counterfactual actions for individuals who differ solely in race and/or sex</a:t>
            </a:r>
          </a:p>
        </p:txBody>
      </p:sp>
      <p:cxnSp>
        <p:nvCxnSpPr>
          <p:cNvPr id="134" name="Straight Connector 133">
            <a:extLst>
              <a:ext uri="{FF2B5EF4-FFF2-40B4-BE49-F238E27FC236}">
                <a16:creationId xmlns:a16="http://schemas.microsoft.com/office/drawing/2014/main" id="{C9FFBCB1-DD2A-DC68-0EE7-233B46CFC0F1}"/>
              </a:ext>
            </a:extLst>
          </p:cNvPr>
          <p:cNvCxnSpPr>
            <a:cxnSpLocks/>
          </p:cNvCxnSpPr>
          <p:nvPr/>
        </p:nvCxnSpPr>
        <p:spPr>
          <a:xfrm>
            <a:off x="6955982" y="1880167"/>
            <a:ext cx="0" cy="3737126"/>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8DE1C59D-D477-7078-11E5-5DC6A0B3365E}"/>
              </a:ext>
            </a:extLst>
          </p:cNvPr>
          <p:cNvGrpSpPr/>
          <p:nvPr/>
        </p:nvGrpSpPr>
        <p:grpSpPr>
          <a:xfrm>
            <a:off x="7524003" y="2616561"/>
            <a:ext cx="3354074" cy="2709830"/>
            <a:chOff x="7524003" y="2616561"/>
            <a:chExt cx="3354074" cy="2709830"/>
          </a:xfrm>
        </p:grpSpPr>
        <p:grpSp>
          <p:nvGrpSpPr>
            <p:cNvPr id="249" name="Group 248">
              <a:extLst>
                <a:ext uri="{FF2B5EF4-FFF2-40B4-BE49-F238E27FC236}">
                  <a16:creationId xmlns:a16="http://schemas.microsoft.com/office/drawing/2014/main" id="{294C7759-E009-28FB-0DE3-D6A886BE36C2}"/>
                </a:ext>
              </a:extLst>
            </p:cNvPr>
            <p:cNvGrpSpPr/>
            <p:nvPr/>
          </p:nvGrpSpPr>
          <p:grpSpPr>
            <a:xfrm>
              <a:off x="7524003" y="2616561"/>
              <a:ext cx="3354074" cy="520539"/>
              <a:chOff x="7573329" y="2698449"/>
              <a:chExt cx="3354074" cy="520539"/>
            </a:xfrm>
          </p:grpSpPr>
          <p:sp>
            <p:nvSpPr>
              <p:cNvPr id="140" name="Rectangle: Rounded Corners 139">
                <a:extLst>
                  <a:ext uri="{FF2B5EF4-FFF2-40B4-BE49-F238E27FC236}">
                    <a16:creationId xmlns:a16="http://schemas.microsoft.com/office/drawing/2014/main" id="{126414E4-3AC2-2D04-5A58-E8DEA91CD758}"/>
                  </a:ext>
                </a:extLst>
              </p:cNvPr>
              <p:cNvSpPr/>
              <p:nvPr/>
            </p:nvSpPr>
            <p:spPr>
              <a:xfrm>
                <a:off x="7573329" y="2698449"/>
                <a:ext cx="1327571" cy="520539"/>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Twin 1</a:t>
                </a:r>
              </a:p>
            </p:txBody>
          </p:sp>
          <p:sp>
            <p:nvSpPr>
              <p:cNvPr id="209" name="Rectangle: Rounded Corners 208">
                <a:extLst>
                  <a:ext uri="{FF2B5EF4-FFF2-40B4-BE49-F238E27FC236}">
                    <a16:creationId xmlns:a16="http://schemas.microsoft.com/office/drawing/2014/main" id="{B0AD8643-7208-8CFC-C8AE-792AA2EE9023}"/>
                  </a:ext>
                </a:extLst>
              </p:cNvPr>
              <p:cNvSpPr/>
              <p:nvPr/>
            </p:nvSpPr>
            <p:spPr>
              <a:xfrm>
                <a:off x="9599832" y="2698449"/>
                <a:ext cx="1327571" cy="520539"/>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Real</a:t>
                </a:r>
              </a:p>
            </p:txBody>
          </p:sp>
          <p:sp>
            <p:nvSpPr>
              <p:cNvPr id="223" name="TextBox 222">
                <a:extLst>
                  <a:ext uri="{FF2B5EF4-FFF2-40B4-BE49-F238E27FC236}">
                    <a16:creationId xmlns:a16="http://schemas.microsoft.com/office/drawing/2014/main" id="{4FB41769-4E56-0395-0508-5A1FCF68490C}"/>
                  </a:ext>
                </a:extLst>
              </p:cNvPr>
              <p:cNvSpPr txBox="1"/>
              <p:nvPr/>
            </p:nvSpPr>
            <p:spPr>
              <a:xfrm>
                <a:off x="9013188" y="2804830"/>
                <a:ext cx="474356" cy="307777"/>
              </a:xfrm>
              <a:prstGeom prst="rect">
                <a:avLst/>
              </a:prstGeom>
              <a:noFill/>
            </p:spPr>
            <p:txBody>
              <a:bodyPr wrap="square" lIns="0" tIns="0" rIns="0" bIns="0">
                <a:spAutoFit/>
              </a:bodyPr>
              <a:lstStyle/>
              <a:p>
                <a:pPr algn="ctr"/>
                <a:r>
                  <a:rPr lang="en-US" sz="2000" dirty="0"/>
                  <a:t>VS</a:t>
                </a:r>
              </a:p>
            </p:txBody>
          </p:sp>
        </p:grpSp>
        <p:grpSp>
          <p:nvGrpSpPr>
            <p:cNvPr id="250" name="Group 249">
              <a:extLst>
                <a:ext uri="{FF2B5EF4-FFF2-40B4-BE49-F238E27FC236}">
                  <a16:creationId xmlns:a16="http://schemas.microsoft.com/office/drawing/2014/main" id="{94B75131-2F34-4BA0-FFDB-4C92EB3F2659}"/>
                </a:ext>
              </a:extLst>
            </p:cNvPr>
            <p:cNvGrpSpPr/>
            <p:nvPr/>
          </p:nvGrpSpPr>
          <p:grpSpPr>
            <a:xfrm>
              <a:off x="7524003" y="3710105"/>
              <a:ext cx="3354074" cy="520539"/>
              <a:chOff x="7573329" y="3791993"/>
              <a:chExt cx="3354074" cy="520539"/>
            </a:xfrm>
          </p:grpSpPr>
          <p:sp>
            <p:nvSpPr>
              <p:cNvPr id="230" name="Rectangle: Rounded Corners 229">
                <a:extLst>
                  <a:ext uri="{FF2B5EF4-FFF2-40B4-BE49-F238E27FC236}">
                    <a16:creationId xmlns:a16="http://schemas.microsoft.com/office/drawing/2014/main" id="{0FF2885F-C31A-302C-11A5-5AEAE714A52F}"/>
                  </a:ext>
                </a:extLst>
              </p:cNvPr>
              <p:cNvSpPr/>
              <p:nvPr/>
            </p:nvSpPr>
            <p:spPr>
              <a:xfrm>
                <a:off x="7573329" y="3791993"/>
                <a:ext cx="1327571" cy="520539"/>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Twin 2</a:t>
                </a:r>
              </a:p>
            </p:txBody>
          </p:sp>
          <p:sp>
            <p:nvSpPr>
              <p:cNvPr id="231" name="Rectangle: Rounded Corners 230">
                <a:extLst>
                  <a:ext uri="{FF2B5EF4-FFF2-40B4-BE49-F238E27FC236}">
                    <a16:creationId xmlns:a16="http://schemas.microsoft.com/office/drawing/2014/main" id="{2C4B5D0F-843C-2A8A-F4BD-49EC20AD7D72}"/>
                  </a:ext>
                </a:extLst>
              </p:cNvPr>
              <p:cNvSpPr/>
              <p:nvPr/>
            </p:nvSpPr>
            <p:spPr>
              <a:xfrm>
                <a:off x="9599832" y="3791993"/>
                <a:ext cx="1327571" cy="520539"/>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Real</a:t>
                </a:r>
              </a:p>
            </p:txBody>
          </p:sp>
          <p:sp>
            <p:nvSpPr>
              <p:cNvPr id="232" name="TextBox 231">
                <a:extLst>
                  <a:ext uri="{FF2B5EF4-FFF2-40B4-BE49-F238E27FC236}">
                    <a16:creationId xmlns:a16="http://schemas.microsoft.com/office/drawing/2014/main" id="{9FF534C8-837C-1AE8-585E-1B0C475451B5}"/>
                  </a:ext>
                </a:extLst>
              </p:cNvPr>
              <p:cNvSpPr txBox="1"/>
              <p:nvPr/>
            </p:nvSpPr>
            <p:spPr>
              <a:xfrm>
                <a:off x="9013188" y="3898374"/>
                <a:ext cx="474356" cy="307777"/>
              </a:xfrm>
              <a:prstGeom prst="rect">
                <a:avLst/>
              </a:prstGeom>
              <a:noFill/>
            </p:spPr>
            <p:txBody>
              <a:bodyPr wrap="square" lIns="0" tIns="0" rIns="0" bIns="0">
                <a:spAutoFit/>
              </a:bodyPr>
              <a:lstStyle/>
              <a:p>
                <a:pPr algn="ctr"/>
                <a:r>
                  <a:rPr lang="en-US" sz="2000" dirty="0"/>
                  <a:t>VS</a:t>
                </a:r>
              </a:p>
            </p:txBody>
          </p:sp>
        </p:grpSp>
        <p:grpSp>
          <p:nvGrpSpPr>
            <p:cNvPr id="251" name="Group 250">
              <a:extLst>
                <a:ext uri="{FF2B5EF4-FFF2-40B4-BE49-F238E27FC236}">
                  <a16:creationId xmlns:a16="http://schemas.microsoft.com/office/drawing/2014/main" id="{9F47871D-B0CD-5283-2AF5-9B709E0A69EE}"/>
                </a:ext>
              </a:extLst>
            </p:cNvPr>
            <p:cNvGrpSpPr/>
            <p:nvPr/>
          </p:nvGrpSpPr>
          <p:grpSpPr>
            <a:xfrm>
              <a:off x="7524003" y="4805852"/>
              <a:ext cx="3354074" cy="520539"/>
              <a:chOff x="7573329" y="4887740"/>
              <a:chExt cx="3354074" cy="520539"/>
            </a:xfrm>
          </p:grpSpPr>
          <p:sp>
            <p:nvSpPr>
              <p:cNvPr id="234" name="Rectangle: Rounded Corners 233">
                <a:extLst>
                  <a:ext uri="{FF2B5EF4-FFF2-40B4-BE49-F238E27FC236}">
                    <a16:creationId xmlns:a16="http://schemas.microsoft.com/office/drawing/2014/main" id="{697D3A8B-0C70-70D0-EA97-A4551D9DBB3A}"/>
                  </a:ext>
                </a:extLst>
              </p:cNvPr>
              <p:cNvSpPr/>
              <p:nvPr/>
            </p:nvSpPr>
            <p:spPr>
              <a:xfrm>
                <a:off x="7573329" y="4887740"/>
                <a:ext cx="1327571" cy="520539"/>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Twin 3</a:t>
                </a:r>
              </a:p>
            </p:txBody>
          </p:sp>
          <p:sp>
            <p:nvSpPr>
              <p:cNvPr id="235" name="Rectangle: Rounded Corners 234">
                <a:extLst>
                  <a:ext uri="{FF2B5EF4-FFF2-40B4-BE49-F238E27FC236}">
                    <a16:creationId xmlns:a16="http://schemas.microsoft.com/office/drawing/2014/main" id="{ACF7CB9B-0D3B-C35A-03CD-F061367D971B}"/>
                  </a:ext>
                </a:extLst>
              </p:cNvPr>
              <p:cNvSpPr/>
              <p:nvPr/>
            </p:nvSpPr>
            <p:spPr>
              <a:xfrm>
                <a:off x="9599832" y="4887740"/>
                <a:ext cx="1327571" cy="520539"/>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Real</a:t>
                </a:r>
              </a:p>
            </p:txBody>
          </p:sp>
          <p:sp>
            <p:nvSpPr>
              <p:cNvPr id="236" name="TextBox 235">
                <a:extLst>
                  <a:ext uri="{FF2B5EF4-FFF2-40B4-BE49-F238E27FC236}">
                    <a16:creationId xmlns:a16="http://schemas.microsoft.com/office/drawing/2014/main" id="{A0A1D9EE-614B-38E1-2485-3DBADC521DE5}"/>
                  </a:ext>
                </a:extLst>
              </p:cNvPr>
              <p:cNvSpPr txBox="1"/>
              <p:nvPr/>
            </p:nvSpPr>
            <p:spPr>
              <a:xfrm>
                <a:off x="9013188" y="4994121"/>
                <a:ext cx="474356" cy="307777"/>
              </a:xfrm>
              <a:prstGeom prst="rect">
                <a:avLst/>
              </a:prstGeom>
              <a:noFill/>
            </p:spPr>
            <p:txBody>
              <a:bodyPr wrap="square" lIns="0" tIns="0" rIns="0" bIns="0">
                <a:spAutoFit/>
              </a:bodyPr>
              <a:lstStyle/>
              <a:p>
                <a:pPr algn="ctr"/>
                <a:r>
                  <a:rPr lang="en-US" sz="2000" dirty="0"/>
                  <a:t>VS</a:t>
                </a:r>
              </a:p>
            </p:txBody>
          </p:sp>
        </p:grpSp>
      </p:grpSp>
      <p:sp>
        <p:nvSpPr>
          <p:cNvPr id="239" name="TextBox 238">
            <a:extLst>
              <a:ext uri="{FF2B5EF4-FFF2-40B4-BE49-F238E27FC236}">
                <a16:creationId xmlns:a16="http://schemas.microsoft.com/office/drawing/2014/main" id="{2899558A-E805-2825-DDF5-DBEFEF253FA6}"/>
              </a:ext>
            </a:extLst>
          </p:cNvPr>
          <p:cNvSpPr txBox="1"/>
          <p:nvPr/>
        </p:nvSpPr>
        <p:spPr>
          <a:xfrm>
            <a:off x="7524003" y="1770536"/>
            <a:ext cx="3354073" cy="400110"/>
          </a:xfrm>
          <a:prstGeom prst="rect">
            <a:avLst/>
          </a:prstGeom>
          <a:noFill/>
        </p:spPr>
        <p:txBody>
          <a:bodyPr wrap="square">
            <a:spAutoFit/>
          </a:bodyPr>
          <a:lstStyle/>
          <a:p>
            <a:pPr algn="ctr"/>
            <a:r>
              <a:rPr lang="en-US" sz="2000" dirty="0"/>
              <a:t>Compare Explanations</a:t>
            </a:r>
          </a:p>
        </p:txBody>
      </p:sp>
      <p:sp>
        <p:nvSpPr>
          <p:cNvPr id="244" name="TextBox 243">
            <a:extLst>
              <a:ext uri="{FF2B5EF4-FFF2-40B4-BE49-F238E27FC236}">
                <a16:creationId xmlns:a16="http://schemas.microsoft.com/office/drawing/2014/main" id="{82F0045A-78D7-DD6B-0DFD-659658D085AE}"/>
              </a:ext>
            </a:extLst>
          </p:cNvPr>
          <p:cNvSpPr txBox="1"/>
          <p:nvPr/>
        </p:nvSpPr>
        <p:spPr>
          <a:xfrm>
            <a:off x="171580" y="5734862"/>
            <a:ext cx="11670649" cy="830997"/>
          </a:xfrm>
          <a:prstGeom prst="rect">
            <a:avLst/>
          </a:prstGeom>
          <a:noFill/>
        </p:spPr>
        <p:txBody>
          <a:bodyPr wrap="square">
            <a:spAutoFit/>
          </a:bodyPr>
          <a:lstStyle/>
          <a:p>
            <a:r>
              <a:rPr lang="en-US" sz="2400" dirty="0"/>
              <a:t>Repeat for 5 stratified random samples of 20 individuals per intersection. A fair model would have no change in recourse effort or recourse diversity</a:t>
            </a:r>
          </a:p>
        </p:txBody>
      </p:sp>
    </p:spTree>
    <p:extLst>
      <p:ext uri="{BB962C8B-B14F-4D97-AF65-F5344CB8AC3E}">
        <p14:creationId xmlns:p14="http://schemas.microsoft.com/office/powerpoint/2010/main" val="205181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 grpId="0"/>
      <p:bldP spid="129" grpId="0"/>
      <p:bldP spid="239" grpId="0"/>
      <p:bldP spid="24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A22DF3-3472-AEE7-B2A0-ECEF15702032}"/>
              </a:ext>
            </a:extLst>
          </p:cNvPr>
          <p:cNvSpPr>
            <a:spLocks noGrp="1"/>
          </p:cNvSpPr>
          <p:nvPr>
            <p:ph type="title"/>
          </p:nvPr>
        </p:nvSpPr>
        <p:spPr/>
        <p:txBody>
          <a:bodyPr/>
          <a:lstStyle/>
          <a:p>
            <a:r>
              <a:rPr lang="en-US" dirty="0"/>
              <a:t>Experimental Setting</a:t>
            </a:r>
          </a:p>
        </p:txBody>
      </p:sp>
      <p:sp>
        <p:nvSpPr>
          <p:cNvPr id="5" name="Content Placeholder 2">
            <a:extLst>
              <a:ext uri="{FF2B5EF4-FFF2-40B4-BE49-F238E27FC236}">
                <a16:creationId xmlns:a16="http://schemas.microsoft.com/office/drawing/2014/main" id="{1C0BC0C4-EC4F-3D3C-4B66-4874A06153D0}"/>
              </a:ext>
            </a:extLst>
          </p:cNvPr>
          <p:cNvSpPr txBox="1">
            <a:spLocks/>
          </p:cNvSpPr>
          <p:nvPr/>
        </p:nvSpPr>
        <p:spPr>
          <a:xfrm>
            <a:off x="302654" y="5858440"/>
            <a:ext cx="10045521" cy="923330"/>
          </a:xfrm>
          <a:prstGeom prst="rect">
            <a:avLst/>
          </a:prstGeom>
        </p:spPr>
        <p:txBody>
          <a:bodyPr vert="horz" wrap="square" lIns="0" tIns="0" rIns="0" bIns="0" rtlCol="0" anchor="t" anchorCtr="0">
            <a:spAutoFit/>
          </a:bodyPr>
          <a:lstStyle>
            <a:lvl1pPr marL="274320" indent="-274320" algn="l" defTabSz="914400" rtl="0" eaLnBrk="1" latinLnBrk="0" hangingPunct="1">
              <a:lnSpc>
                <a:spcPct val="95000"/>
              </a:lnSpc>
              <a:spcBef>
                <a:spcPts val="1200"/>
              </a:spcBef>
              <a:buClr>
                <a:schemeClr val="bg2"/>
              </a:buClr>
              <a:buFont typeface="Arial" pitchFamily="34" charset="0"/>
              <a:buChar char="•"/>
              <a:defRPr sz="2400" kern="1200">
                <a:solidFill>
                  <a:schemeClr val="tx1"/>
                </a:solidFill>
                <a:latin typeface="Verdana" pitchFamily="34" charset="0"/>
                <a:ea typeface="Verdana" pitchFamily="34" charset="0"/>
                <a:cs typeface="Verdana" pitchFamily="34" charset="0"/>
              </a:defRPr>
            </a:lvl1pPr>
            <a:lvl2pPr marL="594360" indent="-274320" algn="l" defTabSz="914400" rtl="0" eaLnBrk="1" latinLnBrk="0" hangingPunct="1">
              <a:lnSpc>
                <a:spcPct val="95000"/>
              </a:lnSpc>
              <a:spcBef>
                <a:spcPts val="600"/>
              </a:spcBef>
              <a:buClr>
                <a:schemeClr val="bg2"/>
              </a:buClr>
              <a:buFont typeface="Verdana" pitchFamily="34" charset="0"/>
              <a:buChar char="─"/>
              <a:defRPr sz="2000" kern="1200">
                <a:solidFill>
                  <a:schemeClr val="tx1"/>
                </a:solidFill>
                <a:latin typeface="Verdana" pitchFamily="34" charset="0"/>
                <a:ea typeface="Verdana" pitchFamily="34" charset="0"/>
                <a:cs typeface="Verdana" pitchFamily="34" charset="0"/>
              </a:defRPr>
            </a:lvl2pPr>
            <a:lvl3pPr marL="868680" indent="-228600" algn="l" defTabSz="914400" rtl="0" eaLnBrk="1" latinLnBrk="0" hangingPunct="1">
              <a:lnSpc>
                <a:spcPct val="95000"/>
              </a:lnSpc>
              <a:spcBef>
                <a:spcPts val="600"/>
              </a:spcBef>
              <a:buClr>
                <a:schemeClr val="bg2"/>
              </a:buClr>
              <a:buFont typeface="Wingdings" pitchFamily="2" charset="2"/>
              <a:buChar char="§"/>
              <a:defRPr sz="1800" kern="1200">
                <a:solidFill>
                  <a:schemeClr val="tx1"/>
                </a:solidFill>
                <a:latin typeface="Verdana" pitchFamily="34" charset="0"/>
                <a:ea typeface="Verdana" pitchFamily="34" charset="0"/>
                <a:cs typeface="Verdana" pitchFamily="34" charset="0"/>
              </a:defRPr>
            </a:lvl3pPr>
            <a:lvl4pPr marL="1143000" indent="-228600" algn="l" defTabSz="914400" rtl="0" eaLnBrk="1" latinLnBrk="0" hangingPunct="1">
              <a:lnSpc>
                <a:spcPct val="95000"/>
              </a:lnSpc>
              <a:spcBef>
                <a:spcPts val="600"/>
              </a:spcBef>
              <a:buClr>
                <a:schemeClr val="bg2"/>
              </a:buClr>
              <a:buFont typeface="Courier New" pitchFamily="49" charset="0"/>
              <a:buChar char="o"/>
              <a:defRPr sz="1600" kern="1200">
                <a:solidFill>
                  <a:schemeClr val="tx1"/>
                </a:solidFill>
                <a:latin typeface="Verdana" pitchFamily="34" charset="0"/>
                <a:ea typeface="Verdana" pitchFamily="34" charset="0"/>
                <a:cs typeface="Verdana" pitchFamily="34" charset="0"/>
              </a:defRPr>
            </a:lvl4pPr>
            <a:lvl5pPr marL="1371600" indent="-228600" algn="l" defTabSz="914400" rtl="0" eaLnBrk="1" latinLnBrk="0" hangingPunct="1">
              <a:lnSpc>
                <a:spcPct val="95000"/>
              </a:lnSpc>
              <a:spcBef>
                <a:spcPts val="600"/>
              </a:spcBef>
              <a:buClr>
                <a:schemeClr val="bg2"/>
              </a:buClr>
              <a:buFont typeface="Arial" pitchFamily="34" charset="0"/>
              <a:buChar char="•"/>
              <a:defRPr sz="1600" kern="1200" baseline="0">
                <a:solidFill>
                  <a:schemeClr val="tx1"/>
                </a:solidFill>
                <a:latin typeface="Verdana" pitchFamily="34" charset="0"/>
                <a:ea typeface="Verdana" pitchFamily="34" charset="0"/>
                <a:cs typeface="Verdana" pitchFamily="34" charset="0"/>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nSpc>
                <a:spcPct val="100000"/>
              </a:lnSpc>
              <a:spcBef>
                <a:spcPts val="0"/>
              </a:spcBef>
              <a:buNone/>
            </a:pPr>
            <a:r>
              <a:rPr lang="en-US" sz="1000" dirty="0">
                <a:solidFill>
                  <a:schemeClr val="accent4"/>
                </a:solidFill>
              </a:rPr>
              <a:t>[12] Becker and </a:t>
            </a:r>
            <a:r>
              <a:rPr lang="en-US" sz="1000" dirty="0" err="1">
                <a:solidFill>
                  <a:schemeClr val="accent4"/>
                </a:solidFill>
              </a:rPr>
              <a:t>Kohavi</a:t>
            </a:r>
            <a:r>
              <a:rPr lang="en-US" sz="1000" dirty="0">
                <a:solidFill>
                  <a:schemeClr val="accent4"/>
                </a:solidFill>
              </a:rPr>
              <a:t>, UCI Machine Learning Repository Adult, 1996</a:t>
            </a:r>
          </a:p>
          <a:p>
            <a:pPr marL="0" indent="0">
              <a:lnSpc>
                <a:spcPct val="100000"/>
              </a:lnSpc>
              <a:spcBef>
                <a:spcPts val="0"/>
              </a:spcBef>
              <a:buNone/>
            </a:pPr>
            <a:r>
              <a:rPr lang="en-US" sz="1000" dirty="0">
                <a:solidFill>
                  <a:schemeClr val="accent4"/>
                </a:solidFill>
              </a:rPr>
              <a:t>[13] AI Fairness 360, </a:t>
            </a:r>
            <a:r>
              <a:rPr lang="en-US" sz="1000" dirty="0" err="1">
                <a:solidFill>
                  <a:schemeClr val="accent4"/>
                </a:solidFill>
              </a:rPr>
              <a:t>Compas</a:t>
            </a:r>
            <a:r>
              <a:rPr lang="en-US" sz="1000" dirty="0">
                <a:solidFill>
                  <a:schemeClr val="accent4"/>
                </a:solidFill>
              </a:rPr>
              <a:t> Dataset, 2024</a:t>
            </a:r>
          </a:p>
          <a:p>
            <a:pPr marL="0" indent="0">
              <a:lnSpc>
                <a:spcPct val="100000"/>
              </a:lnSpc>
              <a:spcBef>
                <a:spcPts val="0"/>
              </a:spcBef>
              <a:buNone/>
            </a:pPr>
            <a:r>
              <a:rPr lang="en-US" sz="1000" dirty="0">
                <a:solidFill>
                  <a:schemeClr val="accent4"/>
                </a:solidFill>
              </a:rPr>
              <a:t>[14] Hans Hofmann, UCI Machine Learning Repository </a:t>
            </a:r>
            <a:r>
              <a:rPr lang="en-US" sz="1000" dirty="0" err="1">
                <a:solidFill>
                  <a:schemeClr val="accent4"/>
                </a:solidFill>
              </a:rPr>
              <a:t>Statlog</a:t>
            </a:r>
            <a:r>
              <a:rPr lang="en-US" sz="1000" dirty="0">
                <a:solidFill>
                  <a:schemeClr val="accent4"/>
                </a:solidFill>
              </a:rPr>
              <a:t> (German Credit Data), 1994</a:t>
            </a:r>
          </a:p>
          <a:p>
            <a:pPr marL="0" indent="0">
              <a:lnSpc>
                <a:spcPct val="100000"/>
              </a:lnSpc>
              <a:spcBef>
                <a:spcPts val="0"/>
              </a:spcBef>
              <a:buNone/>
            </a:pPr>
            <a:r>
              <a:rPr lang="en-US" sz="1000" dirty="0">
                <a:solidFill>
                  <a:schemeClr val="accent4"/>
                </a:solidFill>
              </a:rPr>
              <a:t>[15] Kaggle, Give Me Some Credit, 2021</a:t>
            </a:r>
          </a:p>
          <a:p>
            <a:pPr marL="0" indent="0">
              <a:lnSpc>
                <a:spcPct val="100000"/>
              </a:lnSpc>
              <a:spcBef>
                <a:spcPts val="0"/>
              </a:spcBef>
              <a:buNone/>
            </a:pPr>
            <a:r>
              <a:rPr lang="en-US" sz="1000" dirty="0">
                <a:solidFill>
                  <a:schemeClr val="accent4"/>
                </a:solidFill>
              </a:rPr>
              <a:t>[16] </a:t>
            </a:r>
            <a:r>
              <a:rPr lang="en-US" sz="1000" dirty="0" err="1">
                <a:solidFill>
                  <a:schemeClr val="accent4"/>
                </a:solidFill>
              </a:rPr>
              <a:t>Leofante</a:t>
            </a:r>
            <a:r>
              <a:rPr lang="en-US" sz="1000" dirty="0">
                <a:solidFill>
                  <a:schemeClr val="accent4"/>
                </a:solidFill>
              </a:rPr>
              <a:t>, Promoting Counterfactual Robustness through Diversity, AAAI 2024</a:t>
            </a:r>
          </a:p>
          <a:p>
            <a:pPr marL="0" indent="0">
              <a:lnSpc>
                <a:spcPct val="100000"/>
              </a:lnSpc>
              <a:spcBef>
                <a:spcPts val="0"/>
              </a:spcBef>
              <a:buNone/>
            </a:pPr>
            <a:r>
              <a:rPr lang="en-US" sz="1000" dirty="0">
                <a:solidFill>
                  <a:schemeClr val="accent4"/>
                </a:solidFill>
              </a:rPr>
              <a:t>[17] </a:t>
            </a:r>
            <a:r>
              <a:rPr lang="en-US" sz="1000" dirty="0" err="1">
                <a:solidFill>
                  <a:schemeClr val="accent4"/>
                </a:solidFill>
              </a:rPr>
              <a:t>Mothilal</a:t>
            </a:r>
            <a:r>
              <a:rPr lang="en-US" sz="1000" dirty="0">
                <a:solidFill>
                  <a:schemeClr val="accent4"/>
                </a:solidFill>
              </a:rPr>
              <a:t>, Explaining Machine Learning Classifiers through Diverse Counterfactual Explanations, </a:t>
            </a:r>
            <a:r>
              <a:rPr lang="en-US" sz="1000" dirty="0" err="1">
                <a:solidFill>
                  <a:schemeClr val="accent4"/>
                </a:solidFill>
              </a:rPr>
              <a:t>FAccT</a:t>
            </a:r>
            <a:r>
              <a:rPr lang="en-US" sz="1000" dirty="0">
                <a:solidFill>
                  <a:schemeClr val="accent4"/>
                </a:solidFill>
              </a:rPr>
              <a:t> 2020</a:t>
            </a:r>
          </a:p>
        </p:txBody>
      </p:sp>
      <p:grpSp>
        <p:nvGrpSpPr>
          <p:cNvPr id="112" name="Group 111">
            <a:extLst>
              <a:ext uri="{FF2B5EF4-FFF2-40B4-BE49-F238E27FC236}">
                <a16:creationId xmlns:a16="http://schemas.microsoft.com/office/drawing/2014/main" id="{E6CA87BB-C421-5A0F-8660-8B4E28D67314}"/>
              </a:ext>
            </a:extLst>
          </p:cNvPr>
          <p:cNvGrpSpPr/>
          <p:nvPr/>
        </p:nvGrpSpPr>
        <p:grpSpPr>
          <a:xfrm>
            <a:off x="751795" y="1639714"/>
            <a:ext cx="2929944" cy="3398264"/>
            <a:chOff x="751795" y="1639714"/>
            <a:chExt cx="2929944" cy="3398264"/>
          </a:xfrm>
        </p:grpSpPr>
        <p:sp>
          <p:nvSpPr>
            <p:cNvPr id="6" name="Rectangle: Rounded Corners 5">
              <a:extLst>
                <a:ext uri="{FF2B5EF4-FFF2-40B4-BE49-F238E27FC236}">
                  <a16:creationId xmlns:a16="http://schemas.microsoft.com/office/drawing/2014/main" id="{1CDF3288-CE0A-EB91-6C57-D20B7B1CF261}"/>
                </a:ext>
              </a:extLst>
            </p:cNvPr>
            <p:cNvSpPr/>
            <p:nvPr/>
          </p:nvSpPr>
          <p:spPr>
            <a:xfrm>
              <a:off x="751795" y="1639714"/>
              <a:ext cx="2929944" cy="768096"/>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Adult Income</a:t>
              </a:r>
              <a:r>
                <a:rPr lang="en-US" baseline="40000" dirty="0">
                  <a:solidFill>
                    <a:schemeClr val="bg1">
                      <a:lumMod val="75000"/>
                    </a:schemeClr>
                  </a:solidFill>
                </a:rPr>
                <a:t>[12]</a:t>
              </a:r>
              <a:endParaRPr lang="en-US" dirty="0">
                <a:solidFill>
                  <a:schemeClr val="tx1"/>
                </a:solidFill>
              </a:endParaRPr>
            </a:p>
          </p:txBody>
        </p:sp>
        <p:sp>
          <p:nvSpPr>
            <p:cNvPr id="8" name="Rectangle: Rounded Corners 7">
              <a:extLst>
                <a:ext uri="{FF2B5EF4-FFF2-40B4-BE49-F238E27FC236}">
                  <a16:creationId xmlns:a16="http://schemas.microsoft.com/office/drawing/2014/main" id="{3B215468-0BD1-5D29-A1A9-E9765471360C}"/>
                </a:ext>
              </a:extLst>
            </p:cNvPr>
            <p:cNvSpPr/>
            <p:nvPr/>
          </p:nvSpPr>
          <p:spPr>
            <a:xfrm>
              <a:off x="751795" y="2516437"/>
              <a:ext cx="2929944" cy="768096"/>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COMPAS Recidivism</a:t>
              </a:r>
              <a:r>
                <a:rPr lang="en-US" baseline="40000" dirty="0">
                  <a:solidFill>
                    <a:schemeClr val="bg1">
                      <a:lumMod val="75000"/>
                    </a:schemeClr>
                  </a:solidFill>
                </a:rPr>
                <a:t>[13]</a:t>
              </a:r>
              <a:endParaRPr lang="en-US" dirty="0">
                <a:solidFill>
                  <a:schemeClr val="tx1"/>
                </a:solidFill>
              </a:endParaRPr>
            </a:p>
          </p:txBody>
        </p:sp>
        <p:sp>
          <p:nvSpPr>
            <p:cNvPr id="10" name="Rectangle: Rounded Corners 9">
              <a:extLst>
                <a:ext uri="{FF2B5EF4-FFF2-40B4-BE49-F238E27FC236}">
                  <a16:creationId xmlns:a16="http://schemas.microsoft.com/office/drawing/2014/main" id="{CF9C5AF7-3A2D-6298-93C6-F5A63D659AE0}"/>
                </a:ext>
              </a:extLst>
            </p:cNvPr>
            <p:cNvSpPr/>
            <p:nvPr/>
          </p:nvSpPr>
          <p:spPr>
            <a:xfrm>
              <a:off x="751795" y="3393160"/>
              <a:ext cx="2929944" cy="768096"/>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German Credit</a:t>
              </a:r>
              <a:r>
                <a:rPr lang="en-US" baseline="40000" dirty="0">
                  <a:solidFill>
                    <a:schemeClr val="bg1">
                      <a:lumMod val="75000"/>
                    </a:schemeClr>
                  </a:solidFill>
                </a:rPr>
                <a:t>[14]</a:t>
              </a:r>
              <a:endParaRPr lang="en-US" dirty="0">
                <a:solidFill>
                  <a:schemeClr val="tx1"/>
                </a:solidFill>
              </a:endParaRPr>
            </a:p>
          </p:txBody>
        </p:sp>
        <p:sp>
          <p:nvSpPr>
            <p:cNvPr id="12" name="Rectangle: Rounded Corners 11">
              <a:extLst>
                <a:ext uri="{FF2B5EF4-FFF2-40B4-BE49-F238E27FC236}">
                  <a16:creationId xmlns:a16="http://schemas.microsoft.com/office/drawing/2014/main" id="{68F9A921-5636-C8F4-EF16-AF6C360FA5E7}"/>
                </a:ext>
              </a:extLst>
            </p:cNvPr>
            <p:cNvSpPr/>
            <p:nvPr/>
          </p:nvSpPr>
          <p:spPr>
            <a:xfrm>
              <a:off x="751795" y="4269882"/>
              <a:ext cx="2929944" cy="768096"/>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GiveMeCredit</a:t>
              </a:r>
              <a:r>
                <a:rPr lang="en-US" baseline="40000" dirty="0">
                  <a:solidFill>
                    <a:schemeClr val="bg1">
                      <a:lumMod val="75000"/>
                    </a:schemeClr>
                  </a:solidFill>
                </a:rPr>
                <a:t>[15]</a:t>
              </a:r>
              <a:endParaRPr lang="en-US" dirty="0">
                <a:solidFill>
                  <a:schemeClr val="tx1"/>
                </a:solidFill>
              </a:endParaRPr>
            </a:p>
          </p:txBody>
        </p:sp>
      </p:grpSp>
      <p:sp>
        <p:nvSpPr>
          <p:cNvPr id="14" name="TextBox 13">
            <a:extLst>
              <a:ext uri="{FF2B5EF4-FFF2-40B4-BE49-F238E27FC236}">
                <a16:creationId xmlns:a16="http://schemas.microsoft.com/office/drawing/2014/main" id="{650CA89E-A188-7B12-26E8-D4A6410D0FDA}"/>
              </a:ext>
            </a:extLst>
          </p:cNvPr>
          <p:cNvSpPr txBox="1"/>
          <p:nvPr/>
        </p:nvSpPr>
        <p:spPr>
          <a:xfrm>
            <a:off x="484555" y="1140212"/>
            <a:ext cx="3464425" cy="461665"/>
          </a:xfrm>
          <a:prstGeom prst="rect">
            <a:avLst/>
          </a:prstGeom>
          <a:noFill/>
        </p:spPr>
        <p:txBody>
          <a:bodyPr wrap="square">
            <a:spAutoFit/>
          </a:bodyPr>
          <a:lstStyle/>
          <a:p>
            <a:pPr algn="ctr"/>
            <a:r>
              <a:rPr lang="en-US" sz="2400" b="1" dirty="0">
                <a:solidFill>
                  <a:schemeClr val="tx1"/>
                </a:solidFill>
              </a:rPr>
              <a:t>4 Benchmark Datasets</a:t>
            </a:r>
            <a:endParaRPr lang="en-US" sz="2400" b="1" dirty="0"/>
          </a:p>
        </p:txBody>
      </p:sp>
      <p:sp>
        <p:nvSpPr>
          <p:cNvPr id="16" name="TextBox 15">
            <a:extLst>
              <a:ext uri="{FF2B5EF4-FFF2-40B4-BE49-F238E27FC236}">
                <a16:creationId xmlns:a16="http://schemas.microsoft.com/office/drawing/2014/main" id="{6A3201C6-0055-D3FF-3BE9-D3FF44D31868}"/>
              </a:ext>
            </a:extLst>
          </p:cNvPr>
          <p:cNvSpPr txBox="1"/>
          <p:nvPr/>
        </p:nvSpPr>
        <p:spPr>
          <a:xfrm>
            <a:off x="578729" y="5085795"/>
            <a:ext cx="3276077" cy="646331"/>
          </a:xfrm>
          <a:prstGeom prst="rect">
            <a:avLst/>
          </a:prstGeom>
          <a:noFill/>
        </p:spPr>
        <p:txBody>
          <a:bodyPr wrap="square">
            <a:spAutoFit/>
          </a:bodyPr>
          <a:lstStyle/>
          <a:p>
            <a:pPr algn="ctr"/>
            <a:r>
              <a:rPr lang="en-US" sz="1800" dirty="0">
                <a:solidFill>
                  <a:schemeClr val="tx1"/>
                </a:solidFill>
              </a:rPr>
              <a:t>Financials and demographics including </a:t>
            </a:r>
            <a:r>
              <a:rPr lang="en-US" dirty="0"/>
              <a:t>race, sex, or both</a:t>
            </a:r>
          </a:p>
        </p:txBody>
      </p:sp>
      <p:sp>
        <p:nvSpPr>
          <p:cNvPr id="19" name="Arrow: Right 18">
            <a:extLst>
              <a:ext uri="{FF2B5EF4-FFF2-40B4-BE49-F238E27FC236}">
                <a16:creationId xmlns:a16="http://schemas.microsoft.com/office/drawing/2014/main" id="{5A14EA40-ACA2-3582-5713-3EFF9C8871C0}"/>
              </a:ext>
            </a:extLst>
          </p:cNvPr>
          <p:cNvSpPr/>
          <p:nvPr/>
        </p:nvSpPr>
        <p:spPr>
          <a:xfrm>
            <a:off x="3812942" y="3135192"/>
            <a:ext cx="718942" cy="484632"/>
          </a:xfrm>
          <a:prstGeom prst="right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4E08190B-3921-6806-2F57-A50AC4BFD7A1}"/>
              </a:ext>
            </a:extLst>
          </p:cNvPr>
          <p:cNvGrpSpPr/>
          <p:nvPr/>
        </p:nvGrpSpPr>
        <p:grpSpPr>
          <a:xfrm>
            <a:off x="4662558" y="1639714"/>
            <a:ext cx="2929944" cy="3398264"/>
            <a:chOff x="4662558" y="1639714"/>
            <a:chExt cx="2929944" cy="3398264"/>
          </a:xfrm>
        </p:grpSpPr>
        <p:sp>
          <p:nvSpPr>
            <p:cNvPr id="31" name="Rectangle: Rounded Corners 30">
              <a:extLst>
                <a:ext uri="{FF2B5EF4-FFF2-40B4-BE49-F238E27FC236}">
                  <a16:creationId xmlns:a16="http://schemas.microsoft.com/office/drawing/2014/main" id="{64CF9685-1BBB-B353-391A-27578C438EBA}"/>
                </a:ext>
              </a:extLst>
            </p:cNvPr>
            <p:cNvSpPr/>
            <p:nvPr/>
          </p:nvSpPr>
          <p:spPr>
            <a:xfrm>
              <a:off x="4662558" y="1639714"/>
              <a:ext cx="2929944" cy="1052845"/>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Logistic Regression</a:t>
              </a:r>
            </a:p>
            <a:p>
              <a:pPr algn="ctr"/>
              <a:r>
                <a:rPr lang="en-US" sz="1600" dirty="0">
                  <a:solidFill>
                    <a:schemeClr val="bg2">
                      <a:lumMod val="50000"/>
                    </a:schemeClr>
                  </a:solidFill>
                </a:rPr>
                <a:t>Scikit Learn, Defaults</a:t>
              </a:r>
            </a:p>
          </p:txBody>
        </p:sp>
        <mc:AlternateContent xmlns:mc="http://schemas.openxmlformats.org/markup-compatibility/2006" xmlns:a14="http://schemas.microsoft.com/office/drawing/2010/main">
          <mc:Choice Requires="a14">
            <p:sp>
              <p:nvSpPr>
                <p:cNvPr id="33" name="Rectangle: Rounded Corners 32">
                  <a:extLst>
                    <a:ext uri="{FF2B5EF4-FFF2-40B4-BE49-F238E27FC236}">
                      <a16:creationId xmlns:a16="http://schemas.microsoft.com/office/drawing/2014/main" id="{EAFBE5B4-DAE0-2563-0695-DCDE62AC6C83}"/>
                    </a:ext>
                  </a:extLst>
                </p:cNvPr>
                <p:cNvSpPr/>
                <p:nvPr/>
              </p:nvSpPr>
              <p:spPr>
                <a:xfrm>
                  <a:off x="4662558" y="2812424"/>
                  <a:ext cx="2929944" cy="1052845"/>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Random Forest</a:t>
                  </a:r>
                </a:p>
                <a:p>
                  <a:pPr algn="ctr"/>
                  <a:r>
                    <a:rPr lang="en-US" sz="1600" dirty="0">
                      <a:solidFill>
                        <a:schemeClr val="bg2">
                          <a:lumMod val="50000"/>
                        </a:schemeClr>
                      </a:solidFill>
                    </a:rPr>
                    <a:t>Scikit Learn, </a:t>
                  </a:r>
                  <a14:m>
                    <m:oMath xmlns:m="http://schemas.openxmlformats.org/officeDocument/2006/math">
                      <m:r>
                        <a:rPr lang="en-US" sz="1600" b="0" i="1" smtClean="0">
                          <a:solidFill>
                            <a:schemeClr val="bg2">
                              <a:lumMod val="50000"/>
                            </a:schemeClr>
                          </a:solidFill>
                          <a:latin typeface="Cambria Math" panose="02040503050406030204" pitchFamily="18" charset="0"/>
                        </a:rPr>
                        <m:t>𝑇</m:t>
                      </m:r>
                      <m:r>
                        <a:rPr lang="en-US" sz="1600" b="0" i="1" smtClean="0">
                          <a:solidFill>
                            <a:schemeClr val="bg2">
                              <a:lumMod val="50000"/>
                            </a:schemeClr>
                          </a:solidFill>
                          <a:latin typeface="Cambria Math" panose="02040503050406030204" pitchFamily="18" charset="0"/>
                        </a:rPr>
                        <m:t>=100</m:t>
                      </m:r>
                    </m:oMath>
                  </a14:m>
                  <a:endParaRPr lang="en-US" dirty="0">
                    <a:solidFill>
                      <a:schemeClr val="bg2">
                        <a:lumMod val="50000"/>
                      </a:schemeClr>
                    </a:solidFill>
                  </a:endParaRPr>
                </a:p>
              </p:txBody>
            </p:sp>
          </mc:Choice>
          <mc:Fallback xmlns="">
            <p:sp>
              <p:nvSpPr>
                <p:cNvPr id="33" name="Rectangle: Rounded Corners 32">
                  <a:extLst>
                    <a:ext uri="{FF2B5EF4-FFF2-40B4-BE49-F238E27FC236}">
                      <a16:creationId xmlns:a16="http://schemas.microsoft.com/office/drawing/2014/main" id="{EAFBE5B4-DAE0-2563-0695-DCDE62AC6C83}"/>
                    </a:ext>
                  </a:extLst>
                </p:cNvPr>
                <p:cNvSpPr>
                  <a:spLocks noRot="1" noChangeAspect="1" noMove="1" noResize="1" noEditPoints="1" noAdjustHandles="1" noChangeArrowheads="1" noChangeShapeType="1" noTextEdit="1"/>
                </p:cNvSpPr>
                <p:nvPr/>
              </p:nvSpPr>
              <p:spPr>
                <a:xfrm>
                  <a:off x="4662558" y="2812424"/>
                  <a:ext cx="2929944" cy="1052845"/>
                </a:xfrm>
                <a:prstGeom prst="roundRect">
                  <a:avLst/>
                </a:prstGeom>
                <a:blipFill>
                  <a:blip r:embed="rId3"/>
                  <a:stretch>
                    <a:fillRect/>
                  </a:stretch>
                </a:blipFill>
                <a:ln w="19050">
                  <a:solidFill>
                    <a:schemeClr val="tx1"/>
                  </a:solidFill>
                </a:ln>
              </p:spPr>
              <p:txBody>
                <a:bodyPr/>
                <a:lstStyle/>
                <a:p>
                  <a:r>
                    <a:rPr lang="en-US">
                      <a:noFill/>
                    </a:rPr>
                    <a:t> </a:t>
                  </a:r>
                </a:p>
              </p:txBody>
            </p:sp>
          </mc:Fallback>
        </mc:AlternateContent>
        <p:sp>
          <p:nvSpPr>
            <p:cNvPr id="35" name="Rectangle: Rounded Corners 34">
              <a:extLst>
                <a:ext uri="{FF2B5EF4-FFF2-40B4-BE49-F238E27FC236}">
                  <a16:creationId xmlns:a16="http://schemas.microsoft.com/office/drawing/2014/main" id="{B4BFCBDD-6B5E-E232-B0D7-13B6CDDDEFAC}"/>
                </a:ext>
              </a:extLst>
            </p:cNvPr>
            <p:cNvSpPr/>
            <p:nvPr/>
          </p:nvSpPr>
          <p:spPr>
            <a:xfrm>
              <a:off x="4662558" y="3985133"/>
              <a:ext cx="2929944" cy="1052845"/>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Neural Network</a:t>
              </a:r>
            </a:p>
            <a:p>
              <a:pPr algn="ctr"/>
              <a:r>
                <a:rPr lang="en-US" sz="1600" dirty="0" err="1">
                  <a:solidFill>
                    <a:schemeClr val="bg2">
                      <a:lumMod val="50000"/>
                    </a:schemeClr>
                  </a:solidFill>
                </a:rPr>
                <a:t>Keras</a:t>
              </a:r>
              <a:r>
                <a:rPr lang="en-US" sz="1600" dirty="0">
                  <a:solidFill>
                    <a:schemeClr val="bg2">
                      <a:lumMod val="50000"/>
                    </a:schemeClr>
                  </a:solidFill>
                </a:rPr>
                <a:t>, 4 layers, 10 nodes</a:t>
              </a:r>
              <a:endParaRPr lang="en-US" sz="1600" dirty="0">
                <a:solidFill>
                  <a:schemeClr val="tx1"/>
                </a:solidFill>
              </a:endParaRPr>
            </a:p>
          </p:txBody>
        </p:sp>
      </p:grpSp>
      <p:sp>
        <p:nvSpPr>
          <p:cNvPr id="39" name="TextBox 38">
            <a:extLst>
              <a:ext uri="{FF2B5EF4-FFF2-40B4-BE49-F238E27FC236}">
                <a16:creationId xmlns:a16="http://schemas.microsoft.com/office/drawing/2014/main" id="{C54D397B-D620-7A7C-4354-0A95ED00504D}"/>
              </a:ext>
            </a:extLst>
          </p:cNvPr>
          <p:cNvSpPr txBox="1"/>
          <p:nvPr/>
        </p:nvSpPr>
        <p:spPr>
          <a:xfrm>
            <a:off x="4395318" y="1140212"/>
            <a:ext cx="3464425" cy="461665"/>
          </a:xfrm>
          <a:prstGeom prst="rect">
            <a:avLst/>
          </a:prstGeom>
          <a:noFill/>
        </p:spPr>
        <p:txBody>
          <a:bodyPr wrap="square">
            <a:spAutoFit/>
          </a:bodyPr>
          <a:lstStyle/>
          <a:p>
            <a:pPr algn="ctr"/>
            <a:r>
              <a:rPr lang="en-US" sz="2400" b="1" dirty="0"/>
              <a:t>3</a:t>
            </a:r>
            <a:r>
              <a:rPr lang="en-US" sz="2400" b="1" dirty="0">
                <a:solidFill>
                  <a:schemeClr val="tx1"/>
                </a:solidFill>
              </a:rPr>
              <a:t> Model Architectures</a:t>
            </a:r>
            <a:endParaRPr lang="en-US" sz="2400" b="1" dirty="0"/>
          </a:p>
        </p:txBody>
      </p:sp>
      <p:sp>
        <p:nvSpPr>
          <p:cNvPr id="48" name="TextBox 47">
            <a:extLst>
              <a:ext uri="{FF2B5EF4-FFF2-40B4-BE49-F238E27FC236}">
                <a16:creationId xmlns:a16="http://schemas.microsoft.com/office/drawing/2014/main" id="{683B38E2-DE5F-FF33-ED1D-F91F39F92A25}"/>
              </a:ext>
            </a:extLst>
          </p:cNvPr>
          <p:cNvSpPr txBox="1"/>
          <p:nvPr/>
        </p:nvSpPr>
        <p:spPr>
          <a:xfrm>
            <a:off x="8551573" y="1140212"/>
            <a:ext cx="2975556" cy="461665"/>
          </a:xfrm>
          <a:prstGeom prst="rect">
            <a:avLst/>
          </a:prstGeom>
          <a:noFill/>
        </p:spPr>
        <p:txBody>
          <a:bodyPr wrap="square">
            <a:spAutoFit/>
          </a:bodyPr>
          <a:lstStyle/>
          <a:p>
            <a:pPr algn="ctr"/>
            <a:r>
              <a:rPr lang="en-US" sz="2400" b="1" dirty="0">
                <a:solidFill>
                  <a:schemeClr val="tx1"/>
                </a:solidFill>
              </a:rPr>
              <a:t>2 CF Explainers</a:t>
            </a:r>
            <a:endParaRPr lang="en-US" sz="2400" b="1" dirty="0"/>
          </a:p>
        </p:txBody>
      </p:sp>
      <p:sp>
        <p:nvSpPr>
          <p:cNvPr id="50" name="Arrow: Right 49">
            <a:extLst>
              <a:ext uri="{FF2B5EF4-FFF2-40B4-BE49-F238E27FC236}">
                <a16:creationId xmlns:a16="http://schemas.microsoft.com/office/drawing/2014/main" id="{8E374CED-FBA1-3C01-DF68-B328ADBE24BC}"/>
              </a:ext>
            </a:extLst>
          </p:cNvPr>
          <p:cNvSpPr/>
          <p:nvPr/>
        </p:nvSpPr>
        <p:spPr>
          <a:xfrm>
            <a:off x="7724234" y="3135192"/>
            <a:ext cx="718942" cy="484632"/>
          </a:xfrm>
          <a:prstGeom prst="right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7CFD3E29-55FF-A649-5EAB-E3B5481104B4}"/>
              </a:ext>
            </a:extLst>
          </p:cNvPr>
          <p:cNvSpPr txBox="1"/>
          <p:nvPr/>
        </p:nvSpPr>
        <p:spPr>
          <a:xfrm>
            <a:off x="4662558" y="5085795"/>
            <a:ext cx="2929945" cy="369332"/>
          </a:xfrm>
          <a:prstGeom prst="rect">
            <a:avLst/>
          </a:prstGeom>
          <a:noFill/>
        </p:spPr>
        <p:txBody>
          <a:bodyPr wrap="square">
            <a:spAutoFit/>
          </a:bodyPr>
          <a:lstStyle/>
          <a:p>
            <a:pPr algn="ctr"/>
            <a:r>
              <a:rPr lang="en-US" sz="1800" dirty="0">
                <a:solidFill>
                  <a:schemeClr val="tx1"/>
                </a:solidFill>
              </a:rPr>
              <a:t>80/20 train-test split</a:t>
            </a:r>
            <a:endParaRPr lang="en-US" dirty="0"/>
          </a:p>
        </p:txBody>
      </p:sp>
      <p:grpSp>
        <p:nvGrpSpPr>
          <p:cNvPr id="110" name="Group 109">
            <a:extLst>
              <a:ext uri="{FF2B5EF4-FFF2-40B4-BE49-F238E27FC236}">
                <a16:creationId xmlns:a16="http://schemas.microsoft.com/office/drawing/2014/main" id="{BCDE344C-A2C7-EBE4-DB34-7DBE6711EF4E}"/>
              </a:ext>
            </a:extLst>
          </p:cNvPr>
          <p:cNvGrpSpPr/>
          <p:nvPr/>
        </p:nvGrpSpPr>
        <p:grpSpPr>
          <a:xfrm>
            <a:off x="8574379" y="1635416"/>
            <a:ext cx="2929944" cy="1666684"/>
            <a:chOff x="8597184" y="1635416"/>
            <a:chExt cx="2929944" cy="1666684"/>
          </a:xfrm>
        </p:grpSpPr>
        <p:sp>
          <p:nvSpPr>
            <p:cNvPr id="42" name="Rectangle: Rounded Corners 41">
              <a:extLst>
                <a:ext uri="{FF2B5EF4-FFF2-40B4-BE49-F238E27FC236}">
                  <a16:creationId xmlns:a16="http://schemas.microsoft.com/office/drawing/2014/main" id="{54E81B82-5A76-D887-351A-0FA5CB84BBC5}"/>
                </a:ext>
              </a:extLst>
            </p:cNvPr>
            <p:cNvSpPr/>
            <p:nvPr/>
          </p:nvSpPr>
          <p:spPr>
            <a:xfrm>
              <a:off x="8597184" y="1639714"/>
              <a:ext cx="2929944" cy="1662386"/>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dirty="0">
                <a:solidFill>
                  <a:schemeClr val="tx1"/>
                </a:solidFill>
              </a:endParaRPr>
            </a:p>
          </p:txBody>
        </p:sp>
        <p:sp>
          <p:nvSpPr>
            <p:cNvPr id="68" name="TextBox 67">
              <a:extLst>
                <a:ext uri="{FF2B5EF4-FFF2-40B4-BE49-F238E27FC236}">
                  <a16:creationId xmlns:a16="http://schemas.microsoft.com/office/drawing/2014/main" id="{254FA09E-2CEB-AB65-4059-34FA48D3355D}"/>
                </a:ext>
              </a:extLst>
            </p:cNvPr>
            <p:cNvSpPr txBox="1"/>
            <p:nvPr/>
          </p:nvSpPr>
          <p:spPr>
            <a:xfrm>
              <a:off x="8976340" y="1635416"/>
              <a:ext cx="2354514" cy="369332"/>
            </a:xfrm>
            <a:prstGeom prst="rect">
              <a:avLst/>
            </a:prstGeom>
            <a:noFill/>
          </p:spPr>
          <p:txBody>
            <a:bodyPr wrap="square">
              <a:spAutoFit/>
            </a:bodyPr>
            <a:lstStyle/>
            <a:p>
              <a:pPr algn="ctr"/>
              <a:r>
                <a:rPr lang="en-US" dirty="0">
                  <a:solidFill>
                    <a:schemeClr val="tx1"/>
                  </a:solidFill>
                </a:rPr>
                <a:t>Heuristic Explainer</a:t>
              </a:r>
              <a:r>
                <a:rPr lang="en-US" baseline="40000" dirty="0">
                  <a:solidFill>
                    <a:schemeClr val="bg1">
                      <a:lumMod val="75000"/>
                    </a:schemeClr>
                  </a:solidFill>
                </a:rPr>
                <a:t>[16]</a:t>
              </a:r>
              <a:endParaRPr lang="en-US" dirty="0">
                <a:solidFill>
                  <a:schemeClr val="tx1"/>
                </a:solidFill>
              </a:endParaRPr>
            </a:p>
          </p:txBody>
        </p:sp>
        <p:grpSp>
          <p:nvGrpSpPr>
            <p:cNvPr id="109" name="Group 108">
              <a:extLst>
                <a:ext uri="{FF2B5EF4-FFF2-40B4-BE49-F238E27FC236}">
                  <a16:creationId xmlns:a16="http://schemas.microsoft.com/office/drawing/2014/main" id="{157EB7E5-1596-FCF0-14BB-47DE6665DDE0}"/>
                </a:ext>
              </a:extLst>
            </p:cNvPr>
            <p:cNvGrpSpPr/>
            <p:nvPr/>
          </p:nvGrpSpPr>
          <p:grpSpPr>
            <a:xfrm>
              <a:off x="8761096" y="1996706"/>
              <a:ext cx="2701858" cy="1196762"/>
              <a:chOff x="8761096" y="1996706"/>
              <a:chExt cx="2701858" cy="1196762"/>
            </a:xfrm>
          </p:grpSpPr>
          <p:sp>
            <p:nvSpPr>
              <p:cNvPr id="70" name="TextBox 69">
                <a:extLst>
                  <a:ext uri="{FF2B5EF4-FFF2-40B4-BE49-F238E27FC236}">
                    <a16:creationId xmlns:a16="http://schemas.microsoft.com/office/drawing/2014/main" id="{9126FF1B-10D5-1B03-28CA-466E9BE398C4}"/>
                  </a:ext>
                </a:extLst>
              </p:cNvPr>
              <p:cNvSpPr txBox="1"/>
              <p:nvPr/>
            </p:nvSpPr>
            <p:spPr>
              <a:xfrm>
                <a:off x="9940250" y="2046730"/>
                <a:ext cx="1522704" cy="1118255"/>
              </a:xfrm>
              <a:prstGeom prst="rect">
                <a:avLst/>
              </a:prstGeom>
              <a:noFill/>
            </p:spPr>
            <p:txBody>
              <a:bodyPr wrap="square">
                <a:spAutoFit/>
              </a:bodyPr>
              <a:lstStyle/>
              <a:p>
                <a:pPr>
                  <a:lnSpc>
                    <a:spcPts val="2000"/>
                  </a:lnSpc>
                </a:pPr>
                <a:r>
                  <a:rPr lang="en-US" dirty="0"/>
                  <a:t>k-nearest CF points from walk along random rays</a:t>
                </a:r>
              </a:p>
            </p:txBody>
          </p:sp>
          <p:grpSp>
            <p:nvGrpSpPr>
              <p:cNvPr id="104" name="Group 103">
                <a:extLst>
                  <a:ext uri="{FF2B5EF4-FFF2-40B4-BE49-F238E27FC236}">
                    <a16:creationId xmlns:a16="http://schemas.microsoft.com/office/drawing/2014/main" id="{A86E1B87-6CD0-10AB-393D-7788115E5416}"/>
                  </a:ext>
                </a:extLst>
              </p:cNvPr>
              <p:cNvGrpSpPr/>
              <p:nvPr/>
            </p:nvGrpSpPr>
            <p:grpSpPr>
              <a:xfrm>
                <a:off x="8761096" y="1996706"/>
                <a:ext cx="1182397" cy="1196762"/>
                <a:chOff x="8761096" y="1968278"/>
                <a:chExt cx="1182397" cy="1196762"/>
              </a:xfrm>
            </p:grpSpPr>
            <p:grpSp>
              <p:nvGrpSpPr>
                <p:cNvPr id="62" name="Group 61">
                  <a:extLst>
                    <a:ext uri="{FF2B5EF4-FFF2-40B4-BE49-F238E27FC236}">
                      <a16:creationId xmlns:a16="http://schemas.microsoft.com/office/drawing/2014/main" id="{FAA07719-AD5D-2E6A-F1C7-E46A89BC397D}"/>
                    </a:ext>
                  </a:extLst>
                </p:cNvPr>
                <p:cNvGrpSpPr>
                  <a:grpSpLocks noChangeAspect="1"/>
                </p:cNvGrpSpPr>
                <p:nvPr/>
              </p:nvGrpSpPr>
              <p:grpSpPr>
                <a:xfrm rot="10800000" flipH="1">
                  <a:off x="8761096" y="1968278"/>
                  <a:ext cx="1182397" cy="1188720"/>
                  <a:chOff x="1698494" y="1695941"/>
                  <a:chExt cx="3047885" cy="3064182"/>
                </a:xfrm>
              </p:grpSpPr>
              <p:sp>
                <p:nvSpPr>
                  <p:cNvPr id="63" name="Freeform: Shape 62">
                    <a:extLst>
                      <a:ext uri="{FF2B5EF4-FFF2-40B4-BE49-F238E27FC236}">
                        <a16:creationId xmlns:a16="http://schemas.microsoft.com/office/drawing/2014/main" id="{E6B587BB-D60A-5394-2B74-008B9BCAE5A9}"/>
                      </a:ext>
                    </a:extLst>
                  </p:cNvPr>
                  <p:cNvSpPr>
                    <a:spLocks/>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solidFill>
                    <a:srgbClr val="F7C9D0"/>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64" name="Freeform: Shape 63">
                    <a:extLst>
                      <a:ext uri="{FF2B5EF4-FFF2-40B4-BE49-F238E27FC236}">
                        <a16:creationId xmlns:a16="http://schemas.microsoft.com/office/drawing/2014/main" id="{DBB1130E-E147-5E49-9750-47890A6D3018}"/>
                      </a:ext>
                    </a:extLst>
                  </p:cNvPr>
                  <p:cNvSpPr>
                    <a:spLocks/>
                  </p:cNvSpPr>
                  <p:nvPr/>
                </p:nvSpPr>
                <p:spPr>
                  <a:xfrm>
                    <a:off x="1698494" y="2726158"/>
                    <a:ext cx="3047885" cy="2033965"/>
                  </a:xfrm>
                  <a:custGeom>
                    <a:avLst/>
                    <a:gdLst>
                      <a:gd name="connsiteX0" fmla="*/ 3039526 w 3047885"/>
                      <a:gd name="connsiteY0" fmla="*/ 273238 h 2033965"/>
                      <a:gd name="connsiteX1" fmla="*/ 1242182 w 3047885"/>
                      <a:gd name="connsiteY1" fmla="*/ 31955 h 2033965"/>
                      <a:gd name="connsiteX2" fmla="*/ 924599 w 3047885"/>
                      <a:gd name="connsiteY2" fmla="*/ 590715 h 2033965"/>
                      <a:gd name="connsiteX3" fmla="*/ 745436 w 3047885"/>
                      <a:gd name="connsiteY3" fmla="*/ 1329590 h 2033965"/>
                      <a:gd name="connsiteX4" fmla="*/ 8360 w 3047885"/>
                      <a:gd name="connsiteY4" fmla="*/ 1765697 h 2033965"/>
                      <a:gd name="connsiteX5" fmla="*/ 0 w 3047885"/>
                      <a:gd name="connsiteY5" fmla="*/ 1800408 h 2033965"/>
                      <a:gd name="connsiteX6" fmla="*/ 0 w 3047885"/>
                      <a:gd name="connsiteY6" fmla="*/ 2033965 h 2033965"/>
                      <a:gd name="connsiteX7" fmla="*/ 3047886 w 3047885"/>
                      <a:gd name="connsiteY7" fmla="*/ 2033965 h 2033965"/>
                      <a:gd name="connsiteX8" fmla="*/ 3047886 w 3047885"/>
                      <a:gd name="connsiteY8" fmla="*/ 272285 h 2033965"/>
                      <a:gd name="connsiteX9" fmla="*/ 3039526 w 3047885"/>
                      <a:gd name="connsiteY9" fmla="*/ 273238 h 20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7885" h="2033965">
                        <a:moveTo>
                          <a:pt x="3039526" y="273238"/>
                        </a:moveTo>
                        <a:cubicBezTo>
                          <a:pt x="2121805" y="447744"/>
                          <a:pt x="1769406" y="-140223"/>
                          <a:pt x="1242182" y="31955"/>
                        </a:cubicBezTo>
                        <a:cubicBezTo>
                          <a:pt x="1088735" y="97567"/>
                          <a:pt x="938462" y="358639"/>
                          <a:pt x="924599" y="590715"/>
                        </a:cubicBezTo>
                        <a:cubicBezTo>
                          <a:pt x="914017" y="782259"/>
                          <a:pt x="1362612" y="1218050"/>
                          <a:pt x="745436" y="1329590"/>
                        </a:cubicBezTo>
                        <a:cubicBezTo>
                          <a:pt x="350495" y="1421976"/>
                          <a:pt x="95243" y="1618176"/>
                          <a:pt x="8360" y="1765697"/>
                        </a:cubicBezTo>
                        <a:lnTo>
                          <a:pt x="0" y="1800408"/>
                        </a:lnTo>
                        <a:lnTo>
                          <a:pt x="0" y="2033965"/>
                        </a:lnTo>
                        <a:lnTo>
                          <a:pt x="3047886" y="2033965"/>
                        </a:lnTo>
                        <a:lnTo>
                          <a:pt x="3047886" y="272285"/>
                        </a:lnTo>
                        <a:lnTo>
                          <a:pt x="3039526" y="273238"/>
                        </a:lnTo>
                        <a:close/>
                      </a:path>
                    </a:pathLst>
                  </a:custGeom>
                  <a:solidFill>
                    <a:srgbClr val="9DC5E9"/>
                  </a:solidFill>
                  <a:ln w="10551" cap="flat">
                    <a:no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black"/>
                      </a:solidFill>
                      <a:effectLst/>
                      <a:uLnTx/>
                      <a:uFillTx/>
                      <a:latin typeface="Aptos" panose="02110004020202020204"/>
                    </a:endParaRPr>
                  </a:p>
                </p:txBody>
              </p:sp>
              <p:sp>
                <p:nvSpPr>
                  <p:cNvPr id="65" name="Freeform: Shape 64">
                    <a:extLst>
                      <a:ext uri="{FF2B5EF4-FFF2-40B4-BE49-F238E27FC236}">
                        <a16:creationId xmlns:a16="http://schemas.microsoft.com/office/drawing/2014/main" id="{C7F4CDC3-BD12-86C2-EEF8-73A03F772CEA}"/>
                      </a:ext>
                    </a:extLst>
                  </p:cNvPr>
                  <p:cNvSpPr>
                    <a:spLocks/>
                  </p:cNvSpPr>
                  <p:nvPr/>
                </p:nvSpPr>
                <p:spPr>
                  <a:xfrm>
                    <a:off x="1706854" y="2726158"/>
                    <a:ext cx="3031165" cy="1765697"/>
                  </a:xfrm>
                  <a:custGeom>
                    <a:avLst/>
                    <a:gdLst>
                      <a:gd name="connsiteX0" fmla="*/ 3031165 w 3031165"/>
                      <a:gd name="connsiteY0" fmla="*/ 273238 h 1765697"/>
                      <a:gd name="connsiteX1" fmla="*/ 1233822 w 3031165"/>
                      <a:gd name="connsiteY1" fmla="*/ 31955 h 1765697"/>
                      <a:gd name="connsiteX2" fmla="*/ 916239 w 3031165"/>
                      <a:gd name="connsiteY2" fmla="*/ 590715 h 1765697"/>
                      <a:gd name="connsiteX3" fmla="*/ 737076 w 3031165"/>
                      <a:gd name="connsiteY3" fmla="*/ 1329590 h 1765697"/>
                      <a:gd name="connsiteX4" fmla="*/ 0 w 3031165"/>
                      <a:gd name="connsiteY4" fmla="*/ 1765697 h 1765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1165" h="1765697">
                        <a:moveTo>
                          <a:pt x="3031165" y="273238"/>
                        </a:moveTo>
                        <a:cubicBezTo>
                          <a:pt x="2113445" y="447744"/>
                          <a:pt x="1761045" y="-140223"/>
                          <a:pt x="1233822" y="31955"/>
                        </a:cubicBezTo>
                        <a:cubicBezTo>
                          <a:pt x="1080375" y="97567"/>
                          <a:pt x="930102" y="358639"/>
                          <a:pt x="916239" y="590715"/>
                        </a:cubicBezTo>
                        <a:cubicBezTo>
                          <a:pt x="905656" y="782259"/>
                          <a:pt x="1354251" y="1218050"/>
                          <a:pt x="737076" y="1329590"/>
                        </a:cubicBezTo>
                        <a:cubicBezTo>
                          <a:pt x="342134" y="1421976"/>
                          <a:pt x="86883" y="1618176"/>
                          <a:pt x="0" y="1765697"/>
                        </a:cubicBezTo>
                      </a:path>
                    </a:pathLst>
                  </a:custGeom>
                  <a:noFill/>
                  <a:ln w="7913" cap="flat">
                    <a:solidFill>
                      <a:srgbClr val="000000"/>
                    </a:solidFill>
                    <a:custDash>
                      <a:ds d="0" sp="0"/>
                      <a:ds d="300000" sp="150000"/>
                    </a:custDash>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sp>
                <p:nvSpPr>
                  <p:cNvPr id="66" name="Freeform: Shape 65">
                    <a:extLst>
                      <a:ext uri="{FF2B5EF4-FFF2-40B4-BE49-F238E27FC236}">
                        <a16:creationId xmlns:a16="http://schemas.microsoft.com/office/drawing/2014/main" id="{474D7180-4F61-482D-D967-28A9A9EEFF5B}"/>
                      </a:ext>
                    </a:extLst>
                  </p:cNvPr>
                  <p:cNvSpPr>
                    <a:spLocks/>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noFill/>
                  <a:ln w="21103" cap="flat">
                    <a:solidFill>
                      <a:srgbClr val="000000"/>
                    </a:solidFill>
                    <a:prstDash val="solid"/>
                    <a:miter/>
                  </a:ln>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a:ln>
                        <a:noFill/>
                      </a:ln>
                      <a:solidFill>
                        <a:prstClr val="black"/>
                      </a:solidFill>
                      <a:effectLst/>
                      <a:uLnTx/>
                      <a:uFillTx/>
                      <a:latin typeface="Aptos" panose="02110004020202020204"/>
                    </a:endParaRPr>
                  </a:p>
                </p:txBody>
              </p:sp>
            </p:grpSp>
            <p:sp>
              <p:nvSpPr>
                <p:cNvPr id="57" name="Oval 56">
                  <a:extLst>
                    <a:ext uri="{FF2B5EF4-FFF2-40B4-BE49-F238E27FC236}">
                      <a16:creationId xmlns:a16="http://schemas.microsoft.com/office/drawing/2014/main" id="{153DCC09-B00C-D8BC-D593-82C24CAE4FFC}"/>
                    </a:ext>
                  </a:extLst>
                </p:cNvPr>
                <p:cNvSpPr/>
                <p:nvPr/>
              </p:nvSpPr>
              <p:spPr>
                <a:xfrm>
                  <a:off x="8976594" y="2710683"/>
                  <a:ext cx="91440" cy="914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2" name="Straight Connector 71">
                  <a:extLst>
                    <a:ext uri="{FF2B5EF4-FFF2-40B4-BE49-F238E27FC236}">
                      <a16:creationId xmlns:a16="http://schemas.microsoft.com/office/drawing/2014/main" id="{D099C3F1-7D14-138D-941C-BC213BD41CCF}"/>
                    </a:ext>
                  </a:extLst>
                </p:cNvPr>
                <p:cNvCxnSpPr>
                  <a:cxnSpLocks/>
                </p:cNvCxnSpPr>
                <p:nvPr/>
              </p:nvCxnSpPr>
              <p:spPr>
                <a:xfrm flipV="1">
                  <a:off x="9057723" y="1976320"/>
                  <a:ext cx="792349" cy="7499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4FF96DE-FC35-AA04-4D7D-07DA00DAFE4A}"/>
                    </a:ext>
                  </a:extLst>
                </p:cNvPr>
                <p:cNvCxnSpPr>
                  <a:cxnSpLocks/>
                  <a:stCxn id="57" idx="0"/>
                </p:cNvCxnSpPr>
                <p:nvPr/>
              </p:nvCxnSpPr>
              <p:spPr>
                <a:xfrm flipV="1">
                  <a:off x="9022314" y="1984362"/>
                  <a:ext cx="0" cy="7263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16329C9F-5E80-C65C-4B3A-D3703B0FBF56}"/>
                    </a:ext>
                  </a:extLst>
                </p:cNvPr>
                <p:cNvCxnSpPr>
                  <a:cxnSpLocks/>
                  <a:stCxn id="57" idx="5"/>
                </p:cNvCxnSpPr>
                <p:nvPr/>
              </p:nvCxnSpPr>
              <p:spPr>
                <a:xfrm>
                  <a:off x="9054643" y="2788732"/>
                  <a:ext cx="449499" cy="3621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9846FD81-B286-2C09-6789-013CEC33C7AC}"/>
                    </a:ext>
                  </a:extLst>
                </p:cNvPr>
                <p:cNvCxnSpPr>
                  <a:cxnSpLocks/>
                  <a:stCxn id="57" idx="6"/>
                  <a:endCxn id="65" idx="0"/>
                </p:cNvCxnSpPr>
                <p:nvPr/>
              </p:nvCxnSpPr>
              <p:spPr>
                <a:xfrm flipV="1">
                  <a:off x="9068034" y="2651335"/>
                  <a:ext cx="872216" cy="1050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7C7C5D4F-D5E7-8F69-430A-F98C7DD28A7E}"/>
                    </a:ext>
                  </a:extLst>
                </p:cNvPr>
                <p:cNvCxnSpPr>
                  <a:cxnSpLocks/>
                  <a:stCxn id="57" idx="3"/>
                </p:cNvCxnSpPr>
                <p:nvPr/>
              </p:nvCxnSpPr>
              <p:spPr>
                <a:xfrm flipH="1">
                  <a:off x="8761137" y="2788732"/>
                  <a:ext cx="228848" cy="2136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B49F8B69-AC4F-9D68-4768-0928B1386709}"/>
                    </a:ext>
                  </a:extLst>
                </p:cNvPr>
                <p:cNvCxnSpPr>
                  <a:cxnSpLocks/>
                  <a:stCxn id="57" idx="1"/>
                </p:cNvCxnSpPr>
                <p:nvPr/>
              </p:nvCxnSpPr>
              <p:spPr>
                <a:xfrm flipH="1" flipV="1">
                  <a:off x="8764339" y="2542717"/>
                  <a:ext cx="225646" cy="1813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04E826FB-CF4C-4C90-391A-5E86BF9492C6}"/>
                    </a:ext>
                  </a:extLst>
                </p:cNvPr>
                <p:cNvCxnSpPr>
                  <a:cxnSpLocks/>
                  <a:stCxn id="57" idx="4"/>
                </p:cNvCxnSpPr>
                <p:nvPr/>
              </p:nvCxnSpPr>
              <p:spPr>
                <a:xfrm>
                  <a:off x="9022314" y="2802123"/>
                  <a:ext cx="0" cy="3629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Oval 94">
                  <a:extLst>
                    <a:ext uri="{FF2B5EF4-FFF2-40B4-BE49-F238E27FC236}">
                      <a16:creationId xmlns:a16="http://schemas.microsoft.com/office/drawing/2014/main" id="{4EEC35C8-0995-0788-DDB5-605B1BDF1A90}"/>
                    </a:ext>
                  </a:extLst>
                </p:cNvPr>
                <p:cNvSpPr/>
                <p:nvPr/>
              </p:nvSpPr>
              <p:spPr>
                <a:xfrm>
                  <a:off x="9141252" y="2558963"/>
                  <a:ext cx="91440" cy="9144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869E488F-4856-DBA8-F8D3-78738BD7F08C}"/>
                    </a:ext>
                  </a:extLst>
                </p:cNvPr>
                <p:cNvSpPr/>
                <p:nvPr/>
              </p:nvSpPr>
              <p:spPr>
                <a:xfrm>
                  <a:off x="9260854" y="2671545"/>
                  <a:ext cx="91440" cy="9144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BAC38D00-76F3-45E2-CD41-839F3EDA8107}"/>
                    </a:ext>
                  </a:extLst>
                </p:cNvPr>
                <p:cNvSpPr/>
                <p:nvPr/>
              </p:nvSpPr>
              <p:spPr>
                <a:xfrm>
                  <a:off x="8978134" y="2142122"/>
                  <a:ext cx="91440" cy="9144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11" name="Group 110">
            <a:extLst>
              <a:ext uri="{FF2B5EF4-FFF2-40B4-BE49-F238E27FC236}">
                <a16:creationId xmlns:a16="http://schemas.microsoft.com/office/drawing/2014/main" id="{251763D0-E3FA-032F-75D1-9F4B20937F91}"/>
              </a:ext>
            </a:extLst>
          </p:cNvPr>
          <p:cNvGrpSpPr/>
          <p:nvPr/>
        </p:nvGrpSpPr>
        <p:grpSpPr>
          <a:xfrm>
            <a:off x="8574379" y="3375592"/>
            <a:ext cx="2929944" cy="1662386"/>
            <a:chOff x="8597184" y="3375592"/>
            <a:chExt cx="2929944" cy="1662386"/>
          </a:xfrm>
        </p:grpSpPr>
        <p:sp>
          <p:nvSpPr>
            <p:cNvPr id="46" name="Rectangle: Rounded Corners 45">
              <a:extLst>
                <a:ext uri="{FF2B5EF4-FFF2-40B4-BE49-F238E27FC236}">
                  <a16:creationId xmlns:a16="http://schemas.microsoft.com/office/drawing/2014/main" id="{2C8F29D0-9386-849E-1910-A6A36D7E49E3}"/>
                </a:ext>
              </a:extLst>
            </p:cNvPr>
            <p:cNvSpPr/>
            <p:nvPr/>
          </p:nvSpPr>
          <p:spPr>
            <a:xfrm>
              <a:off x="8597184" y="3375592"/>
              <a:ext cx="2929944" cy="1662386"/>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sz="1600" dirty="0">
                <a:solidFill>
                  <a:schemeClr val="tx1"/>
                </a:solidFill>
              </a:endParaRPr>
            </a:p>
          </p:txBody>
        </p:sp>
        <p:sp>
          <p:nvSpPr>
            <p:cNvPr id="103" name="TextBox 102">
              <a:extLst>
                <a:ext uri="{FF2B5EF4-FFF2-40B4-BE49-F238E27FC236}">
                  <a16:creationId xmlns:a16="http://schemas.microsoft.com/office/drawing/2014/main" id="{613565FD-847B-BFE2-074B-608E20289AB9}"/>
                </a:ext>
              </a:extLst>
            </p:cNvPr>
            <p:cNvSpPr txBox="1"/>
            <p:nvPr/>
          </p:nvSpPr>
          <p:spPr>
            <a:xfrm>
              <a:off x="9556598" y="3382696"/>
              <a:ext cx="1112716" cy="369332"/>
            </a:xfrm>
            <a:prstGeom prst="rect">
              <a:avLst/>
            </a:prstGeom>
            <a:noFill/>
          </p:spPr>
          <p:txBody>
            <a:bodyPr wrap="square">
              <a:spAutoFit/>
            </a:bodyPr>
            <a:lstStyle/>
            <a:p>
              <a:pPr algn="ctr"/>
              <a:r>
                <a:rPr lang="en-US" dirty="0">
                  <a:solidFill>
                    <a:schemeClr val="tx1"/>
                  </a:solidFill>
                </a:rPr>
                <a:t>DICE</a:t>
              </a:r>
              <a:r>
                <a:rPr lang="en-US" baseline="40000" dirty="0">
                  <a:solidFill>
                    <a:schemeClr val="bg1">
                      <a:lumMod val="75000"/>
                    </a:schemeClr>
                  </a:solidFill>
                </a:rPr>
                <a:t>[17]</a:t>
              </a:r>
              <a:endParaRPr lang="en-US" dirty="0"/>
            </a:p>
          </p:txBody>
        </p:sp>
        <p:sp>
          <p:nvSpPr>
            <p:cNvPr id="106" name="TextBox 105">
              <a:extLst>
                <a:ext uri="{FF2B5EF4-FFF2-40B4-BE49-F238E27FC236}">
                  <a16:creationId xmlns:a16="http://schemas.microsoft.com/office/drawing/2014/main" id="{83693E5F-755F-185A-B875-C204AF651657}"/>
                </a:ext>
              </a:extLst>
            </p:cNvPr>
            <p:cNvSpPr txBox="1"/>
            <p:nvPr/>
          </p:nvSpPr>
          <p:spPr>
            <a:xfrm>
              <a:off x="8597185" y="3729313"/>
              <a:ext cx="2929943" cy="1118255"/>
            </a:xfrm>
            <a:prstGeom prst="rect">
              <a:avLst/>
            </a:prstGeom>
            <a:noFill/>
          </p:spPr>
          <p:txBody>
            <a:bodyPr wrap="square">
              <a:spAutoFit/>
            </a:bodyPr>
            <a:lstStyle/>
            <a:p>
              <a:pPr>
                <a:lnSpc>
                  <a:spcPts val="2000"/>
                </a:lnSpc>
              </a:pPr>
              <a:r>
                <a:rPr lang="en-US" spc="-30" dirty="0"/>
                <a:t>Uses IP to find k “diverse” CFs by maximizing distance between pairs of CFs while minimizing distance to x</a:t>
              </a:r>
            </a:p>
          </p:txBody>
        </p:sp>
      </p:grpSp>
      <mc:AlternateContent xmlns:mc="http://schemas.openxmlformats.org/markup-compatibility/2006" xmlns:a14="http://schemas.microsoft.com/office/drawing/2010/main">
        <mc:Choice Requires="a14">
          <p:sp>
            <p:nvSpPr>
              <p:cNvPr id="108" name="TextBox 107">
                <a:extLst>
                  <a:ext uri="{FF2B5EF4-FFF2-40B4-BE49-F238E27FC236}">
                    <a16:creationId xmlns:a16="http://schemas.microsoft.com/office/drawing/2014/main" id="{F7184C71-C9C7-2E1E-D349-85984F00322C}"/>
                  </a:ext>
                </a:extLst>
              </p:cNvPr>
              <p:cNvSpPr txBox="1"/>
              <p:nvPr/>
            </p:nvSpPr>
            <p:spPr>
              <a:xfrm>
                <a:off x="8807093" y="5085795"/>
                <a:ext cx="2464517" cy="646331"/>
              </a:xfrm>
              <a:prstGeom prst="rect">
                <a:avLst/>
              </a:prstGeom>
              <a:noFill/>
            </p:spPr>
            <p:txBody>
              <a:bodyPr wrap="square">
                <a:spAutoFit/>
              </a:bodyPr>
              <a:lstStyle/>
              <a:p>
                <a:pPr algn="ctr"/>
                <a14:m>
                  <m:oMath xmlns:m="http://schemas.openxmlformats.org/officeDocument/2006/math">
                    <m:r>
                      <a:rPr lang="en-US" sz="1800" b="0" i="1" dirty="0" smtClean="0">
                        <a:solidFill>
                          <a:schemeClr val="tx1"/>
                        </a:solidFill>
                        <a:latin typeface="Cambria Math" panose="02040503050406030204" pitchFamily="18" charset="0"/>
                      </a:rPr>
                      <m:t>𝑘</m:t>
                    </m:r>
                    <m:r>
                      <a:rPr lang="en-US" sz="1800" b="0" i="1" dirty="0" smtClean="0">
                        <a:solidFill>
                          <a:schemeClr val="tx1"/>
                        </a:solidFill>
                        <a:latin typeface="Cambria Math" panose="02040503050406030204" pitchFamily="18" charset="0"/>
                      </a:rPr>
                      <m:t>=3</m:t>
                    </m:r>
                  </m:oMath>
                </a14:m>
                <a:r>
                  <a:rPr lang="en-US" dirty="0"/>
                  <a:t> counterfactuals per instance</a:t>
                </a:r>
              </a:p>
            </p:txBody>
          </p:sp>
        </mc:Choice>
        <mc:Fallback xmlns="">
          <p:sp>
            <p:nvSpPr>
              <p:cNvPr id="108" name="TextBox 107">
                <a:extLst>
                  <a:ext uri="{FF2B5EF4-FFF2-40B4-BE49-F238E27FC236}">
                    <a16:creationId xmlns:a16="http://schemas.microsoft.com/office/drawing/2014/main" id="{F7184C71-C9C7-2E1E-D349-85984F00322C}"/>
                  </a:ext>
                </a:extLst>
              </p:cNvPr>
              <p:cNvSpPr txBox="1">
                <a:spLocks noRot="1" noChangeAspect="1" noMove="1" noResize="1" noEditPoints="1" noAdjustHandles="1" noChangeArrowheads="1" noChangeShapeType="1" noTextEdit="1"/>
              </p:cNvSpPr>
              <p:nvPr/>
            </p:nvSpPr>
            <p:spPr>
              <a:xfrm>
                <a:off x="8807093" y="5085795"/>
                <a:ext cx="2464517" cy="646331"/>
              </a:xfrm>
              <a:prstGeom prst="rect">
                <a:avLst/>
              </a:prstGeom>
              <a:blipFill>
                <a:blip r:embed="rId4"/>
                <a:stretch>
                  <a:fillRect t="-4717" r="-1733" b="-14151"/>
                </a:stretch>
              </a:blipFill>
            </p:spPr>
            <p:txBody>
              <a:bodyPr/>
              <a:lstStyle/>
              <a:p>
                <a:r>
                  <a:rPr lang="en-US">
                    <a:noFill/>
                  </a:rPr>
                  <a:t> </a:t>
                </a:r>
              </a:p>
            </p:txBody>
          </p:sp>
        </mc:Fallback>
      </mc:AlternateContent>
    </p:spTree>
    <p:extLst>
      <p:ext uri="{BB962C8B-B14F-4D97-AF65-F5344CB8AC3E}">
        <p14:creationId xmlns:p14="http://schemas.microsoft.com/office/powerpoint/2010/main" val="352189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1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animBg="1"/>
      <p:bldP spid="39" grpId="0"/>
      <p:bldP spid="48" grpId="0"/>
      <p:bldP spid="50" grpId="0" animBg="1"/>
      <p:bldP spid="52" grpId="0"/>
      <p:bldP spid="10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B6A94-16C0-3C83-4A85-571F1A6D81BA}"/>
            </a:ext>
          </a:extLst>
        </p:cNvPr>
        <p:cNvGrpSpPr/>
        <p:nvPr/>
      </p:nvGrpSpPr>
      <p:grpSpPr>
        <a:xfrm>
          <a:off x="0" y="0"/>
          <a:ext cx="0" cy="0"/>
          <a:chOff x="0" y="0"/>
          <a:chExt cx="0" cy="0"/>
        </a:xfrm>
      </p:grpSpPr>
      <p:pic>
        <p:nvPicPr>
          <p:cNvPr id="28" name="Picture 27" descr="The image is a table presenting error rates (ￂﾱ0.00) for different attributes (race, sex, and race+sex) and datasets (compas, heuristic, german) across various classification methods (logistic regression, neural network, random forest).&#10;&#10;AI-generated content may be incorrect.">
            <a:extLst>
              <a:ext uri="{FF2B5EF4-FFF2-40B4-BE49-F238E27FC236}">
                <a16:creationId xmlns:a16="http://schemas.microsoft.com/office/drawing/2014/main" id="{BB5C4544-C676-6967-F5E6-AAEEBFDF5E8A}"/>
              </a:ext>
            </a:extLst>
          </p:cNvPr>
          <p:cNvPicPr>
            <a:picLocks noGrp="1" noRot="1" noChangeAspect="1" noMove="1" noResize="1" noEditPoints="1" noAdjustHandles="1" noChangeArrowheads="1" noChangeShapeType="1" noCrop="1"/>
          </p:cNvPicPr>
          <p:nvPr/>
        </p:nvPicPr>
        <p:blipFill>
          <a:blip r:embed="rId2"/>
          <a:stretch>
            <a:fillRect/>
          </a:stretch>
        </p:blipFill>
        <p:spPr>
          <a:xfrm>
            <a:off x="86482" y="1004085"/>
            <a:ext cx="8712088" cy="4469494"/>
          </a:xfrm>
          <a:prstGeom prst="rect">
            <a:avLst/>
          </a:prstGeom>
        </p:spPr>
      </p:pic>
      <p:sp>
        <p:nvSpPr>
          <p:cNvPr id="3" name="Title 2">
            <a:extLst>
              <a:ext uri="{FF2B5EF4-FFF2-40B4-BE49-F238E27FC236}">
                <a16:creationId xmlns:a16="http://schemas.microsoft.com/office/drawing/2014/main" id="{85631249-16D4-E245-6F8C-3917F1278992}"/>
              </a:ext>
            </a:extLst>
          </p:cNvPr>
          <p:cNvSpPr>
            <a:spLocks noGrp="1"/>
          </p:cNvSpPr>
          <p:nvPr>
            <p:ph type="title"/>
          </p:nvPr>
        </p:nvSpPr>
        <p:spPr/>
        <p:txBody>
          <a:bodyPr/>
          <a:lstStyle/>
          <a:p>
            <a:r>
              <a:rPr lang="en-US" dirty="0"/>
              <a:t>Auditing Individual Fairness </a:t>
            </a:r>
            <a:r>
              <a:rPr lang="en-US" dirty="0" err="1"/>
              <a:t>w.r.t.</a:t>
            </a:r>
            <a:r>
              <a:rPr lang="en-US" dirty="0"/>
              <a:t> Race/Sex</a:t>
            </a:r>
          </a:p>
        </p:txBody>
      </p:sp>
      <p:sp>
        <p:nvSpPr>
          <p:cNvPr id="8" name="Rectangle 7">
            <a:extLst>
              <a:ext uri="{FF2B5EF4-FFF2-40B4-BE49-F238E27FC236}">
                <a16:creationId xmlns:a16="http://schemas.microsoft.com/office/drawing/2014/main" id="{50829126-E289-B6D4-25D0-9093EFE20DC0}"/>
              </a:ext>
            </a:extLst>
          </p:cNvPr>
          <p:cNvSpPr>
            <a:spLocks/>
          </p:cNvSpPr>
          <p:nvPr/>
        </p:nvSpPr>
        <p:spPr>
          <a:xfrm>
            <a:off x="2625225" y="1615704"/>
            <a:ext cx="914400" cy="3811768"/>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9406A8B-DF34-68E4-4CCB-403A5D30D95D}"/>
              </a:ext>
            </a:extLst>
          </p:cNvPr>
          <p:cNvSpPr>
            <a:spLocks/>
          </p:cNvSpPr>
          <p:nvPr/>
        </p:nvSpPr>
        <p:spPr>
          <a:xfrm>
            <a:off x="4692502" y="1615708"/>
            <a:ext cx="914400" cy="3811764"/>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62059D8-D97F-9990-79F6-B079E4CD6D06}"/>
              </a:ext>
            </a:extLst>
          </p:cNvPr>
          <p:cNvSpPr>
            <a:spLocks/>
          </p:cNvSpPr>
          <p:nvPr/>
        </p:nvSpPr>
        <p:spPr>
          <a:xfrm>
            <a:off x="6758794" y="1615703"/>
            <a:ext cx="914400" cy="3811767"/>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C409083-4D3E-6654-9095-3613FC8EC76C}"/>
              </a:ext>
            </a:extLst>
          </p:cNvPr>
          <p:cNvSpPr>
            <a:spLocks/>
          </p:cNvSpPr>
          <p:nvPr/>
        </p:nvSpPr>
        <p:spPr>
          <a:xfrm>
            <a:off x="5693611" y="3568057"/>
            <a:ext cx="925879" cy="1859411"/>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A253E292-A101-9C03-9424-813499C5A0ED}"/>
              </a:ext>
            </a:extLst>
          </p:cNvPr>
          <p:cNvGrpSpPr/>
          <p:nvPr/>
        </p:nvGrpSpPr>
        <p:grpSpPr>
          <a:xfrm>
            <a:off x="8870989" y="1444523"/>
            <a:ext cx="3408225" cy="923330"/>
            <a:chOff x="8870989" y="1360115"/>
            <a:chExt cx="3408225" cy="923330"/>
          </a:xfrm>
        </p:grpSpPr>
        <p:pic>
          <p:nvPicPr>
            <p:cNvPr id="6" name="Picture 5" descr="The image depicts a simple, white checkmark symbol on a green circle, suggesting approval or a positive response.&#10;&#10;AI-generated content may be incorrect.">
              <a:extLst>
                <a:ext uri="{FF2B5EF4-FFF2-40B4-BE49-F238E27FC236}">
                  <a16:creationId xmlns:a16="http://schemas.microsoft.com/office/drawing/2014/main" id="{51B69FD5-38B2-9993-5B3C-137D3B7420E9}"/>
                </a:ext>
              </a:extLst>
            </p:cNvPr>
            <p:cNvPicPr>
              <a:picLocks noChangeAspect="1"/>
            </p:cNvPicPr>
            <p:nvPr/>
          </p:nvPicPr>
          <p:blipFill>
            <a:blip r:embed="rId3"/>
            <a:stretch>
              <a:fillRect/>
            </a:stretch>
          </p:blipFill>
          <p:spPr>
            <a:xfrm>
              <a:off x="8870989" y="1425723"/>
              <a:ext cx="274320" cy="274320"/>
            </a:xfrm>
            <a:prstGeom prst="rect">
              <a:avLst/>
            </a:prstGeom>
          </p:spPr>
        </p:pic>
        <p:sp>
          <p:nvSpPr>
            <p:cNvPr id="9" name="TextBox 8">
              <a:extLst>
                <a:ext uri="{FF2B5EF4-FFF2-40B4-BE49-F238E27FC236}">
                  <a16:creationId xmlns:a16="http://schemas.microsoft.com/office/drawing/2014/main" id="{45713711-C226-27F3-FB0F-89C28F43BC32}"/>
                </a:ext>
              </a:extLst>
            </p:cNvPr>
            <p:cNvSpPr txBox="1">
              <a:spLocks/>
            </p:cNvSpPr>
            <p:nvPr/>
          </p:nvSpPr>
          <p:spPr>
            <a:xfrm>
              <a:off x="9130142" y="1360115"/>
              <a:ext cx="3149072" cy="923330"/>
            </a:xfrm>
            <a:prstGeom prst="rect">
              <a:avLst/>
            </a:prstGeom>
            <a:noFill/>
          </p:spPr>
          <p:txBody>
            <a:bodyPr wrap="square" rtlCol="0">
              <a:spAutoFit/>
            </a:bodyPr>
            <a:lstStyle/>
            <a:p>
              <a:r>
                <a:rPr lang="en-US" dirty="0"/>
                <a:t>All models have individually</a:t>
              </a:r>
            </a:p>
            <a:p>
              <a:r>
                <a:rPr lang="en-US" b="1" dirty="0"/>
                <a:t>fair recourse effort</a:t>
              </a:r>
            </a:p>
            <a:p>
              <a:r>
                <a:rPr lang="en-US" dirty="0"/>
                <a:t>with both explainers</a:t>
              </a:r>
            </a:p>
          </p:txBody>
        </p:sp>
      </p:grpSp>
      <p:sp>
        <p:nvSpPr>
          <p:cNvPr id="11" name="Rectangle 10">
            <a:extLst>
              <a:ext uri="{FF2B5EF4-FFF2-40B4-BE49-F238E27FC236}">
                <a16:creationId xmlns:a16="http://schemas.microsoft.com/office/drawing/2014/main" id="{F6F1EBBA-DEE1-3D4C-B20F-D9DE03D8B011}"/>
              </a:ext>
            </a:extLst>
          </p:cNvPr>
          <p:cNvSpPr>
            <a:spLocks/>
          </p:cNvSpPr>
          <p:nvPr/>
        </p:nvSpPr>
        <p:spPr>
          <a:xfrm>
            <a:off x="3627319" y="1615707"/>
            <a:ext cx="914400" cy="3811761"/>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F99532B-08CA-95DB-B43D-DC7D11F53274}"/>
              </a:ext>
            </a:extLst>
          </p:cNvPr>
          <p:cNvSpPr>
            <a:spLocks/>
          </p:cNvSpPr>
          <p:nvPr/>
        </p:nvSpPr>
        <p:spPr>
          <a:xfrm>
            <a:off x="5693611" y="1615704"/>
            <a:ext cx="925879" cy="1874109"/>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a:extLst>
              <a:ext uri="{FF2B5EF4-FFF2-40B4-BE49-F238E27FC236}">
                <a16:creationId xmlns:a16="http://schemas.microsoft.com/office/drawing/2014/main" id="{746A030E-1436-2E07-6778-06BFC7136971}"/>
              </a:ext>
            </a:extLst>
          </p:cNvPr>
          <p:cNvGrpSpPr/>
          <p:nvPr/>
        </p:nvGrpSpPr>
        <p:grpSpPr>
          <a:xfrm>
            <a:off x="8870989" y="2469543"/>
            <a:ext cx="3370623" cy="923330"/>
            <a:chOff x="8870989" y="2539882"/>
            <a:chExt cx="3370623" cy="923330"/>
          </a:xfrm>
        </p:grpSpPr>
        <p:pic>
          <p:nvPicPr>
            <p:cNvPr id="17" name="Picture 16">
              <a:extLst>
                <a:ext uri="{FF2B5EF4-FFF2-40B4-BE49-F238E27FC236}">
                  <a16:creationId xmlns:a16="http://schemas.microsoft.com/office/drawing/2014/main" id="{6DD619BD-83B9-0BE8-D297-648BB990F399}"/>
                </a:ext>
              </a:extLst>
            </p:cNvPr>
            <p:cNvPicPr>
              <a:picLocks noChangeAspect="1"/>
            </p:cNvPicPr>
            <p:nvPr/>
          </p:nvPicPr>
          <p:blipFill>
            <a:blip r:embed="rId4"/>
            <a:srcRect/>
            <a:stretch/>
          </p:blipFill>
          <p:spPr>
            <a:xfrm>
              <a:off x="8870989" y="2590550"/>
              <a:ext cx="274320" cy="274320"/>
            </a:xfrm>
            <a:prstGeom prst="rect">
              <a:avLst/>
            </a:prstGeom>
          </p:spPr>
        </p:pic>
        <p:sp>
          <p:nvSpPr>
            <p:cNvPr id="22" name="TextBox 21">
              <a:extLst>
                <a:ext uri="{FF2B5EF4-FFF2-40B4-BE49-F238E27FC236}">
                  <a16:creationId xmlns:a16="http://schemas.microsoft.com/office/drawing/2014/main" id="{390FC213-656C-3CC6-BE8C-0EBC44B0FE5E}"/>
                </a:ext>
              </a:extLst>
            </p:cNvPr>
            <p:cNvSpPr txBox="1">
              <a:spLocks/>
            </p:cNvSpPr>
            <p:nvPr/>
          </p:nvSpPr>
          <p:spPr>
            <a:xfrm>
              <a:off x="9130142" y="2539882"/>
              <a:ext cx="3111470" cy="923330"/>
            </a:xfrm>
            <a:prstGeom prst="rect">
              <a:avLst/>
            </a:prstGeom>
            <a:noFill/>
          </p:spPr>
          <p:txBody>
            <a:bodyPr wrap="square" rtlCol="0">
              <a:spAutoFit/>
            </a:bodyPr>
            <a:lstStyle/>
            <a:p>
              <a:r>
                <a:rPr lang="en-US" dirty="0"/>
                <a:t>LR and RF have individually</a:t>
              </a:r>
            </a:p>
            <a:p>
              <a:r>
                <a:rPr lang="en-US" b="1" dirty="0"/>
                <a:t>unfair recourse diversity</a:t>
              </a:r>
            </a:p>
            <a:p>
              <a:r>
                <a:rPr lang="en-US" dirty="0"/>
                <a:t>with both explainers</a:t>
              </a:r>
            </a:p>
          </p:txBody>
        </p:sp>
      </p:grpSp>
      <p:sp>
        <p:nvSpPr>
          <p:cNvPr id="30" name="Rectangle 29">
            <a:extLst>
              <a:ext uri="{FF2B5EF4-FFF2-40B4-BE49-F238E27FC236}">
                <a16:creationId xmlns:a16="http://schemas.microsoft.com/office/drawing/2014/main" id="{0C2895E3-49BF-2A17-A247-5F117C734C51}"/>
              </a:ext>
            </a:extLst>
          </p:cNvPr>
          <p:cNvSpPr>
            <a:spLocks/>
          </p:cNvSpPr>
          <p:nvPr/>
        </p:nvSpPr>
        <p:spPr>
          <a:xfrm>
            <a:off x="7771191" y="1615703"/>
            <a:ext cx="914400" cy="3811761"/>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B4D93E5D-ED25-2791-CC17-8CA78958DE05}"/>
              </a:ext>
            </a:extLst>
          </p:cNvPr>
          <p:cNvSpPr txBox="1"/>
          <p:nvPr/>
        </p:nvSpPr>
        <p:spPr>
          <a:xfrm>
            <a:off x="86482" y="5598290"/>
            <a:ext cx="8340593" cy="646331"/>
          </a:xfrm>
          <a:prstGeom prst="rect">
            <a:avLst/>
          </a:prstGeom>
          <a:noFill/>
        </p:spPr>
        <p:txBody>
          <a:bodyPr wrap="square" rtlCol="0">
            <a:spAutoFit/>
          </a:bodyPr>
          <a:lstStyle/>
          <a:p>
            <a:r>
              <a:rPr lang="en-US" dirty="0"/>
              <a:t>For many people changing their race/sex would not provide </a:t>
            </a:r>
            <a:r>
              <a:rPr lang="en-US" i="1" u="sng" dirty="0"/>
              <a:t>easier</a:t>
            </a:r>
            <a:r>
              <a:rPr lang="en-US" b="1" i="1" dirty="0"/>
              <a:t> </a:t>
            </a:r>
            <a:r>
              <a:rPr lang="en-US" dirty="0"/>
              <a:t>paths to recourse, but would provide </a:t>
            </a:r>
            <a:r>
              <a:rPr lang="en-US" i="1" u="sng" dirty="0"/>
              <a:t>more meaningfully distinct choices</a:t>
            </a:r>
            <a:r>
              <a:rPr lang="en-US" i="1" dirty="0"/>
              <a:t> </a:t>
            </a:r>
            <a:r>
              <a:rPr lang="en-US" dirty="0"/>
              <a:t>for how to do so</a:t>
            </a:r>
            <a:endParaRPr lang="en-US" i="1" u="sng" dirty="0"/>
          </a:p>
        </p:txBody>
      </p:sp>
      <p:sp>
        <p:nvSpPr>
          <p:cNvPr id="37" name="TextBox 36">
            <a:extLst>
              <a:ext uri="{FF2B5EF4-FFF2-40B4-BE49-F238E27FC236}">
                <a16:creationId xmlns:a16="http://schemas.microsoft.com/office/drawing/2014/main" id="{973F1E98-6D64-0747-89CE-6A66B518768E}"/>
              </a:ext>
            </a:extLst>
          </p:cNvPr>
          <p:cNvSpPr txBox="1"/>
          <p:nvPr/>
        </p:nvSpPr>
        <p:spPr>
          <a:xfrm>
            <a:off x="8798570" y="5598290"/>
            <a:ext cx="3181643" cy="923330"/>
          </a:xfrm>
          <a:prstGeom prst="rect">
            <a:avLst/>
          </a:prstGeom>
          <a:noFill/>
        </p:spPr>
        <p:txBody>
          <a:bodyPr wrap="square" rtlCol="0">
            <a:spAutoFit/>
          </a:bodyPr>
          <a:lstStyle/>
          <a:p>
            <a:r>
              <a:rPr lang="en-US" dirty="0"/>
              <a:t>Recourse diversity detects this difference in fairness while recourse effort does not</a:t>
            </a:r>
            <a:endParaRPr lang="en-US" i="1" u="sng" dirty="0"/>
          </a:p>
        </p:txBody>
      </p:sp>
      <p:grpSp>
        <p:nvGrpSpPr>
          <p:cNvPr id="45" name="Group 44">
            <a:extLst>
              <a:ext uri="{FF2B5EF4-FFF2-40B4-BE49-F238E27FC236}">
                <a16:creationId xmlns:a16="http://schemas.microsoft.com/office/drawing/2014/main" id="{6065B394-6A71-C346-6B9F-DC373C9C1EB9}"/>
              </a:ext>
            </a:extLst>
          </p:cNvPr>
          <p:cNvGrpSpPr/>
          <p:nvPr/>
        </p:nvGrpSpPr>
        <p:grpSpPr>
          <a:xfrm>
            <a:off x="8866417" y="3533337"/>
            <a:ext cx="3233410" cy="369332"/>
            <a:chOff x="8866417" y="3533337"/>
            <a:chExt cx="3233410" cy="369332"/>
          </a:xfrm>
        </p:grpSpPr>
        <p:pic>
          <p:nvPicPr>
            <p:cNvPr id="32" name="Picture 31" descr="The image depicts a yellow circle with a black square in the center, resembling a traffic or stop sign.&#10;&#10;AI-generated content may be incorrect.">
              <a:extLst>
                <a:ext uri="{FF2B5EF4-FFF2-40B4-BE49-F238E27FC236}">
                  <a16:creationId xmlns:a16="http://schemas.microsoft.com/office/drawing/2014/main" id="{DECEC948-C9F4-6459-6A2D-C592081FD0CD}"/>
                </a:ext>
              </a:extLst>
            </p:cNvPr>
            <p:cNvPicPr>
              <a:picLocks noChangeAspect="1"/>
            </p:cNvPicPr>
            <p:nvPr/>
          </p:nvPicPr>
          <p:blipFill>
            <a:blip r:embed="rId5"/>
            <a:stretch>
              <a:fillRect/>
            </a:stretch>
          </p:blipFill>
          <p:spPr>
            <a:xfrm>
              <a:off x="8866417" y="3577843"/>
              <a:ext cx="283464" cy="283464"/>
            </a:xfrm>
            <a:prstGeom prst="rect">
              <a:avLst/>
            </a:prstGeom>
          </p:spPr>
        </p:pic>
        <p:sp>
          <p:nvSpPr>
            <p:cNvPr id="27" name="TextBox 26">
              <a:extLst>
                <a:ext uri="{FF2B5EF4-FFF2-40B4-BE49-F238E27FC236}">
                  <a16:creationId xmlns:a16="http://schemas.microsoft.com/office/drawing/2014/main" id="{8F24DD37-9F6F-44ED-C717-CF8AAA069DEF}"/>
                </a:ext>
              </a:extLst>
            </p:cNvPr>
            <p:cNvSpPr txBox="1">
              <a:spLocks/>
            </p:cNvSpPr>
            <p:nvPr/>
          </p:nvSpPr>
          <p:spPr>
            <a:xfrm>
              <a:off x="9130142" y="3533337"/>
              <a:ext cx="2969685" cy="369332"/>
            </a:xfrm>
            <a:prstGeom prst="rect">
              <a:avLst/>
            </a:prstGeom>
            <a:noFill/>
          </p:spPr>
          <p:txBody>
            <a:bodyPr wrap="square" rtlCol="0">
              <a:spAutoFit/>
            </a:bodyPr>
            <a:lstStyle/>
            <a:p>
              <a:r>
                <a:rPr lang="en-US" dirty="0"/>
                <a:t>NN has individually…</a:t>
              </a:r>
            </a:p>
          </p:txBody>
        </p:sp>
      </p:grpSp>
      <p:sp>
        <p:nvSpPr>
          <p:cNvPr id="39" name="TextBox 38">
            <a:extLst>
              <a:ext uri="{FF2B5EF4-FFF2-40B4-BE49-F238E27FC236}">
                <a16:creationId xmlns:a16="http://schemas.microsoft.com/office/drawing/2014/main" id="{91ECA52C-ADBF-9298-A70E-1FED3F8F9BF5}"/>
              </a:ext>
            </a:extLst>
          </p:cNvPr>
          <p:cNvSpPr txBox="1"/>
          <p:nvPr/>
        </p:nvSpPr>
        <p:spPr>
          <a:xfrm>
            <a:off x="9130142" y="4595127"/>
            <a:ext cx="2848619" cy="646331"/>
          </a:xfrm>
          <a:prstGeom prst="rect">
            <a:avLst/>
          </a:prstGeom>
          <a:noFill/>
        </p:spPr>
        <p:txBody>
          <a:bodyPr wrap="square">
            <a:spAutoFit/>
          </a:bodyPr>
          <a:lstStyle/>
          <a:p>
            <a:r>
              <a:rPr lang="en-US" b="1" dirty="0"/>
              <a:t>fair recourse diversity </a:t>
            </a:r>
            <a:r>
              <a:rPr lang="en-US" dirty="0"/>
              <a:t>with</a:t>
            </a:r>
            <a:r>
              <a:rPr lang="en-US" b="1" dirty="0"/>
              <a:t> DICE</a:t>
            </a:r>
            <a:r>
              <a:rPr lang="en-US" dirty="0"/>
              <a:t> </a:t>
            </a:r>
            <a:r>
              <a:rPr lang="en-US" i="1" dirty="0"/>
              <a:t>explainer</a:t>
            </a:r>
            <a:endParaRPr lang="en-US" b="1" i="1" dirty="0"/>
          </a:p>
        </p:txBody>
      </p:sp>
      <p:sp>
        <p:nvSpPr>
          <p:cNvPr id="41" name="TextBox 40">
            <a:extLst>
              <a:ext uri="{FF2B5EF4-FFF2-40B4-BE49-F238E27FC236}">
                <a16:creationId xmlns:a16="http://schemas.microsoft.com/office/drawing/2014/main" id="{9C8F9AEA-B65D-9029-1636-B6B102AD1DB5}"/>
              </a:ext>
            </a:extLst>
          </p:cNvPr>
          <p:cNvSpPr txBox="1"/>
          <p:nvPr/>
        </p:nvSpPr>
        <p:spPr>
          <a:xfrm>
            <a:off x="9130142" y="3924893"/>
            <a:ext cx="2913578" cy="646331"/>
          </a:xfrm>
          <a:prstGeom prst="rect">
            <a:avLst/>
          </a:prstGeom>
          <a:noFill/>
        </p:spPr>
        <p:txBody>
          <a:bodyPr wrap="square">
            <a:spAutoFit/>
          </a:bodyPr>
          <a:lstStyle/>
          <a:p>
            <a:r>
              <a:rPr lang="en-US" b="1" dirty="0"/>
              <a:t>unfair recourse diversity</a:t>
            </a:r>
            <a:endParaRPr lang="en-US" dirty="0"/>
          </a:p>
          <a:p>
            <a:r>
              <a:rPr lang="en-US" dirty="0"/>
              <a:t>with </a:t>
            </a:r>
            <a:r>
              <a:rPr lang="en-US" b="1" dirty="0"/>
              <a:t>Heuristic </a:t>
            </a:r>
            <a:r>
              <a:rPr lang="en-US" i="1" dirty="0"/>
              <a:t>explainer</a:t>
            </a:r>
            <a:endParaRPr lang="en-US" dirty="0"/>
          </a:p>
        </p:txBody>
      </p:sp>
    </p:spTree>
    <p:extLst>
      <p:ext uri="{BB962C8B-B14F-4D97-AF65-F5344CB8AC3E}">
        <p14:creationId xmlns:p14="http://schemas.microsoft.com/office/powerpoint/2010/main" val="3861888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2"/>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1"/>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3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2" grpId="0" animBg="1"/>
      <p:bldP spid="12" grpId="1" animBg="1"/>
      <p:bldP spid="14" grpId="0" animBg="1"/>
      <p:bldP spid="14" grpId="1" animBg="1"/>
      <p:bldP spid="20" grpId="0" animBg="1"/>
      <p:bldP spid="11" grpId="0" animBg="1"/>
      <p:bldP spid="11" grpId="1" animBg="1"/>
      <p:bldP spid="13" grpId="0" animBg="1"/>
      <p:bldP spid="30" grpId="0" animBg="1"/>
      <p:bldP spid="30" grpId="1" animBg="1"/>
      <p:bldP spid="35" grpId="0"/>
      <p:bldP spid="37" grpId="0"/>
      <p:bldP spid="39" grpId="0"/>
      <p:bldP spid="4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5D852-89DB-35B9-62B7-92CEB3F26DC2}"/>
            </a:ext>
          </a:extLst>
        </p:cNvPr>
        <p:cNvGrpSpPr/>
        <p:nvPr/>
      </p:nvGrpSpPr>
      <p:grpSpPr>
        <a:xfrm>
          <a:off x="0" y="0"/>
          <a:ext cx="0" cy="0"/>
          <a:chOff x="0" y="0"/>
          <a:chExt cx="0" cy="0"/>
        </a:xfrm>
      </p:grpSpPr>
      <p:grpSp>
        <p:nvGrpSpPr>
          <p:cNvPr id="478" name="Group 477">
            <a:extLst>
              <a:ext uri="{FF2B5EF4-FFF2-40B4-BE49-F238E27FC236}">
                <a16:creationId xmlns:a16="http://schemas.microsoft.com/office/drawing/2014/main" id="{6972813D-AA2F-1FF0-1360-F474C18F1C23}"/>
              </a:ext>
            </a:extLst>
          </p:cNvPr>
          <p:cNvGrpSpPr/>
          <p:nvPr/>
        </p:nvGrpSpPr>
        <p:grpSpPr>
          <a:xfrm>
            <a:off x="2524358" y="2915112"/>
            <a:ext cx="1188720" cy="942229"/>
            <a:chOff x="2524358" y="2915112"/>
            <a:chExt cx="1188720" cy="942229"/>
          </a:xfrm>
        </p:grpSpPr>
        <p:sp>
          <p:nvSpPr>
            <p:cNvPr id="50" name="Arrow: Down 49">
              <a:extLst>
                <a:ext uri="{FF2B5EF4-FFF2-40B4-BE49-F238E27FC236}">
                  <a16:creationId xmlns:a16="http://schemas.microsoft.com/office/drawing/2014/main" id="{912DDA56-75DD-A455-4B82-A6CB3E91756C}"/>
                </a:ext>
              </a:extLst>
            </p:cNvPr>
            <p:cNvSpPr/>
            <p:nvPr/>
          </p:nvSpPr>
          <p:spPr>
            <a:xfrm rot="16200000">
              <a:off x="2927986" y="3072250"/>
              <a:ext cx="381463" cy="1188720"/>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Box 50">
              <a:extLst>
                <a:ext uri="{FF2B5EF4-FFF2-40B4-BE49-F238E27FC236}">
                  <a16:creationId xmlns:a16="http://schemas.microsoft.com/office/drawing/2014/main" id="{6D7FB836-FE4E-2E28-6574-C9EF1424E75F}"/>
                </a:ext>
              </a:extLst>
            </p:cNvPr>
            <p:cNvSpPr txBox="1"/>
            <p:nvPr/>
          </p:nvSpPr>
          <p:spPr>
            <a:xfrm>
              <a:off x="2588291" y="2915112"/>
              <a:ext cx="943291" cy="646331"/>
            </a:xfrm>
            <a:prstGeom prst="rect">
              <a:avLst/>
            </a:prstGeom>
            <a:noFill/>
          </p:spPr>
          <p:txBody>
            <a:bodyPr wrap="square" rtlCol="0">
              <a:spAutoFit/>
            </a:bodyPr>
            <a:lstStyle/>
            <a:p>
              <a:pPr algn="ctr"/>
              <a:r>
                <a:rPr lang="en-US" dirty="0"/>
                <a:t>Rule Mining</a:t>
              </a:r>
            </a:p>
          </p:txBody>
        </p:sp>
      </p:grpSp>
      <p:sp>
        <p:nvSpPr>
          <p:cNvPr id="99" name="Title 98">
            <a:extLst>
              <a:ext uri="{FF2B5EF4-FFF2-40B4-BE49-F238E27FC236}">
                <a16:creationId xmlns:a16="http://schemas.microsoft.com/office/drawing/2014/main" id="{89E443DC-F2EE-8B7C-23C5-B3ED5336632D}"/>
              </a:ext>
            </a:extLst>
          </p:cNvPr>
          <p:cNvSpPr>
            <a:spLocks noGrp="1"/>
          </p:cNvSpPr>
          <p:nvPr>
            <p:ph type="title"/>
          </p:nvPr>
        </p:nvSpPr>
        <p:spPr/>
        <p:txBody>
          <a:bodyPr/>
          <a:lstStyle/>
          <a:p>
            <a:r>
              <a:rPr lang="en-US" dirty="0"/>
              <a:t>Auditing Group Fairness</a:t>
            </a:r>
          </a:p>
        </p:txBody>
      </p:sp>
      <p:grpSp>
        <p:nvGrpSpPr>
          <p:cNvPr id="477" name="Group 476">
            <a:extLst>
              <a:ext uri="{FF2B5EF4-FFF2-40B4-BE49-F238E27FC236}">
                <a16:creationId xmlns:a16="http://schemas.microsoft.com/office/drawing/2014/main" id="{35E75999-8FEE-C7E9-5FC8-7918FB12B845}"/>
              </a:ext>
            </a:extLst>
          </p:cNvPr>
          <p:cNvGrpSpPr/>
          <p:nvPr/>
        </p:nvGrpSpPr>
        <p:grpSpPr>
          <a:xfrm>
            <a:off x="178585" y="1751166"/>
            <a:ext cx="2130463" cy="3251872"/>
            <a:chOff x="178585" y="1751166"/>
            <a:chExt cx="2130463" cy="3251872"/>
          </a:xfrm>
        </p:grpSpPr>
        <p:grpSp>
          <p:nvGrpSpPr>
            <p:cNvPr id="68" name="Group 67">
              <a:extLst>
                <a:ext uri="{FF2B5EF4-FFF2-40B4-BE49-F238E27FC236}">
                  <a16:creationId xmlns:a16="http://schemas.microsoft.com/office/drawing/2014/main" id="{A290520D-27BA-CC45-918A-21811C4F47C7}"/>
                </a:ext>
              </a:extLst>
            </p:cNvPr>
            <p:cNvGrpSpPr/>
            <p:nvPr/>
          </p:nvGrpSpPr>
          <p:grpSpPr>
            <a:xfrm>
              <a:off x="178585" y="2330182"/>
              <a:ext cx="2130463" cy="2672856"/>
              <a:chOff x="290023" y="1215979"/>
              <a:chExt cx="2130463" cy="2672856"/>
            </a:xfrm>
          </p:grpSpPr>
          <p:grpSp>
            <p:nvGrpSpPr>
              <p:cNvPr id="11" name="Group 10">
                <a:extLst>
                  <a:ext uri="{FF2B5EF4-FFF2-40B4-BE49-F238E27FC236}">
                    <a16:creationId xmlns:a16="http://schemas.microsoft.com/office/drawing/2014/main" id="{713095A9-5591-3203-619B-C3BF6294BCDE}"/>
                  </a:ext>
                </a:extLst>
              </p:cNvPr>
              <p:cNvGrpSpPr/>
              <p:nvPr/>
            </p:nvGrpSpPr>
            <p:grpSpPr>
              <a:xfrm>
                <a:off x="1044523" y="2365347"/>
                <a:ext cx="321806" cy="719740"/>
                <a:chOff x="839337" y="3530421"/>
                <a:chExt cx="321806" cy="719740"/>
              </a:xfrm>
            </p:grpSpPr>
            <p:sp>
              <p:nvSpPr>
                <p:cNvPr id="8" name="Freeform: Shape 7">
                  <a:extLst>
                    <a:ext uri="{FF2B5EF4-FFF2-40B4-BE49-F238E27FC236}">
                      <a16:creationId xmlns:a16="http://schemas.microsoft.com/office/drawing/2014/main" id="{608DFEAD-565C-71C6-9836-155C7E2FE903}"/>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10" name="Freeform: Shape 9">
                  <a:extLst>
                    <a:ext uri="{FF2B5EF4-FFF2-40B4-BE49-F238E27FC236}">
                      <a16:creationId xmlns:a16="http://schemas.microsoft.com/office/drawing/2014/main" id="{DC6B5E69-3579-CAD0-8C0C-E870AD569C0B}"/>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12" name="Group 11">
                <a:extLst>
                  <a:ext uri="{FF2B5EF4-FFF2-40B4-BE49-F238E27FC236}">
                    <a16:creationId xmlns:a16="http://schemas.microsoft.com/office/drawing/2014/main" id="{97E167C5-3F95-2247-9F19-94E69F878201}"/>
                  </a:ext>
                </a:extLst>
              </p:cNvPr>
              <p:cNvGrpSpPr/>
              <p:nvPr/>
            </p:nvGrpSpPr>
            <p:grpSpPr>
              <a:xfrm>
                <a:off x="1399915" y="1987506"/>
                <a:ext cx="321806" cy="719740"/>
                <a:chOff x="839337" y="3530421"/>
                <a:chExt cx="321806" cy="719740"/>
              </a:xfrm>
            </p:grpSpPr>
            <p:sp>
              <p:nvSpPr>
                <p:cNvPr id="13" name="Freeform: Shape 12">
                  <a:extLst>
                    <a:ext uri="{FF2B5EF4-FFF2-40B4-BE49-F238E27FC236}">
                      <a16:creationId xmlns:a16="http://schemas.microsoft.com/office/drawing/2014/main" id="{8C64D92E-974E-BB0F-229F-7C965505DCC3}"/>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14" name="Freeform: Shape 13">
                  <a:extLst>
                    <a:ext uri="{FF2B5EF4-FFF2-40B4-BE49-F238E27FC236}">
                      <a16:creationId xmlns:a16="http://schemas.microsoft.com/office/drawing/2014/main" id="{5EA0E6C6-CF18-C28A-CBBD-BF1136972FBA}"/>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15" name="Group 14">
                <a:extLst>
                  <a:ext uri="{FF2B5EF4-FFF2-40B4-BE49-F238E27FC236}">
                    <a16:creationId xmlns:a16="http://schemas.microsoft.com/office/drawing/2014/main" id="{1A853098-F7CF-3742-A43F-662952DCBFD4}"/>
                  </a:ext>
                </a:extLst>
              </p:cNvPr>
              <p:cNvGrpSpPr/>
              <p:nvPr/>
            </p:nvGrpSpPr>
            <p:grpSpPr>
              <a:xfrm>
                <a:off x="669135" y="2818585"/>
                <a:ext cx="321806" cy="719740"/>
                <a:chOff x="839337" y="3530421"/>
                <a:chExt cx="321806" cy="719740"/>
              </a:xfrm>
            </p:grpSpPr>
            <p:sp>
              <p:nvSpPr>
                <p:cNvPr id="16" name="Freeform: Shape 15">
                  <a:extLst>
                    <a:ext uri="{FF2B5EF4-FFF2-40B4-BE49-F238E27FC236}">
                      <a16:creationId xmlns:a16="http://schemas.microsoft.com/office/drawing/2014/main" id="{14E1747A-0695-E167-C4A2-7222BB14F741}"/>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17" name="Freeform: Shape 16">
                  <a:extLst>
                    <a:ext uri="{FF2B5EF4-FFF2-40B4-BE49-F238E27FC236}">
                      <a16:creationId xmlns:a16="http://schemas.microsoft.com/office/drawing/2014/main" id="{65405336-EEB1-5EA5-6270-A2E221D6D57A}"/>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18" name="Group 17">
                <a:extLst>
                  <a:ext uri="{FF2B5EF4-FFF2-40B4-BE49-F238E27FC236}">
                    <a16:creationId xmlns:a16="http://schemas.microsoft.com/office/drawing/2014/main" id="{3E365516-EDE3-C6B7-5778-BBB203B51487}"/>
                  </a:ext>
                </a:extLst>
              </p:cNvPr>
              <p:cNvGrpSpPr/>
              <p:nvPr/>
            </p:nvGrpSpPr>
            <p:grpSpPr>
              <a:xfrm>
                <a:off x="1374832" y="2809225"/>
                <a:ext cx="321806" cy="719740"/>
                <a:chOff x="839337" y="3530421"/>
                <a:chExt cx="321806" cy="719740"/>
              </a:xfrm>
            </p:grpSpPr>
            <p:sp>
              <p:nvSpPr>
                <p:cNvPr id="19" name="Freeform: Shape 18">
                  <a:extLst>
                    <a:ext uri="{FF2B5EF4-FFF2-40B4-BE49-F238E27FC236}">
                      <a16:creationId xmlns:a16="http://schemas.microsoft.com/office/drawing/2014/main" id="{948167EE-953C-10A0-F485-D3C75D21CBE8}"/>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20" name="Freeform: Shape 19">
                  <a:extLst>
                    <a:ext uri="{FF2B5EF4-FFF2-40B4-BE49-F238E27FC236}">
                      <a16:creationId xmlns:a16="http://schemas.microsoft.com/office/drawing/2014/main" id="{DAB6B958-2CCC-641B-0B2B-2A40813903FB}"/>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21" name="Group 20">
                <a:extLst>
                  <a:ext uri="{FF2B5EF4-FFF2-40B4-BE49-F238E27FC236}">
                    <a16:creationId xmlns:a16="http://schemas.microsoft.com/office/drawing/2014/main" id="{9DE1373F-2BDD-2500-D41A-E59BC180FC36}"/>
                  </a:ext>
                </a:extLst>
              </p:cNvPr>
              <p:cNvGrpSpPr/>
              <p:nvPr/>
            </p:nvGrpSpPr>
            <p:grpSpPr>
              <a:xfrm>
                <a:off x="1669380" y="3010295"/>
                <a:ext cx="321806" cy="719740"/>
                <a:chOff x="839337" y="3530421"/>
                <a:chExt cx="321806" cy="719740"/>
              </a:xfrm>
            </p:grpSpPr>
            <p:sp>
              <p:nvSpPr>
                <p:cNvPr id="22" name="Freeform: Shape 21">
                  <a:extLst>
                    <a:ext uri="{FF2B5EF4-FFF2-40B4-BE49-F238E27FC236}">
                      <a16:creationId xmlns:a16="http://schemas.microsoft.com/office/drawing/2014/main" id="{ABD2D062-C7A7-1CCE-EE5E-F298B1D2C5F9}"/>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23" name="Freeform: Shape 22">
                  <a:extLst>
                    <a:ext uri="{FF2B5EF4-FFF2-40B4-BE49-F238E27FC236}">
                      <a16:creationId xmlns:a16="http://schemas.microsoft.com/office/drawing/2014/main" id="{2EADBB60-7DFB-7A32-B6ED-38F3505670C7}"/>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24" name="Group 23">
                <a:extLst>
                  <a:ext uri="{FF2B5EF4-FFF2-40B4-BE49-F238E27FC236}">
                    <a16:creationId xmlns:a16="http://schemas.microsoft.com/office/drawing/2014/main" id="{73234E26-D6B5-3B20-C0FE-6A007D7F42F8}"/>
                  </a:ext>
                </a:extLst>
              </p:cNvPr>
              <p:cNvGrpSpPr/>
              <p:nvPr/>
            </p:nvGrpSpPr>
            <p:grpSpPr>
              <a:xfrm>
                <a:off x="691589" y="1996075"/>
                <a:ext cx="321806" cy="719740"/>
                <a:chOff x="839337" y="3530421"/>
                <a:chExt cx="321806" cy="719740"/>
              </a:xfrm>
            </p:grpSpPr>
            <p:sp>
              <p:nvSpPr>
                <p:cNvPr id="25" name="Freeform: Shape 24">
                  <a:extLst>
                    <a:ext uri="{FF2B5EF4-FFF2-40B4-BE49-F238E27FC236}">
                      <a16:creationId xmlns:a16="http://schemas.microsoft.com/office/drawing/2014/main" id="{025DA759-26D8-CC75-2EF4-B1C8A9A8EFC0}"/>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26" name="Freeform: Shape 25">
                  <a:extLst>
                    <a:ext uri="{FF2B5EF4-FFF2-40B4-BE49-F238E27FC236}">
                      <a16:creationId xmlns:a16="http://schemas.microsoft.com/office/drawing/2014/main" id="{8BFA2ECB-15F1-2172-454B-9C326B7166EC}"/>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27" name="Group 26">
                <a:extLst>
                  <a:ext uri="{FF2B5EF4-FFF2-40B4-BE49-F238E27FC236}">
                    <a16:creationId xmlns:a16="http://schemas.microsoft.com/office/drawing/2014/main" id="{471E16EA-03A6-DEED-9DF5-D269F421CCB8}"/>
                  </a:ext>
                </a:extLst>
              </p:cNvPr>
              <p:cNvGrpSpPr/>
              <p:nvPr/>
            </p:nvGrpSpPr>
            <p:grpSpPr>
              <a:xfrm>
                <a:off x="1017646" y="1586543"/>
                <a:ext cx="321806" cy="719740"/>
                <a:chOff x="839337" y="3530421"/>
                <a:chExt cx="321806" cy="719740"/>
              </a:xfrm>
            </p:grpSpPr>
            <p:sp>
              <p:nvSpPr>
                <p:cNvPr id="28" name="Freeform: Shape 27">
                  <a:extLst>
                    <a:ext uri="{FF2B5EF4-FFF2-40B4-BE49-F238E27FC236}">
                      <a16:creationId xmlns:a16="http://schemas.microsoft.com/office/drawing/2014/main" id="{2A1E7085-BD4F-A0D6-BFEF-CA3304B0D508}"/>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29" name="Freeform: Shape 28">
                  <a:extLst>
                    <a:ext uri="{FF2B5EF4-FFF2-40B4-BE49-F238E27FC236}">
                      <a16:creationId xmlns:a16="http://schemas.microsoft.com/office/drawing/2014/main" id="{01FA0D38-8E26-0CB1-C897-011974285710}"/>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30" name="Group 29">
                <a:extLst>
                  <a:ext uri="{FF2B5EF4-FFF2-40B4-BE49-F238E27FC236}">
                    <a16:creationId xmlns:a16="http://schemas.microsoft.com/office/drawing/2014/main" id="{E7835CB4-9276-53A3-AB55-8C478A76B05A}"/>
                  </a:ext>
                </a:extLst>
              </p:cNvPr>
              <p:cNvGrpSpPr/>
              <p:nvPr/>
            </p:nvGrpSpPr>
            <p:grpSpPr>
              <a:xfrm>
                <a:off x="1705141" y="2331407"/>
                <a:ext cx="321806" cy="719740"/>
                <a:chOff x="839337" y="3530421"/>
                <a:chExt cx="321806" cy="719740"/>
              </a:xfrm>
            </p:grpSpPr>
            <p:sp>
              <p:nvSpPr>
                <p:cNvPr id="31" name="Freeform: Shape 30">
                  <a:extLst>
                    <a:ext uri="{FF2B5EF4-FFF2-40B4-BE49-F238E27FC236}">
                      <a16:creationId xmlns:a16="http://schemas.microsoft.com/office/drawing/2014/main" id="{66609379-B698-64A8-63E9-C3909956006E}"/>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32" name="Freeform: Shape 31">
                  <a:extLst>
                    <a:ext uri="{FF2B5EF4-FFF2-40B4-BE49-F238E27FC236}">
                      <a16:creationId xmlns:a16="http://schemas.microsoft.com/office/drawing/2014/main" id="{4020C6D8-5606-F384-F151-7D1ADCF22CBA}"/>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33" name="Group 32">
                <a:extLst>
                  <a:ext uri="{FF2B5EF4-FFF2-40B4-BE49-F238E27FC236}">
                    <a16:creationId xmlns:a16="http://schemas.microsoft.com/office/drawing/2014/main" id="{4E22A888-FF6C-DA92-CFA8-7FAAD308707C}"/>
                  </a:ext>
                </a:extLst>
              </p:cNvPr>
              <p:cNvGrpSpPr/>
              <p:nvPr/>
            </p:nvGrpSpPr>
            <p:grpSpPr>
              <a:xfrm>
                <a:off x="1028110" y="3169095"/>
                <a:ext cx="321806" cy="719740"/>
                <a:chOff x="839337" y="3530421"/>
                <a:chExt cx="321806" cy="719740"/>
              </a:xfrm>
            </p:grpSpPr>
            <p:sp>
              <p:nvSpPr>
                <p:cNvPr id="35" name="Freeform: Shape 34">
                  <a:extLst>
                    <a:ext uri="{FF2B5EF4-FFF2-40B4-BE49-F238E27FC236}">
                      <a16:creationId xmlns:a16="http://schemas.microsoft.com/office/drawing/2014/main" id="{D906CA20-9684-EF97-E4FC-81750618F62E}"/>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36" name="Freeform: Shape 35">
                  <a:extLst>
                    <a:ext uri="{FF2B5EF4-FFF2-40B4-BE49-F238E27FC236}">
                      <a16:creationId xmlns:a16="http://schemas.microsoft.com/office/drawing/2014/main" id="{9B752AAD-092E-2D35-D68F-8ED91F40AB30}"/>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37" name="Group 36">
                <a:extLst>
                  <a:ext uri="{FF2B5EF4-FFF2-40B4-BE49-F238E27FC236}">
                    <a16:creationId xmlns:a16="http://schemas.microsoft.com/office/drawing/2014/main" id="{E5EC5FE3-9800-CCB5-15B7-E1FFD7D52D40}"/>
                  </a:ext>
                </a:extLst>
              </p:cNvPr>
              <p:cNvGrpSpPr/>
              <p:nvPr/>
            </p:nvGrpSpPr>
            <p:grpSpPr>
              <a:xfrm>
                <a:off x="1713431" y="1562581"/>
                <a:ext cx="321806" cy="719740"/>
                <a:chOff x="839337" y="3530421"/>
                <a:chExt cx="321806" cy="719740"/>
              </a:xfrm>
            </p:grpSpPr>
            <p:sp>
              <p:nvSpPr>
                <p:cNvPr id="38" name="Freeform: Shape 37">
                  <a:extLst>
                    <a:ext uri="{FF2B5EF4-FFF2-40B4-BE49-F238E27FC236}">
                      <a16:creationId xmlns:a16="http://schemas.microsoft.com/office/drawing/2014/main" id="{1CB99038-EEF6-6BA4-96CB-82ACD3BFD606}"/>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39" name="Freeform: Shape 38">
                  <a:extLst>
                    <a:ext uri="{FF2B5EF4-FFF2-40B4-BE49-F238E27FC236}">
                      <a16:creationId xmlns:a16="http://schemas.microsoft.com/office/drawing/2014/main" id="{1DCE7118-EFB6-C54B-1D57-FDC3617BA4BE}"/>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40" name="Group 39">
                <a:extLst>
                  <a:ext uri="{FF2B5EF4-FFF2-40B4-BE49-F238E27FC236}">
                    <a16:creationId xmlns:a16="http://schemas.microsoft.com/office/drawing/2014/main" id="{9AE57924-CD56-E0FC-722B-71379AE5E342}"/>
                  </a:ext>
                </a:extLst>
              </p:cNvPr>
              <p:cNvGrpSpPr/>
              <p:nvPr/>
            </p:nvGrpSpPr>
            <p:grpSpPr>
              <a:xfrm>
                <a:off x="1395770" y="1215979"/>
                <a:ext cx="321806" cy="719740"/>
                <a:chOff x="839337" y="3530421"/>
                <a:chExt cx="321806" cy="719740"/>
              </a:xfrm>
            </p:grpSpPr>
            <p:sp>
              <p:nvSpPr>
                <p:cNvPr id="41" name="Freeform: Shape 40">
                  <a:extLst>
                    <a:ext uri="{FF2B5EF4-FFF2-40B4-BE49-F238E27FC236}">
                      <a16:creationId xmlns:a16="http://schemas.microsoft.com/office/drawing/2014/main" id="{02D85A02-DDC5-8374-3B50-23B2FF3C2CE5}"/>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2" name="Freeform: Shape 41">
                  <a:extLst>
                    <a:ext uri="{FF2B5EF4-FFF2-40B4-BE49-F238E27FC236}">
                      <a16:creationId xmlns:a16="http://schemas.microsoft.com/office/drawing/2014/main" id="{06F295AB-2CE2-3069-A3F6-345CF266AEE9}"/>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43" name="Group 42">
                <a:extLst>
                  <a:ext uri="{FF2B5EF4-FFF2-40B4-BE49-F238E27FC236}">
                    <a16:creationId xmlns:a16="http://schemas.microsoft.com/office/drawing/2014/main" id="{34CE518E-C7CB-26AC-B318-28D7D1B10DBC}"/>
                  </a:ext>
                </a:extLst>
              </p:cNvPr>
              <p:cNvGrpSpPr/>
              <p:nvPr/>
            </p:nvGrpSpPr>
            <p:grpSpPr>
              <a:xfrm>
                <a:off x="2066906" y="2725217"/>
                <a:ext cx="321806" cy="719740"/>
                <a:chOff x="839337" y="3530421"/>
                <a:chExt cx="321806" cy="719740"/>
              </a:xfrm>
            </p:grpSpPr>
            <p:sp>
              <p:nvSpPr>
                <p:cNvPr id="44" name="Freeform: Shape 43">
                  <a:extLst>
                    <a:ext uri="{FF2B5EF4-FFF2-40B4-BE49-F238E27FC236}">
                      <a16:creationId xmlns:a16="http://schemas.microsoft.com/office/drawing/2014/main" id="{32C20DA4-0B86-B8F8-A9F6-7E62C886B145}"/>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5" name="Freeform: Shape 44">
                  <a:extLst>
                    <a:ext uri="{FF2B5EF4-FFF2-40B4-BE49-F238E27FC236}">
                      <a16:creationId xmlns:a16="http://schemas.microsoft.com/office/drawing/2014/main" id="{C4B04567-3DA5-440B-E02E-3F77ACDA1322}"/>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46" name="Group 45">
                <a:extLst>
                  <a:ext uri="{FF2B5EF4-FFF2-40B4-BE49-F238E27FC236}">
                    <a16:creationId xmlns:a16="http://schemas.microsoft.com/office/drawing/2014/main" id="{0A56A704-6EF2-D3BA-F010-0CDD52266FE8}"/>
                  </a:ext>
                </a:extLst>
              </p:cNvPr>
              <p:cNvGrpSpPr/>
              <p:nvPr/>
            </p:nvGrpSpPr>
            <p:grpSpPr>
              <a:xfrm>
                <a:off x="2098680" y="1919656"/>
                <a:ext cx="321806" cy="719740"/>
                <a:chOff x="839337" y="3530421"/>
                <a:chExt cx="321806" cy="719740"/>
              </a:xfrm>
            </p:grpSpPr>
            <p:sp>
              <p:nvSpPr>
                <p:cNvPr id="47" name="Freeform: Shape 46">
                  <a:extLst>
                    <a:ext uri="{FF2B5EF4-FFF2-40B4-BE49-F238E27FC236}">
                      <a16:creationId xmlns:a16="http://schemas.microsoft.com/office/drawing/2014/main" id="{19A04F0D-7956-AFA2-4C78-C90D0BEAA164}"/>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8" name="Freeform: Shape 47">
                  <a:extLst>
                    <a:ext uri="{FF2B5EF4-FFF2-40B4-BE49-F238E27FC236}">
                      <a16:creationId xmlns:a16="http://schemas.microsoft.com/office/drawing/2014/main" id="{7D456B8A-5484-E510-395B-065C6DD2A1A9}"/>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52" name="Group 51">
                <a:extLst>
                  <a:ext uri="{FF2B5EF4-FFF2-40B4-BE49-F238E27FC236}">
                    <a16:creationId xmlns:a16="http://schemas.microsoft.com/office/drawing/2014/main" id="{A4FD25C3-19D9-AFE6-9FDD-28866E0C65A8}"/>
                  </a:ext>
                </a:extLst>
              </p:cNvPr>
              <p:cNvGrpSpPr/>
              <p:nvPr/>
            </p:nvGrpSpPr>
            <p:grpSpPr>
              <a:xfrm>
                <a:off x="609756" y="1242435"/>
                <a:ext cx="321806" cy="719740"/>
                <a:chOff x="839337" y="3530421"/>
                <a:chExt cx="321806" cy="719740"/>
              </a:xfrm>
            </p:grpSpPr>
            <p:sp>
              <p:nvSpPr>
                <p:cNvPr id="53" name="Freeform: Shape 52">
                  <a:extLst>
                    <a:ext uri="{FF2B5EF4-FFF2-40B4-BE49-F238E27FC236}">
                      <a16:creationId xmlns:a16="http://schemas.microsoft.com/office/drawing/2014/main" id="{2DD9146F-DBBD-F37B-3662-2B7B72885D3D}"/>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54" name="Freeform: Shape 53">
                  <a:extLst>
                    <a:ext uri="{FF2B5EF4-FFF2-40B4-BE49-F238E27FC236}">
                      <a16:creationId xmlns:a16="http://schemas.microsoft.com/office/drawing/2014/main" id="{38B583FF-7E48-B8F8-D59D-DDAFECE041DB}"/>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55" name="Group 54">
                <a:extLst>
                  <a:ext uri="{FF2B5EF4-FFF2-40B4-BE49-F238E27FC236}">
                    <a16:creationId xmlns:a16="http://schemas.microsoft.com/office/drawing/2014/main" id="{7446CF32-CDCB-0AA7-F3EA-B712F7CAB820}"/>
                  </a:ext>
                </a:extLst>
              </p:cNvPr>
              <p:cNvGrpSpPr/>
              <p:nvPr/>
            </p:nvGrpSpPr>
            <p:grpSpPr>
              <a:xfrm>
                <a:off x="290023" y="1919656"/>
                <a:ext cx="321806" cy="719740"/>
                <a:chOff x="839337" y="3530421"/>
                <a:chExt cx="321806" cy="719740"/>
              </a:xfrm>
            </p:grpSpPr>
            <p:sp>
              <p:nvSpPr>
                <p:cNvPr id="56" name="Freeform: Shape 55">
                  <a:extLst>
                    <a:ext uri="{FF2B5EF4-FFF2-40B4-BE49-F238E27FC236}">
                      <a16:creationId xmlns:a16="http://schemas.microsoft.com/office/drawing/2014/main" id="{89FBE323-337A-3F4B-4D1B-02B30B811550}"/>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57" name="Freeform: Shape 56">
                  <a:extLst>
                    <a:ext uri="{FF2B5EF4-FFF2-40B4-BE49-F238E27FC236}">
                      <a16:creationId xmlns:a16="http://schemas.microsoft.com/office/drawing/2014/main" id="{F381D33F-926D-BFC9-7815-EFD634238EE9}"/>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60" name="Group 59">
                <a:extLst>
                  <a:ext uri="{FF2B5EF4-FFF2-40B4-BE49-F238E27FC236}">
                    <a16:creationId xmlns:a16="http://schemas.microsoft.com/office/drawing/2014/main" id="{C2C0F465-08D2-5ECD-9DB4-7CC0EB3CC9C8}"/>
                  </a:ext>
                </a:extLst>
              </p:cNvPr>
              <p:cNvGrpSpPr/>
              <p:nvPr/>
            </p:nvGrpSpPr>
            <p:grpSpPr>
              <a:xfrm>
                <a:off x="290453" y="2654574"/>
                <a:ext cx="321806" cy="719740"/>
                <a:chOff x="839337" y="3530421"/>
                <a:chExt cx="321806" cy="719740"/>
              </a:xfrm>
            </p:grpSpPr>
            <p:sp>
              <p:nvSpPr>
                <p:cNvPr id="61" name="Freeform: Shape 60">
                  <a:extLst>
                    <a:ext uri="{FF2B5EF4-FFF2-40B4-BE49-F238E27FC236}">
                      <a16:creationId xmlns:a16="http://schemas.microsoft.com/office/drawing/2014/main" id="{06407A07-783E-8D6E-049E-EFB8AAD4A365}"/>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62" name="Freeform: Shape 61">
                  <a:extLst>
                    <a:ext uri="{FF2B5EF4-FFF2-40B4-BE49-F238E27FC236}">
                      <a16:creationId xmlns:a16="http://schemas.microsoft.com/office/drawing/2014/main" id="{4CD2D4F7-9DE3-7596-949C-5135A91F5F06}"/>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sp>
          <p:nvSpPr>
            <p:cNvPr id="392" name="TextBox 391">
              <a:extLst>
                <a:ext uri="{FF2B5EF4-FFF2-40B4-BE49-F238E27FC236}">
                  <a16:creationId xmlns:a16="http://schemas.microsoft.com/office/drawing/2014/main" id="{26FA3BE2-32E0-F1E8-E8A4-EC9539C9A057}"/>
                </a:ext>
              </a:extLst>
            </p:cNvPr>
            <p:cNvSpPr txBox="1"/>
            <p:nvPr/>
          </p:nvSpPr>
          <p:spPr>
            <a:xfrm>
              <a:off x="606462" y="1751166"/>
              <a:ext cx="1274708" cy="369332"/>
            </a:xfrm>
            <a:prstGeom prst="rect">
              <a:avLst/>
            </a:prstGeom>
            <a:noFill/>
          </p:spPr>
          <p:txBody>
            <a:bodyPr wrap="none" rtlCol="0">
              <a:spAutoFit/>
            </a:bodyPr>
            <a:lstStyle/>
            <a:p>
              <a:r>
                <a:rPr lang="en-US" dirty="0"/>
                <a:t>Population</a:t>
              </a:r>
            </a:p>
          </p:txBody>
        </p:sp>
      </p:grpSp>
      <p:grpSp>
        <p:nvGrpSpPr>
          <p:cNvPr id="479" name="Group 478">
            <a:extLst>
              <a:ext uri="{FF2B5EF4-FFF2-40B4-BE49-F238E27FC236}">
                <a16:creationId xmlns:a16="http://schemas.microsoft.com/office/drawing/2014/main" id="{64D4043A-708C-CFA1-F5A8-116692775A0F}"/>
              </a:ext>
            </a:extLst>
          </p:cNvPr>
          <p:cNvGrpSpPr/>
          <p:nvPr/>
        </p:nvGrpSpPr>
        <p:grpSpPr>
          <a:xfrm>
            <a:off x="3817105" y="1053355"/>
            <a:ext cx="2489694" cy="4840654"/>
            <a:chOff x="3817105" y="1053355"/>
            <a:chExt cx="2489694" cy="4840654"/>
          </a:xfrm>
        </p:grpSpPr>
        <p:grpSp>
          <p:nvGrpSpPr>
            <p:cNvPr id="375" name="Group 374">
              <a:extLst>
                <a:ext uri="{FF2B5EF4-FFF2-40B4-BE49-F238E27FC236}">
                  <a16:creationId xmlns:a16="http://schemas.microsoft.com/office/drawing/2014/main" id="{CD0CF8F1-BC24-B0DF-6BFC-D3DFB58BDFB8}"/>
                </a:ext>
              </a:extLst>
            </p:cNvPr>
            <p:cNvGrpSpPr/>
            <p:nvPr/>
          </p:nvGrpSpPr>
          <p:grpSpPr>
            <a:xfrm>
              <a:off x="3884979" y="3548304"/>
              <a:ext cx="2130265" cy="990714"/>
              <a:chOff x="6903898" y="1374633"/>
              <a:chExt cx="2130265" cy="990714"/>
            </a:xfrm>
          </p:grpSpPr>
          <p:sp>
            <p:nvSpPr>
              <p:cNvPr id="137" name="Rectangle: Rounded Corners 136">
                <a:extLst>
                  <a:ext uri="{FF2B5EF4-FFF2-40B4-BE49-F238E27FC236}">
                    <a16:creationId xmlns:a16="http://schemas.microsoft.com/office/drawing/2014/main" id="{3E385693-2386-A8D9-A07F-1DD56ED03243}"/>
                  </a:ext>
                </a:extLst>
              </p:cNvPr>
              <p:cNvSpPr/>
              <p:nvPr/>
            </p:nvSpPr>
            <p:spPr>
              <a:xfrm>
                <a:off x="6903898" y="1374633"/>
                <a:ext cx="2130265" cy="990714"/>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38" name="TextBox 137">
                <a:extLst>
                  <a:ext uri="{FF2B5EF4-FFF2-40B4-BE49-F238E27FC236}">
                    <a16:creationId xmlns:a16="http://schemas.microsoft.com/office/drawing/2014/main" id="{29585B4F-1CED-F35F-3725-378B58DD800C}"/>
                  </a:ext>
                </a:extLst>
              </p:cNvPr>
              <p:cNvSpPr txBox="1"/>
              <p:nvPr/>
            </p:nvSpPr>
            <p:spPr>
              <a:xfrm>
                <a:off x="6903898" y="1378810"/>
                <a:ext cx="2130264" cy="307777"/>
              </a:xfrm>
              <a:prstGeom prst="rect">
                <a:avLst/>
              </a:prstGeom>
              <a:noFill/>
            </p:spPr>
            <p:txBody>
              <a:bodyPr wrap="square" rtlCol="0">
                <a:spAutoFit/>
              </a:bodyPr>
              <a:lstStyle/>
              <a:p>
                <a:pPr algn="ctr"/>
                <a:r>
                  <a:rPr lang="en-US" sz="1400" dirty="0"/>
                  <a:t>Unemployed White Men</a:t>
                </a:r>
              </a:p>
            </p:txBody>
          </p:sp>
          <p:grpSp>
            <p:nvGrpSpPr>
              <p:cNvPr id="140" name="Group 139">
                <a:extLst>
                  <a:ext uri="{FF2B5EF4-FFF2-40B4-BE49-F238E27FC236}">
                    <a16:creationId xmlns:a16="http://schemas.microsoft.com/office/drawing/2014/main" id="{0172278B-E223-A6F3-DE86-27E4E9D6E916}"/>
                  </a:ext>
                </a:extLst>
              </p:cNvPr>
              <p:cNvGrpSpPr/>
              <p:nvPr/>
            </p:nvGrpSpPr>
            <p:grpSpPr>
              <a:xfrm>
                <a:off x="7035898" y="1680690"/>
                <a:ext cx="267088" cy="597360"/>
                <a:chOff x="839337" y="3530421"/>
                <a:chExt cx="321806" cy="719740"/>
              </a:xfrm>
            </p:grpSpPr>
            <p:sp>
              <p:nvSpPr>
                <p:cNvPr id="156" name="Freeform: Shape 155">
                  <a:extLst>
                    <a:ext uri="{FF2B5EF4-FFF2-40B4-BE49-F238E27FC236}">
                      <a16:creationId xmlns:a16="http://schemas.microsoft.com/office/drawing/2014/main" id="{2BCE56BC-3177-ECA6-C771-47B8A0A5C3F1}"/>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157" name="Freeform: Shape 156">
                  <a:extLst>
                    <a:ext uri="{FF2B5EF4-FFF2-40B4-BE49-F238E27FC236}">
                      <a16:creationId xmlns:a16="http://schemas.microsoft.com/office/drawing/2014/main" id="{32C79ADE-310E-0D98-2C24-8EDF1C1F2B34}"/>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141" name="Group 140">
                <a:extLst>
                  <a:ext uri="{FF2B5EF4-FFF2-40B4-BE49-F238E27FC236}">
                    <a16:creationId xmlns:a16="http://schemas.microsoft.com/office/drawing/2014/main" id="{8B8E57C7-EDAA-EAF8-2BDE-E2F364D9E4AB}"/>
                  </a:ext>
                </a:extLst>
              </p:cNvPr>
              <p:cNvGrpSpPr/>
              <p:nvPr/>
            </p:nvGrpSpPr>
            <p:grpSpPr>
              <a:xfrm>
                <a:off x="7355733" y="1680690"/>
                <a:ext cx="267088" cy="597360"/>
                <a:chOff x="839337" y="3530421"/>
                <a:chExt cx="321806" cy="719740"/>
              </a:xfrm>
            </p:grpSpPr>
            <p:sp>
              <p:nvSpPr>
                <p:cNvPr id="154" name="Freeform: Shape 153">
                  <a:extLst>
                    <a:ext uri="{FF2B5EF4-FFF2-40B4-BE49-F238E27FC236}">
                      <a16:creationId xmlns:a16="http://schemas.microsoft.com/office/drawing/2014/main" id="{94875A07-6A33-D5BF-E88C-DFB027B064DF}"/>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155" name="Freeform: Shape 154">
                  <a:extLst>
                    <a:ext uri="{FF2B5EF4-FFF2-40B4-BE49-F238E27FC236}">
                      <a16:creationId xmlns:a16="http://schemas.microsoft.com/office/drawing/2014/main" id="{58F28E9B-CF9D-5A8F-4A32-65C86D3A3F7A}"/>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254" name="Group 253">
                <a:extLst>
                  <a:ext uri="{FF2B5EF4-FFF2-40B4-BE49-F238E27FC236}">
                    <a16:creationId xmlns:a16="http://schemas.microsoft.com/office/drawing/2014/main" id="{E8459CD8-82C0-D7AC-AD49-B10EB8293945}"/>
                  </a:ext>
                </a:extLst>
              </p:cNvPr>
              <p:cNvGrpSpPr/>
              <p:nvPr/>
            </p:nvGrpSpPr>
            <p:grpSpPr>
              <a:xfrm>
                <a:off x="7675568" y="1680690"/>
                <a:ext cx="267088" cy="597360"/>
                <a:chOff x="839337" y="3530421"/>
                <a:chExt cx="321806" cy="719740"/>
              </a:xfrm>
            </p:grpSpPr>
            <p:sp>
              <p:nvSpPr>
                <p:cNvPr id="261" name="Freeform: Shape 260">
                  <a:extLst>
                    <a:ext uri="{FF2B5EF4-FFF2-40B4-BE49-F238E27FC236}">
                      <a16:creationId xmlns:a16="http://schemas.microsoft.com/office/drawing/2014/main" id="{2CAFEB44-E844-B508-FA1A-613A97242FA2}"/>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262" name="Freeform: Shape 261">
                  <a:extLst>
                    <a:ext uri="{FF2B5EF4-FFF2-40B4-BE49-F238E27FC236}">
                      <a16:creationId xmlns:a16="http://schemas.microsoft.com/office/drawing/2014/main" id="{1D25CA22-E0AC-3BAD-54A4-8BC63281FA63}"/>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255" name="Group 254">
                <a:extLst>
                  <a:ext uri="{FF2B5EF4-FFF2-40B4-BE49-F238E27FC236}">
                    <a16:creationId xmlns:a16="http://schemas.microsoft.com/office/drawing/2014/main" id="{2BDF5E03-D29D-1414-2F5E-97AAB65188AC}"/>
                  </a:ext>
                </a:extLst>
              </p:cNvPr>
              <p:cNvGrpSpPr/>
              <p:nvPr/>
            </p:nvGrpSpPr>
            <p:grpSpPr>
              <a:xfrm>
                <a:off x="7995403" y="1680690"/>
                <a:ext cx="267088" cy="597360"/>
                <a:chOff x="839337" y="3530421"/>
                <a:chExt cx="321806" cy="719740"/>
              </a:xfrm>
            </p:grpSpPr>
            <p:sp>
              <p:nvSpPr>
                <p:cNvPr id="259" name="Freeform: Shape 258">
                  <a:extLst>
                    <a:ext uri="{FF2B5EF4-FFF2-40B4-BE49-F238E27FC236}">
                      <a16:creationId xmlns:a16="http://schemas.microsoft.com/office/drawing/2014/main" id="{FC4B10D1-E5A8-6930-3F79-4329D5260F0D}"/>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260" name="Freeform: Shape 259">
                  <a:extLst>
                    <a:ext uri="{FF2B5EF4-FFF2-40B4-BE49-F238E27FC236}">
                      <a16:creationId xmlns:a16="http://schemas.microsoft.com/office/drawing/2014/main" id="{86A23478-08B6-EEBC-6BD9-642CD1BD8D36}"/>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256" name="Group 255">
                <a:extLst>
                  <a:ext uri="{FF2B5EF4-FFF2-40B4-BE49-F238E27FC236}">
                    <a16:creationId xmlns:a16="http://schemas.microsoft.com/office/drawing/2014/main" id="{E953E0A7-43B8-C2BF-3EDD-30515EBD2305}"/>
                  </a:ext>
                </a:extLst>
              </p:cNvPr>
              <p:cNvGrpSpPr/>
              <p:nvPr/>
            </p:nvGrpSpPr>
            <p:grpSpPr>
              <a:xfrm>
                <a:off x="8315238" y="1680690"/>
                <a:ext cx="267088" cy="597360"/>
                <a:chOff x="839337" y="3530421"/>
                <a:chExt cx="321806" cy="719740"/>
              </a:xfrm>
            </p:grpSpPr>
            <p:sp>
              <p:nvSpPr>
                <p:cNvPr id="257" name="Freeform: Shape 256">
                  <a:extLst>
                    <a:ext uri="{FF2B5EF4-FFF2-40B4-BE49-F238E27FC236}">
                      <a16:creationId xmlns:a16="http://schemas.microsoft.com/office/drawing/2014/main" id="{0A4D5659-F8E1-F63E-A8D2-16780741C2BB}"/>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258" name="Freeform: Shape 257">
                  <a:extLst>
                    <a:ext uri="{FF2B5EF4-FFF2-40B4-BE49-F238E27FC236}">
                      <a16:creationId xmlns:a16="http://schemas.microsoft.com/office/drawing/2014/main" id="{6C978B22-1286-21FF-B598-664CDDE31360}"/>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grpSp>
          <p:nvGrpSpPr>
            <p:cNvPr id="374" name="Group 373">
              <a:extLst>
                <a:ext uri="{FF2B5EF4-FFF2-40B4-BE49-F238E27FC236}">
                  <a16:creationId xmlns:a16="http://schemas.microsoft.com/office/drawing/2014/main" id="{17D4BB41-04D5-383C-5603-2CA6CD3B1779}"/>
                </a:ext>
              </a:extLst>
            </p:cNvPr>
            <p:cNvGrpSpPr/>
            <p:nvPr/>
          </p:nvGrpSpPr>
          <p:grpSpPr>
            <a:xfrm>
              <a:off x="3884979" y="2493758"/>
              <a:ext cx="2130266" cy="990714"/>
              <a:chOff x="4691954" y="2422044"/>
              <a:chExt cx="2130266" cy="990714"/>
            </a:xfrm>
          </p:grpSpPr>
          <p:sp>
            <p:nvSpPr>
              <p:cNvPr id="208" name="Rectangle: Rounded Corners 207">
                <a:extLst>
                  <a:ext uri="{FF2B5EF4-FFF2-40B4-BE49-F238E27FC236}">
                    <a16:creationId xmlns:a16="http://schemas.microsoft.com/office/drawing/2014/main" id="{5D1403E1-91F2-7111-17BB-CD70E5D117C7}"/>
                  </a:ext>
                </a:extLst>
              </p:cNvPr>
              <p:cNvSpPr/>
              <p:nvPr/>
            </p:nvSpPr>
            <p:spPr>
              <a:xfrm>
                <a:off x="4691954" y="2422044"/>
                <a:ext cx="2130265" cy="990714"/>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209" name="TextBox 208">
                <a:extLst>
                  <a:ext uri="{FF2B5EF4-FFF2-40B4-BE49-F238E27FC236}">
                    <a16:creationId xmlns:a16="http://schemas.microsoft.com/office/drawing/2014/main" id="{DC0E693E-1E67-51E2-50A7-43F485240922}"/>
                  </a:ext>
                </a:extLst>
              </p:cNvPr>
              <p:cNvSpPr txBox="1"/>
              <p:nvPr/>
            </p:nvSpPr>
            <p:spPr>
              <a:xfrm>
                <a:off x="4691954" y="2426221"/>
                <a:ext cx="2130266" cy="307777"/>
              </a:xfrm>
              <a:prstGeom prst="rect">
                <a:avLst/>
              </a:prstGeom>
              <a:noFill/>
            </p:spPr>
            <p:txBody>
              <a:bodyPr wrap="square" rtlCol="0">
                <a:spAutoFit/>
              </a:bodyPr>
              <a:lstStyle/>
              <a:p>
                <a:pPr algn="ctr"/>
                <a:r>
                  <a:rPr lang="en-US" sz="1400" dirty="0"/>
                  <a:t>Married Black Men</a:t>
                </a:r>
              </a:p>
            </p:txBody>
          </p:sp>
          <p:grpSp>
            <p:nvGrpSpPr>
              <p:cNvPr id="268" name="Group 267">
                <a:extLst>
                  <a:ext uri="{FF2B5EF4-FFF2-40B4-BE49-F238E27FC236}">
                    <a16:creationId xmlns:a16="http://schemas.microsoft.com/office/drawing/2014/main" id="{FAF0153C-F0E1-E5C3-B546-F9F9D5918F51}"/>
                  </a:ext>
                </a:extLst>
              </p:cNvPr>
              <p:cNvGrpSpPr/>
              <p:nvPr/>
            </p:nvGrpSpPr>
            <p:grpSpPr>
              <a:xfrm>
                <a:off x="4823954" y="2728101"/>
                <a:ext cx="267088" cy="597360"/>
                <a:chOff x="839337" y="3530421"/>
                <a:chExt cx="321806" cy="719740"/>
              </a:xfrm>
            </p:grpSpPr>
            <p:sp>
              <p:nvSpPr>
                <p:cNvPr id="284" name="Freeform: Shape 283">
                  <a:extLst>
                    <a:ext uri="{FF2B5EF4-FFF2-40B4-BE49-F238E27FC236}">
                      <a16:creationId xmlns:a16="http://schemas.microsoft.com/office/drawing/2014/main" id="{426AD8EE-83DD-5187-FDB2-782F317E344A}"/>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285" name="Freeform: Shape 284">
                  <a:extLst>
                    <a:ext uri="{FF2B5EF4-FFF2-40B4-BE49-F238E27FC236}">
                      <a16:creationId xmlns:a16="http://schemas.microsoft.com/office/drawing/2014/main" id="{9C989B5C-9DD8-4A81-CFE5-09950F4D53AA}"/>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269" name="Group 268">
                <a:extLst>
                  <a:ext uri="{FF2B5EF4-FFF2-40B4-BE49-F238E27FC236}">
                    <a16:creationId xmlns:a16="http://schemas.microsoft.com/office/drawing/2014/main" id="{CDF0E6D6-0115-C0E7-4238-AB3E617B9DEE}"/>
                  </a:ext>
                </a:extLst>
              </p:cNvPr>
              <p:cNvGrpSpPr/>
              <p:nvPr/>
            </p:nvGrpSpPr>
            <p:grpSpPr>
              <a:xfrm>
                <a:off x="5143789" y="2728101"/>
                <a:ext cx="267088" cy="597360"/>
                <a:chOff x="839337" y="3530421"/>
                <a:chExt cx="321806" cy="719740"/>
              </a:xfrm>
            </p:grpSpPr>
            <p:sp>
              <p:nvSpPr>
                <p:cNvPr id="282" name="Freeform: Shape 281">
                  <a:extLst>
                    <a:ext uri="{FF2B5EF4-FFF2-40B4-BE49-F238E27FC236}">
                      <a16:creationId xmlns:a16="http://schemas.microsoft.com/office/drawing/2014/main" id="{69759F20-55F8-2363-D86F-4D7982CCF2C6}"/>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283" name="Freeform: Shape 282">
                  <a:extLst>
                    <a:ext uri="{FF2B5EF4-FFF2-40B4-BE49-F238E27FC236}">
                      <a16:creationId xmlns:a16="http://schemas.microsoft.com/office/drawing/2014/main" id="{31B31BF1-6114-0CB5-2C55-14A70E2C7F36}"/>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270" name="Group 269">
                <a:extLst>
                  <a:ext uri="{FF2B5EF4-FFF2-40B4-BE49-F238E27FC236}">
                    <a16:creationId xmlns:a16="http://schemas.microsoft.com/office/drawing/2014/main" id="{1D0E691E-22E6-434E-7E40-E5DDA800F37E}"/>
                  </a:ext>
                </a:extLst>
              </p:cNvPr>
              <p:cNvGrpSpPr/>
              <p:nvPr/>
            </p:nvGrpSpPr>
            <p:grpSpPr>
              <a:xfrm>
                <a:off x="5463624" y="2728101"/>
                <a:ext cx="267088" cy="597360"/>
                <a:chOff x="839337" y="3530421"/>
                <a:chExt cx="321806" cy="719740"/>
              </a:xfrm>
            </p:grpSpPr>
            <p:sp>
              <p:nvSpPr>
                <p:cNvPr id="280" name="Freeform: Shape 279">
                  <a:extLst>
                    <a:ext uri="{FF2B5EF4-FFF2-40B4-BE49-F238E27FC236}">
                      <a16:creationId xmlns:a16="http://schemas.microsoft.com/office/drawing/2014/main" id="{F214FC7B-4794-ED49-CB4B-B7A9A24B0A86}"/>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281" name="Freeform: Shape 280">
                  <a:extLst>
                    <a:ext uri="{FF2B5EF4-FFF2-40B4-BE49-F238E27FC236}">
                      <a16:creationId xmlns:a16="http://schemas.microsoft.com/office/drawing/2014/main" id="{41B0A417-B400-11B9-7255-0765036BD3EA}"/>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grpSp>
          <p:nvGrpSpPr>
            <p:cNvPr id="373" name="Group 372">
              <a:extLst>
                <a:ext uri="{FF2B5EF4-FFF2-40B4-BE49-F238E27FC236}">
                  <a16:creationId xmlns:a16="http://schemas.microsoft.com/office/drawing/2014/main" id="{4B74D1BF-8729-93D4-BB76-11F1ECB91381}"/>
                </a:ext>
              </a:extLst>
            </p:cNvPr>
            <p:cNvGrpSpPr/>
            <p:nvPr/>
          </p:nvGrpSpPr>
          <p:grpSpPr>
            <a:xfrm>
              <a:off x="3884979" y="1439212"/>
              <a:ext cx="2130265" cy="990714"/>
              <a:chOff x="4691954" y="1374633"/>
              <a:chExt cx="2130265" cy="990714"/>
            </a:xfrm>
          </p:grpSpPr>
          <p:sp>
            <p:nvSpPr>
              <p:cNvPr id="64" name="Rectangle: Rounded Corners 63">
                <a:extLst>
                  <a:ext uri="{FF2B5EF4-FFF2-40B4-BE49-F238E27FC236}">
                    <a16:creationId xmlns:a16="http://schemas.microsoft.com/office/drawing/2014/main" id="{C91EE54C-865D-953C-4B73-E5CD11A55217}"/>
                  </a:ext>
                </a:extLst>
              </p:cNvPr>
              <p:cNvSpPr/>
              <p:nvPr/>
            </p:nvSpPr>
            <p:spPr>
              <a:xfrm>
                <a:off x="4691954" y="1374633"/>
                <a:ext cx="2130265" cy="990714"/>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72" name="TextBox 71">
                <a:extLst>
                  <a:ext uri="{FF2B5EF4-FFF2-40B4-BE49-F238E27FC236}">
                    <a16:creationId xmlns:a16="http://schemas.microsoft.com/office/drawing/2014/main" id="{F35B3A6F-8AFA-FDDB-20DC-8FA1CE28CECE}"/>
                  </a:ext>
                </a:extLst>
              </p:cNvPr>
              <p:cNvSpPr txBox="1"/>
              <p:nvPr/>
            </p:nvSpPr>
            <p:spPr>
              <a:xfrm>
                <a:off x="4691954" y="1378810"/>
                <a:ext cx="2130264" cy="307777"/>
              </a:xfrm>
              <a:prstGeom prst="rect">
                <a:avLst/>
              </a:prstGeom>
              <a:noFill/>
            </p:spPr>
            <p:txBody>
              <a:bodyPr wrap="square" rtlCol="0">
                <a:spAutoFit/>
              </a:bodyPr>
              <a:lstStyle/>
              <a:p>
                <a:pPr algn="ctr"/>
                <a:r>
                  <a:rPr lang="en-US" sz="1400" dirty="0"/>
                  <a:t>White Women &lt; 30 </a:t>
                </a:r>
                <a:r>
                  <a:rPr lang="en-US" sz="1400" dirty="0" err="1"/>
                  <a:t>y.o</a:t>
                </a:r>
                <a:r>
                  <a:rPr lang="en-US" sz="1400" dirty="0"/>
                  <a:t>.</a:t>
                </a:r>
              </a:p>
            </p:txBody>
          </p:sp>
          <p:grpSp>
            <p:nvGrpSpPr>
              <p:cNvPr id="349" name="Group 348">
                <a:extLst>
                  <a:ext uri="{FF2B5EF4-FFF2-40B4-BE49-F238E27FC236}">
                    <a16:creationId xmlns:a16="http://schemas.microsoft.com/office/drawing/2014/main" id="{75A29EA0-6C2A-BCE1-679F-CA1823151C23}"/>
                  </a:ext>
                </a:extLst>
              </p:cNvPr>
              <p:cNvGrpSpPr/>
              <p:nvPr/>
            </p:nvGrpSpPr>
            <p:grpSpPr>
              <a:xfrm>
                <a:off x="4823954" y="1680690"/>
                <a:ext cx="267088" cy="597360"/>
                <a:chOff x="839337" y="3530421"/>
                <a:chExt cx="321806" cy="719740"/>
              </a:xfrm>
            </p:grpSpPr>
            <p:sp>
              <p:nvSpPr>
                <p:cNvPr id="365" name="Freeform: Shape 364">
                  <a:extLst>
                    <a:ext uri="{FF2B5EF4-FFF2-40B4-BE49-F238E27FC236}">
                      <a16:creationId xmlns:a16="http://schemas.microsoft.com/office/drawing/2014/main" id="{2A33B241-922F-F096-2FDA-2867D6CB9340}"/>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366" name="Freeform: Shape 365">
                  <a:extLst>
                    <a:ext uri="{FF2B5EF4-FFF2-40B4-BE49-F238E27FC236}">
                      <a16:creationId xmlns:a16="http://schemas.microsoft.com/office/drawing/2014/main" id="{0DF5B0C9-9BAD-91F3-2F77-B965A6351DB0}"/>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350" name="Group 349">
                <a:extLst>
                  <a:ext uri="{FF2B5EF4-FFF2-40B4-BE49-F238E27FC236}">
                    <a16:creationId xmlns:a16="http://schemas.microsoft.com/office/drawing/2014/main" id="{D7228D83-785F-2C5D-9DE9-D70E0DB8480E}"/>
                  </a:ext>
                </a:extLst>
              </p:cNvPr>
              <p:cNvGrpSpPr/>
              <p:nvPr/>
            </p:nvGrpSpPr>
            <p:grpSpPr>
              <a:xfrm>
                <a:off x="5143789" y="1680690"/>
                <a:ext cx="267088" cy="597360"/>
                <a:chOff x="839337" y="3530421"/>
                <a:chExt cx="321806" cy="719740"/>
              </a:xfrm>
            </p:grpSpPr>
            <p:sp>
              <p:nvSpPr>
                <p:cNvPr id="363" name="Freeform: Shape 362">
                  <a:extLst>
                    <a:ext uri="{FF2B5EF4-FFF2-40B4-BE49-F238E27FC236}">
                      <a16:creationId xmlns:a16="http://schemas.microsoft.com/office/drawing/2014/main" id="{8281908D-49C7-24A6-4792-86B319DE2F13}"/>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364" name="Freeform: Shape 363">
                  <a:extLst>
                    <a:ext uri="{FF2B5EF4-FFF2-40B4-BE49-F238E27FC236}">
                      <a16:creationId xmlns:a16="http://schemas.microsoft.com/office/drawing/2014/main" id="{4E23F6B6-2DF7-5821-FC9D-E464ACB23ADC}"/>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351" name="Group 350">
                <a:extLst>
                  <a:ext uri="{FF2B5EF4-FFF2-40B4-BE49-F238E27FC236}">
                    <a16:creationId xmlns:a16="http://schemas.microsoft.com/office/drawing/2014/main" id="{52FB7E28-7DE9-0A11-4F2A-EE39A080CCBC}"/>
                  </a:ext>
                </a:extLst>
              </p:cNvPr>
              <p:cNvGrpSpPr/>
              <p:nvPr/>
            </p:nvGrpSpPr>
            <p:grpSpPr>
              <a:xfrm>
                <a:off x="5463624" y="1680690"/>
                <a:ext cx="267088" cy="597360"/>
                <a:chOff x="839337" y="3530421"/>
                <a:chExt cx="321806" cy="719740"/>
              </a:xfrm>
            </p:grpSpPr>
            <p:sp>
              <p:nvSpPr>
                <p:cNvPr id="361" name="Freeform: Shape 360">
                  <a:extLst>
                    <a:ext uri="{FF2B5EF4-FFF2-40B4-BE49-F238E27FC236}">
                      <a16:creationId xmlns:a16="http://schemas.microsoft.com/office/drawing/2014/main" id="{B52ED55F-B001-9A38-8694-897C143592D0}"/>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362" name="Freeform: Shape 361">
                  <a:extLst>
                    <a:ext uri="{FF2B5EF4-FFF2-40B4-BE49-F238E27FC236}">
                      <a16:creationId xmlns:a16="http://schemas.microsoft.com/office/drawing/2014/main" id="{0A5E70ED-6923-5C7C-DAE2-6DE971801551}"/>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352" name="Group 351">
                <a:extLst>
                  <a:ext uri="{FF2B5EF4-FFF2-40B4-BE49-F238E27FC236}">
                    <a16:creationId xmlns:a16="http://schemas.microsoft.com/office/drawing/2014/main" id="{9252E5D4-C563-05EF-65D5-CD1154D9671A}"/>
                  </a:ext>
                </a:extLst>
              </p:cNvPr>
              <p:cNvGrpSpPr/>
              <p:nvPr/>
            </p:nvGrpSpPr>
            <p:grpSpPr>
              <a:xfrm>
                <a:off x="5783459" y="1680690"/>
                <a:ext cx="267088" cy="597360"/>
                <a:chOff x="839337" y="3530421"/>
                <a:chExt cx="321806" cy="719740"/>
              </a:xfrm>
            </p:grpSpPr>
            <p:sp>
              <p:nvSpPr>
                <p:cNvPr id="359" name="Freeform: Shape 358">
                  <a:extLst>
                    <a:ext uri="{FF2B5EF4-FFF2-40B4-BE49-F238E27FC236}">
                      <a16:creationId xmlns:a16="http://schemas.microsoft.com/office/drawing/2014/main" id="{AC00C894-050A-27CF-EB2C-13BFB08B6510}"/>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360" name="Freeform: Shape 359">
                  <a:extLst>
                    <a:ext uri="{FF2B5EF4-FFF2-40B4-BE49-F238E27FC236}">
                      <a16:creationId xmlns:a16="http://schemas.microsoft.com/office/drawing/2014/main" id="{70E59E96-661A-9C3B-532F-A805DD94E622}"/>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mc:AlternateContent xmlns:mc="http://schemas.openxmlformats.org/markup-compatibility/2006" xmlns:a14="http://schemas.microsoft.com/office/drawing/2010/main">
          <mc:Choice Requires="a14">
            <p:sp>
              <p:nvSpPr>
                <p:cNvPr id="370" name="TextBox 369">
                  <a:extLst>
                    <a:ext uri="{FF2B5EF4-FFF2-40B4-BE49-F238E27FC236}">
                      <a16:creationId xmlns:a16="http://schemas.microsoft.com/office/drawing/2014/main" id="{2CF57AC0-4DBC-5265-F2CC-6F2A61C5D1E9}"/>
                    </a:ext>
                  </a:extLst>
                </p:cNvPr>
                <p:cNvSpPr txBox="1"/>
                <p:nvPr/>
              </p:nvSpPr>
              <p:spPr>
                <a:xfrm>
                  <a:off x="4631078" y="4412441"/>
                  <a:ext cx="527997" cy="584775"/>
                </a:xfrm>
                <a:prstGeom prst="rect">
                  <a:avLst/>
                </a:prstGeom>
                <a:noFill/>
              </p:spPr>
              <p:txBody>
                <a:bodyPr wrap="square" anchor="ctr">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ea typeface="Cambria Math" panose="02040503050406030204" pitchFamily="18" charset="0"/>
                          </a:rPr>
                          <m:t>⋯</m:t>
                        </m:r>
                      </m:oMath>
                    </m:oMathPara>
                  </a14:m>
                  <a:endParaRPr lang="en-US" sz="3200" b="0" dirty="0"/>
                </a:p>
              </p:txBody>
            </p:sp>
          </mc:Choice>
          <mc:Fallback xmlns="">
            <p:sp>
              <p:nvSpPr>
                <p:cNvPr id="370" name="TextBox 369">
                  <a:extLst>
                    <a:ext uri="{FF2B5EF4-FFF2-40B4-BE49-F238E27FC236}">
                      <a16:creationId xmlns:a16="http://schemas.microsoft.com/office/drawing/2014/main" id="{2CF57AC0-4DBC-5265-F2CC-6F2A61C5D1E9}"/>
                    </a:ext>
                  </a:extLst>
                </p:cNvPr>
                <p:cNvSpPr txBox="1">
                  <a:spLocks noRot="1" noChangeAspect="1" noMove="1" noResize="1" noEditPoints="1" noAdjustHandles="1" noChangeArrowheads="1" noChangeShapeType="1" noTextEdit="1"/>
                </p:cNvSpPr>
                <p:nvPr/>
              </p:nvSpPr>
              <p:spPr>
                <a:xfrm>
                  <a:off x="4631078" y="4412441"/>
                  <a:ext cx="527997" cy="584775"/>
                </a:xfrm>
                <a:prstGeom prst="rect">
                  <a:avLst/>
                </a:prstGeom>
                <a:blipFill>
                  <a:blip r:embed="rId2"/>
                  <a:stretch>
                    <a:fillRect/>
                  </a:stretch>
                </a:blipFill>
              </p:spPr>
              <p:txBody>
                <a:bodyPr/>
                <a:lstStyle/>
                <a:p>
                  <a:r>
                    <a:rPr lang="en-US">
                      <a:noFill/>
                    </a:rPr>
                    <a:t> </a:t>
                  </a:r>
                </a:p>
              </p:txBody>
            </p:sp>
          </mc:Fallback>
        </mc:AlternateContent>
        <p:grpSp>
          <p:nvGrpSpPr>
            <p:cNvPr id="377" name="Group 376">
              <a:extLst>
                <a:ext uri="{FF2B5EF4-FFF2-40B4-BE49-F238E27FC236}">
                  <a16:creationId xmlns:a16="http://schemas.microsoft.com/office/drawing/2014/main" id="{A99DDAB6-1932-F886-8131-F1FC30E5203F}"/>
                </a:ext>
              </a:extLst>
            </p:cNvPr>
            <p:cNvGrpSpPr/>
            <p:nvPr/>
          </p:nvGrpSpPr>
          <p:grpSpPr>
            <a:xfrm>
              <a:off x="3884979" y="4903295"/>
              <a:ext cx="2130265" cy="990714"/>
              <a:chOff x="6903898" y="2422044"/>
              <a:chExt cx="2130265" cy="990714"/>
            </a:xfrm>
          </p:grpSpPr>
          <p:grpSp>
            <p:nvGrpSpPr>
              <p:cNvPr id="378" name="Group 377">
                <a:extLst>
                  <a:ext uri="{FF2B5EF4-FFF2-40B4-BE49-F238E27FC236}">
                    <a16:creationId xmlns:a16="http://schemas.microsoft.com/office/drawing/2014/main" id="{A2FCF201-4AEE-154E-B849-B0CE593C52C3}"/>
                  </a:ext>
                </a:extLst>
              </p:cNvPr>
              <p:cNvGrpSpPr/>
              <p:nvPr/>
            </p:nvGrpSpPr>
            <p:grpSpPr>
              <a:xfrm>
                <a:off x="6903898" y="2422044"/>
                <a:ext cx="2130265" cy="990714"/>
                <a:chOff x="6903898" y="2422044"/>
                <a:chExt cx="2130265" cy="990714"/>
              </a:xfrm>
            </p:grpSpPr>
            <p:sp>
              <p:nvSpPr>
                <p:cNvPr id="385" name="Rectangle: Rounded Corners 384">
                  <a:extLst>
                    <a:ext uri="{FF2B5EF4-FFF2-40B4-BE49-F238E27FC236}">
                      <a16:creationId xmlns:a16="http://schemas.microsoft.com/office/drawing/2014/main" id="{B10A1FF6-CE22-AFD3-1A30-E80D0D2D77C3}"/>
                    </a:ext>
                  </a:extLst>
                </p:cNvPr>
                <p:cNvSpPr/>
                <p:nvPr/>
              </p:nvSpPr>
              <p:spPr>
                <a:xfrm>
                  <a:off x="6903898" y="2422044"/>
                  <a:ext cx="2130265" cy="990714"/>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86" name="TextBox 385">
                  <a:extLst>
                    <a:ext uri="{FF2B5EF4-FFF2-40B4-BE49-F238E27FC236}">
                      <a16:creationId xmlns:a16="http://schemas.microsoft.com/office/drawing/2014/main" id="{1482A0BE-BBC9-CD8A-730F-292ACA3781FF}"/>
                    </a:ext>
                  </a:extLst>
                </p:cNvPr>
                <p:cNvSpPr txBox="1"/>
                <p:nvPr/>
              </p:nvSpPr>
              <p:spPr>
                <a:xfrm>
                  <a:off x="6903898" y="2426221"/>
                  <a:ext cx="2130264" cy="307777"/>
                </a:xfrm>
                <a:prstGeom prst="rect">
                  <a:avLst/>
                </a:prstGeom>
                <a:noFill/>
              </p:spPr>
              <p:txBody>
                <a:bodyPr wrap="square" rtlCol="0">
                  <a:spAutoFit/>
                </a:bodyPr>
                <a:lstStyle/>
                <a:p>
                  <a:pPr algn="ctr"/>
                  <a:r>
                    <a:rPr lang="en-US" sz="1400" dirty="0"/>
                    <a:t>Women With PhDs</a:t>
                  </a:r>
                </a:p>
              </p:txBody>
            </p:sp>
          </p:grpSp>
          <p:grpSp>
            <p:nvGrpSpPr>
              <p:cNvPr id="379" name="Group 378">
                <a:extLst>
                  <a:ext uri="{FF2B5EF4-FFF2-40B4-BE49-F238E27FC236}">
                    <a16:creationId xmlns:a16="http://schemas.microsoft.com/office/drawing/2014/main" id="{07103808-12DC-5134-B3EC-79D7D89B658A}"/>
                  </a:ext>
                </a:extLst>
              </p:cNvPr>
              <p:cNvGrpSpPr/>
              <p:nvPr/>
            </p:nvGrpSpPr>
            <p:grpSpPr>
              <a:xfrm>
                <a:off x="7035898" y="2728101"/>
                <a:ext cx="267088" cy="597360"/>
                <a:chOff x="839337" y="3530421"/>
                <a:chExt cx="321806" cy="719740"/>
              </a:xfrm>
            </p:grpSpPr>
            <p:sp>
              <p:nvSpPr>
                <p:cNvPr id="383" name="Freeform: Shape 382">
                  <a:extLst>
                    <a:ext uri="{FF2B5EF4-FFF2-40B4-BE49-F238E27FC236}">
                      <a16:creationId xmlns:a16="http://schemas.microsoft.com/office/drawing/2014/main" id="{D9828DF8-56A3-E778-5C76-BC3C1673661A}"/>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384" name="Freeform: Shape 383">
                  <a:extLst>
                    <a:ext uri="{FF2B5EF4-FFF2-40B4-BE49-F238E27FC236}">
                      <a16:creationId xmlns:a16="http://schemas.microsoft.com/office/drawing/2014/main" id="{7D4BAC9F-6C60-A41E-A5F4-1932A658F99E}"/>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380" name="Group 379">
                <a:extLst>
                  <a:ext uri="{FF2B5EF4-FFF2-40B4-BE49-F238E27FC236}">
                    <a16:creationId xmlns:a16="http://schemas.microsoft.com/office/drawing/2014/main" id="{773FC5A8-3BF7-D9B9-02C0-885242008998}"/>
                  </a:ext>
                </a:extLst>
              </p:cNvPr>
              <p:cNvGrpSpPr/>
              <p:nvPr/>
            </p:nvGrpSpPr>
            <p:grpSpPr>
              <a:xfrm>
                <a:off x="7355733" y="2728101"/>
                <a:ext cx="267088" cy="597360"/>
                <a:chOff x="839337" y="3530421"/>
                <a:chExt cx="321806" cy="719740"/>
              </a:xfrm>
            </p:grpSpPr>
            <p:sp>
              <p:nvSpPr>
                <p:cNvPr id="381" name="Freeform: Shape 380">
                  <a:extLst>
                    <a:ext uri="{FF2B5EF4-FFF2-40B4-BE49-F238E27FC236}">
                      <a16:creationId xmlns:a16="http://schemas.microsoft.com/office/drawing/2014/main" id="{1C308338-4202-7F94-0C1D-8ABB5A4F4C4E}"/>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382" name="Freeform: Shape 381">
                  <a:extLst>
                    <a:ext uri="{FF2B5EF4-FFF2-40B4-BE49-F238E27FC236}">
                      <a16:creationId xmlns:a16="http://schemas.microsoft.com/office/drawing/2014/main" id="{B8590123-D9C8-7F4E-132A-944EDCE4E2BC}"/>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sp>
          <p:nvSpPr>
            <p:cNvPr id="395" name="TextBox 394">
              <a:extLst>
                <a:ext uri="{FF2B5EF4-FFF2-40B4-BE49-F238E27FC236}">
                  <a16:creationId xmlns:a16="http://schemas.microsoft.com/office/drawing/2014/main" id="{EB5CB351-06F9-6430-988E-6269546F4EF7}"/>
                </a:ext>
              </a:extLst>
            </p:cNvPr>
            <p:cNvSpPr txBox="1"/>
            <p:nvPr/>
          </p:nvSpPr>
          <p:spPr>
            <a:xfrm>
              <a:off x="3817105" y="1053355"/>
              <a:ext cx="2489694" cy="369332"/>
            </a:xfrm>
            <a:prstGeom prst="rect">
              <a:avLst/>
            </a:prstGeom>
            <a:noFill/>
          </p:spPr>
          <p:txBody>
            <a:bodyPr wrap="square" rtlCol="0">
              <a:spAutoFit/>
            </a:bodyPr>
            <a:lstStyle/>
            <a:p>
              <a:pPr algn="ctr"/>
              <a:r>
                <a:rPr lang="en-US" dirty="0"/>
                <a:t>Subpopulation Groups</a:t>
              </a:r>
            </a:p>
          </p:txBody>
        </p:sp>
      </p:grpSp>
      <p:grpSp>
        <p:nvGrpSpPr>
          <p:cNvPr id="480" name="Group 479">
            <a:extLst>
              <a:ext uri="{FF2B5EF4-FFF2-40B4-BE49-F238E27FC236}">
                <a16:creationId xmlns:a16="http://schemas.microsoft.com/office/drawing/2014/main" id="{79633E14-2278-D2F9-3AD4-AD384CD00812}"/>
              </a:ext>
            </a:extLst>
          </p:cNvPr>
          <p:cNvGrpSpPr/>
          <p:nvPr/>
        </p:nvGrpSpPr>
        <p:grpSpPr>
          <a:xfrm>
            <a:off x="5989614" y="2877182"/>
            <a:ext cx="1635993" cy="1578856"/>
            <a:chOff x="5989614" y="2877182"/>
            <a:chExt cx="1635993" cy="1578856"/>
          </a:xfrm>
        </p:grpSpPr>
        <p:sp>
          <p:nvSpPr>
            <p:cNvPr id="389" name="TextBox 388">
              <a:extLst>
                <a:ext uri="{FF2B5EF4-FFF2-40B4-BE49-F238E27FC236}">
                  <a16:creationId xmlns:a16="http://schemas.microsoft.com/office/drawing/2014/main" id="{400480A1-5D75-38D6-3AFE-2CD8D2F11983}"/>
                </a:ext>
              </a:extLst>
            </p:cNvPr>
            <p:cNvSpPr txBox="1"/>
            <p:nvPr/>
          </p:nvSpPr>
          <p:spPr>
            <a:xfrm>
              <a:off x="5989614" y="3343445"/>
              <a:ext cx="1194988" cy="646331"/>
            </a:xfrm>
            <a:prstGeom prst="rect">
              <a:avLst/>
            </a:prstGeom>
            <a:noFill/>
          </p:spPr>
          <p:txBody>
            <a:bodyPr wrap="square" rtlCol="0">
              <a:spAutoFit/>
            </a:bodyPr>
            <a:lstStyle/>
            <a:p>
              <a:pPr algn="ctr"/>
              <a:r>
                <a:rPr lang="en-US" dirty="0"/>
                <a:t>Split By Predicate</a:t>
              </a:r>
            </a:p>
          </p:txBody>
        </p:sp>
        <p:grpSp>
          <p:nvGrpSpPr>
            <p:cNvPr id="468" name="Group 467">
              <a:extLst>
                <a:ext uri="{FF2B5EF4-FFF2-40B4-BE49-F238E27FC236}">
                  <a16:creationId xmlns:a16="http://schemas.microsoft.com/office/drawing/2014/main" id="{33376746-D885-9683-9B04-78092E86881C}"/>
                </a:ext>
              </a:extLst>
            </p:cNvPr>
            <p:cNvGrpSpPr/>
            <p:nvPr/>
          </p:nvGrpSpPr>
          <p:grpSpPr>
            <a:xfrm>
              <a:off x="6711207" y="2877182"/>
              <a:ext cx="914400" cy="1578856"/>
              <a:chOff x="6129908" y="2870363"/>
              <a:chExt cx="914400" cy="1578856"/>
            </a:xfrm>
          </p:grpSpPr>
          <p:sp>
            <p:nvSpPr>
              <p:cNvPr id="388" name="Arrow: Down 387">
                <a:extLst>
                  <a:ext uri="{FF2B5EF4-FFF2-40B4-BE49-F238E27FC236}">
                    <a16:creationId xmlns:a16="http://schemas.microsoft.com/office/drawing/2014/main" id="{FBC5DA89-93EB-D3E6-A102-AE89660791AB}"/>
                  </a:ext>
                </a:extLst>
              </p:cNvPr>
              <p:cNvSpPr/>
              <p:nvPr/>
            </p:nvSpPr>
            <p:spPr>
              <a:xfrm rot="14400000">
                <a:off x="6396376" y="2603895"/>
                <a:ext cx="381463" cy="914400"/>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7" name="Arrow: Down 396">
                <a:extLst>
                  <a:ext uri="{FF2B5EF4-FFF2-40B4-BE49-F238E27FC236}">
                    <a16:creationId xmlns:a16="http://schemas.microsoft.com/office/drawing/2014/main" id="{8BAF0B4C-598E-CE5D-F719-71D16ED7CEF2}"/>
                  </a:ext>
                </a:extLst>
              </p:cNvPr>
              <p:cNvSpPr/>
              <p:nvPr/>
            </p:nvSpPr>
            <p:spPr>
              <a:xfrm rot="18000000">
                <a:off x="6396376" y="3801288"/>
                <a:ext cx="381463" cy="914400"/>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483" name="Group 482">
            <a:extLst>
              <a:ext uri="{FF2B5EF4-FFF2-40B4-BE49-F238E27FC236}">
                <a16:creationId xmlns:a16="http://schemas.microsoft.com/office/drawing/2014/main" id="{4CF906BB-7ACB-5D84-87A1-E0308B535139}"/>
              </a:ext>
            </a:extLst>
          </p:cNvPr>
          <p:cNvGrpSpPr/>
          <p:nvPr/>
        </p:nvGrpSpPr>
        <p:grpSpPr>
          <a:xfrm>
            <a:off x="7619519" y="1534240"/>
            <a:ext cx="4329179" cy="3943242"/>
            <a:chOff x="7619519" y="1534240"/>
            <a:chExt cx="4329179" cy="3943242"/>
          </a:xfrm>
        </p:grpSpPr>
        <p:grpSp>
          <p:nvGrpSpPr>
            <p:cNvPr id="475" name="Group 474">
              <a:extLst>
                <a:ext uri="{FF2B5EF4-FFF2-40B4-BE49-F238E27FC236}">
                  <a16:creationId xmlns:a16="http://schemas.microsoft.com/office/drawing/2014/main" id="{32D70417-FC79-76CC-6D5A-4D052B602B88}"/>
                </a:ext>
              </a:extLst>
            </p:cNvPr>
            <p:cNvGrpSpPr/>
            <p:nvPr/>
          </p:nvGrpSpPr>
          <p:grpSpPr>
            <a:xfrm>
              <a:off x="7619519" y="1534240"/>
              <a:ext cx="4329179" cy="1375295"/>
              <a:chOff x="7619519" y="1534240"/>
              <a:chExt cx="4329179" cy="1375295"/>
            </a:xfrm>
          </p:grpSpPr>
          <p:grpSp>
            <p:nvGrpSpPr>
              <p:cNvPr id="471" name="Group 470">
                <a:extLst>
                  <a:ext uri="{FF2B5EF4-FFF2-40B4-BE49-F238E27FC236}">
                    <a16:creationId xmlns:a16="http://schemas.microsoft.com/office/drawing/2014/main" id="{D5DFD123-D9F3-9C66-A0E2-B948293141FF}"/>
                  </a:ext>
                </a:extLst>
              </p:cNvPr>
              <p:cNvGrpSpPr/>
              <p:nvPr/>
            </p:nvGrpSpPr>
            <p:grpSpPr>
              <a:xfrm>
                <a:off x="7619520" y="1918821"/>
                <a:ext cx="4329178" cy="990714"/>
                <a:chOff x="7619520" y="1918821"/>
                <a:chExt cx="4329178" cy="990714"/>
              </a:xfrm>
            </p:grpSpPr>
            <p:grpSp>
              <p:nvGrpSpPr>
                <p:cNvPr id="398" name="Group 397">
                  <a:extLst>
                    <a:ext uri="{FF2B5EF4-FFF2-40B4-BE49-F238E27FC236}">
                      <a16:creationId xmlns:a16="http://schemas.microsoft.com/office/drawing/2014/main" id="{2AE346CB-CF83-15B1-9D39-1B36FF9881E7}"/>
                    </a:ext>
                  </a:extLst>
                </p:cNvPr>
                <p:cNvGrpSpPr/>
                <p:nvPr/>
              </p:nvGrpSpPr>
              <p:grpSpPr>
                <a:xfrm>
                  <a:off x="7619520" y="1918821"/>
                  <a:ext cx="2130265" cy="990714"/>
                  <a:chOff x="4691954" y="1374633"/>
                  <a:chExt cx="2130265" cy="990714"/>
                </a:xfrm>
              </p:grpSpPr>
              <p:sp>
                <p:nvSpPr>
                  <p:cNvPr id="399" name="Rectangle: Rounded Corners 398">
                    <a:extLst>
                      <a:ext uri="{FF2B5EF4-FFF2-40B4-BE49-F238E27FC236}">
                        <a16:creationId xmlns:a16="http://schemas.microsoft.com/office/drawing/2014/main" id="{983D9D96-B1C2-2815-0B2B-5B169C3DB20D}"/>
                      </a:ext>
                    </a:extLst>
                  </p:cNvPr>
                  <p:cNvSpPr/>
                  <p:nvPr/>
                </p:nvSpPr>
                <p:spPr>
                  <a:xfrm>
                    <a:off x="4691954" y="1374633"/>
                    <a:ext cx="2130265" cy="990714"/>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400" name="TextBox 399">
                    <a:extLst>
                      <a:ext uri="{FF2B5EF4-FFF2-40B4-BE49-F238E27FC236}">
                        <a16:creationId xmlns:a16="http://schemas.microsoft.com/office/drawing/2014/main" id="{EA68FADB-C1F7-EA89-F489-C8E48D2FC5C4}"/>
                      </a:ext>
                    </a:extLst>
                  </p:cNvPr>
                  <p:cNvSpPr txBox="1"/>
                  <p:nvPr/>
                </p:nvSpPr>
                <p:spPr>
                  <a:xfrm>
                    <a:off x="4691954" y="1378810"/>
                    <a:ext cx="2130264" cy="307777"/>
                  </a:xfrm>
                  <a:prstGeom prst="rect">
                    <a:avLst/>
                  </a:prstGeom>
                  <a:noFill/>
                </p:spPr>
                <p:txBody>
                  <a:bodyPr wrap="square" rtlCol="0">
                    <a:spAutoFit/>
                  </a:bodyPr>
                  <a:lstStyle/>
                  <a:p>
                    <a:pPr algn="ctr"/>
                    <a:r>
                      <a:rPr lang="en-US" sz="1400" dirty="0"/>
                      <a:t>White Women &lt;30 </a:t>
                    </a:r>
                    <a:r>
                      <a:rPr lang="en-US" sz="1400" dirty="0" err="1"/>
                      <a:t>y.o</a:t>
                    </a:r>
                    <a:r>
                      <a:rPr lang="en-US" sz="1400" dirty="0"/>
                      <a:t>.</a:t>
                    </a:r>
                  </a:p>
                </p:txBody>
              </p:sp>
              <p:grpSp>
                <p:nvGrpSpPr>
                  <p:cNvPr id="401" name="Group 400">
                    <a:extLst>
                      <a:ext uri="{FF2B5EF4-FFF2-40B4-BE49-F238E27FC236}">
                        <a16:creationId xmlns:a16="http://schemas.microsoft.com/office/drawing/2014/main" id="{09BBA95F-89D2-C520-6AC0-E3C13F861AB2}"/>
                      </a:ext>
                    </a:extLst>
                  </p:cNvPr>
                  <p:cNvGrpSpPr/>
                  <p:nvPr/>
                </p:nvGrpSpPr>
                <p:grpSpPr>
                  <a:xfrm>
                    <a:off x="4823954" y="1680690"/>
                    <a:ext cx="267088" cy="597360"/>
                    <a:chOff x="839337" y="3530421"/>
                    <a:chExt cx="321806" cy="719740"/>
                  </a:xfrm>
                </p:grpSpPr>
                <p:sp>
                  <p:nvSpPr>
                    <p:cNvPr id="411" name="Freeform: Shape 410">
                      <a:extLst>
                        <a:ext uri="{FF2B5EF4-FFF2-40B4-BE49-F238E27FC236}">
                          <a16:creationId xmlns:a16="http://schemas.microsoft.com/office/drawing/2014/main" id="{79F13D50-4029-9F33-0EDC-45545F73F96C}"/>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12" name="Freeform: Shape 411">
                      <a:extLst>
                        <a:ext uri="{FF2B5EF4-FFF2-40B4-BE49-F238E27FC236}">
                          <a16:creationId xmlns:a16="http://schemas.microsoft.com/office/drawing/2014/main" id="{F9289D4C-5CBB-D466-0CD3-1DEC783E53BC}"/>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402" name="Group 401">
                    <a:extLst>
                      <a:ext uri="{FF2B5EF4-FFF2-40B4-BE49-F238E27FC236}">
                        <a16:creationId xmlns:a16="http://schemas.microsoft.com/office/drawing/2014/main" id="{7EEC3E2F-B1D7-817E-CE3A-BBB2EB6913D4}"/>
                      </a:ext>
                    </a:extLst>
                  </p:cNvPr>
                  <p:cNvGrpSpPr/>
                  <p:nvPr/>
                </p:nvGrpSpPr>
                <p:grpSpPr>
                  <a:xfrm>
                    <a:off x="5143789" y="1680690"/>
                    <a:ext cx="267088" cy="597360"/>
                    <a:chOff x="839337" y="3530421"/>
                    <a:chExt cx="321806" cy="719740"/>
                  </a:xfrm>
                </p:grpSpPr>
                <p:sp>
                  <p:nvSpPr>
                    <p:cNvPr id="409" name="Freeform: Shape 408">
                      <a:extLst>
                        <a:ext uri="{FF2B5EF4-FFF2-40B4-BE49-F238E27FC236}">
                          <a16:creationId xmlns:a16="http://schemas.microsoft.com/office/drawing/2014/main" id="{C4A3DB33-BD94-432B-9C2C-FFF4CE5EF411}"/>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10" name="Freeform: Shape 409">
                      <a:extLst>
                        <a:ext uri="{FF2B5EF4-FFF2-40B4-BE49-F238E27FC236}">
                          <a16:creationId xmlns:a16="http://schemas.microsoft.com/office/drawing/2014/main" id="{BFF84659-BE74-D961-0CA1-CBC5F664C1D9}"/>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403" name="Group 402">
                    <a:extLst>
                      <a:ext uri="{FF2B5EF4-FFF2-40B4-BE49-F238E27FC236}">
                        <a16:creationId xmlns:a16="http://schemas.microsoft.com/office/drawing/2014/main" id="{31E9B938-4211-B833-DE24-ACCA536E9745}"/>
                      </a:ext>
                    </a:extLst>
                  </p:cNvPr>
                  <p:cNvGrpSpPr/>
                  <p:nvPr/>
                </p:nvGrpSpPr>
                <p:grpSpPr>
                  <a:xfrm>
                    <a:off x="5463624" y="1680690"/>
                    <a:ext cx="267088" cy="597360"/>
                    <a:chOff x="839337" y="3530421"/>
                    <a:chExt cx="321806" cy="719740"/>
                  </a:xfrm>
                </p:grpSpPr>
                <p:sp>
                  <p:nvSpPr>
                    <p:cNvPr id="407" name="Freeform: Shape 406">
                      <a:extLst>
                        <a:ext uri="{FF2B5EF4-FFF2-40B4-BE49-F238E27FC236}">
                          <a16:creationId xmlns:a16="http://schemas.microsoft.com/office/drawing/2014/main" id="{9FEAC612-64B5-70D8-BE91-7D2C45EC4B9A}"/>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08" name="Freeform: Shape 407">
                      <a:extLst>
                        <a:ext uri="{FF2B5EF4-FFF2-40B4-BE49-F238E27FC236}">
                          <a16:creationId xmlns:a16="http://schemas.microsoft.com/office/drawing/2014/main" id="{DA2253B5-D2DD-92ED-D1D6-A844CDECA058}"/>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404" name="Group 403">
                    <a:extLst>
                      <a:ext uri="{FF2B5EF4-FFF2-40B4-BE49-F238E27FC236}">
                        <a16:creationId xmlns:a16="http://schemas.microsoft.com/office/drawing/2014/main" id="{790A97C1-4B3A-B461-873E-4F7EE3F16E9E}"/>
                      </a:ext>
                    </a:extLst>
                  </p:cNvPr>
                  <p:cNvGrpSpPr/>
                  <p:nvPr/>
                </p:nvGrpSpPr>
                <p:grpSpPr>
                  <a:xfrm>
                    <a:off x="5783459" y="1680690"/>
                    <a:ext cx="267088" cy="597360"/>
                    <a:chOff x="839337" y="3530421"/>
                    <a:chExt cx="321806" cy="719740"/>
                  </a:xfrm>
                </p:grpSpPr>
                <p:sp>
                  <p:nvSpPr>
                    <p:cNvPr id="405" name="Freeform: Shape 404">
                      <a:extLst>
                        <a:ext uri="{FF2B5EF4-FFF2-40B4-BE49-F238E27FC236}">
                          <a16:creationId xmlns:a16="http://schemas.microsoft.com/office/drawing/2014/main" id="{82AD71A2-4D4C-E8EF-4D52-900F73600D40}"/>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06" name="Freeform: Shape 405">
                      <a:extLst>
                        <a:ext uri="{FF2B5EF4-FFF2-40B4-BE49-F238E27FC236}">
                          <a16:creationId xmlns:a16="http://schemas.microsoft.com/office/drawing/2014/main" id="{2731EB2D-C75D-1571-F812-74463F1AEC1D}"/>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grpSp>
              <p:nvGrpSpPr>
                <p:cNvPr id="428" name="Group 427">
                  <a:extLst>
                    <a:ext uri="{FF2B5EF4-FFF2-40B4-BE49-F238E27FC236}">
                      <a16:creationId xmlns:a16="http://schemas.microsoft.com/office/drawing/2014/main" id="{D827059E-8A8D-02CD-BE81-CF5C9C4273F7}"/>
                    </a:ext>
                  </a:extLst>
                </p:cNvPr>
                <p:cNvGrpSpPr/>
                <p:nvPr/>
              </p:nvGrpSpPr>
              <p:grpSpPr>
                <a:xfrm>
                  <a:off x="9818433" y="1918821"/>
                  <a:ext cx="2130265" cy="990714"/>
                  <a:chOff x="6903898" y="2422044"/>
                  <a:chExt cx="2130265" cy="990714"/>
                </a:xfrm>
              </p:grpSpPr>
              <p:grpSp>
                <p:nvGrpSpPr>
                  <p:cNvPr id="429" name="Group 428">
                    <a:extLst>
                      <a:ext uri="{FF2B5EF4-FFF2-40B4-BE49-F238E27FC236}">
                        <a16:creationId xmlns:a16="http://schemas.microsoft.com/office/drawing/2014/main" id="{DC2F89E1-556C-8452-D626-329689C0FA11}"/>
                      </a:ext>
                    </a:extLst>
                  </p:cNvPr>
                  <p:cNvGrpSpPr/>
                  <p:nvPr/>
                </p:nvGrpSpPr>
                <p:grpSpPr>
                  <a:xfrm>
                    <a:off x="6903898" y="2422044"/>
                    <a:ext cx="2130265" cy="990714"/>
                    <a:chOff x="6903898" y="2422044"/>
                    <a:chExt cx="2130265" cy="990714"/>
                  </a:xfrm>
                </p:grpSpPr>
                <p:sp>
                  <p:nvSpPr>
                    <p:cNvPr id="436" name="Rectangle: Rounded Corners 435">
                      <a:extLst>
                        <a:ext uri="{FF2B5EF4-FFF2-40B4-BE49-F238E27FC236}">
                          <a16:creationId xmlns:a16="http://schemas.microsoft.com/office/drawing/2014/main" id="{2858E3C4-60E3-F511-BDF8-AE6B156FD5CB}"/>
                        </a:ext>
                      </a:extLst>
                    </p:cNvPr>
                    <p:cNvSpPr/>
                    <p:nvPr/>
                  </p:nvSpPr>
                  <p:spPr>
                    <a:xfrm>
                      <a:off x="6903898" y="2422044"/>
                      <a:ext cx="2130265" cy="990714"/>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437" name="TextBox 436">
                      <a:extLst>
                        <a:ext uri="{FF2B5EF4-FFF2-40B4-BE49-F238E27FC236}">
                          <a16:creationId xmlns:a16="http://schemas.microsoft.com/office/drawing/2014/main" id="{9D669CEB-1488-D9DF-25A7-C721AE453A7F}"/>
                        </a:ext>
                      </a:extLst>
                    </p:cNvPr>
                    <p:cNvSpPr txBox="1"/>
                    <p:nvPr/>
                  </p:nvSpPr>
                  <p:spPr>
                    <a:xfrm>
                      <a:off x="6903898" y="2426221"/>
                      <a:ext cx="2130264" cy="307777"/>
                    </a:xfrm>
                    <a:prstGeom prst="rect">
                      <a:avLst/>
                    </a:prstGeom>
                    <a:noFill/>
                  </p:spPr>
                  <p:txBody>
                    <a:bodyPr wrap="square" rtlCol="0">
                      <a:spAutoFit/>
                    </a:bodyPr>
                    <a:lstStyle/>
                    <a:p>
                      <a:pPr algn="ctr"/>
                      <a:r>
                        <a:rPr lang="en-US" sz="1400" dirty="0"/>
                        <a:t>Women With PhDs</a:t>
                      </a:r>
                    </a:p>
                  </p:txBody>
                </p:sp>
              </p:grpSp>
              <p:grpSp>
                <p:nvGrpSpPr>
                  <p:cNvPr id="430" name="Group 429">
                    <a:extLst>
                      <a:ext uri="{FF2B5EF4-FFF2-40B4-BE49-F238E27FC236}">
                        <a16:creationId xmlns:a16="http://schemas.microsoft.com/office/drawing/2014/main" id="{20836209-4A16-A405-3DE3-96447255BCE8}"/>
                      </a:ext>
                    </a:extLst>
                  </p:cNvPr>
                  <p:cNvGrpSpPr/>
                  <p:nvPr/>
                </p:nvGrpSpPr>
                <p:grpSpPr>
                  <a:xfrm>
                    <a:off x="7035898" y="2728101"/>
                    <a:ext cx="267088" cy="597360"/>
                    <a:chOff x="839337" y="3530421"/>
                    <a:chExt cx="321806" cy="719740"/>
                  </a:xfrm>
                </p:grpSpPr>
                <p:sp>
                  <p:nvSpPr>
                    <p:cNvPr id="434" name="Freeform: Shape 433">
                      <a:extLst>
                        <a:ext uri="{FF2B5EF4-FFF2-40B4-BE49-F238E27FC236}">
                          <a16:creationId xmlns:a16="http://schemas.microsoft.com/office/drawing/2014/main" id="{455539D1-4F15-74F1-A9B5-C6DC4FBCB594}"/>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35" name="Freeform: Shape 434">
                      <a:extLst>
                        <a:ext uri="{FF2B5EF4-FFF2-40B4-BE49-F238E27FC236}">
                          <a16:creationId xmlns:a16="http://schemas.microsoft.com/office/drawing/2014/main" id="{66A1B896-FEDE-020E-7D71-AB48CBB5D96C}"/>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431" name="Group 430">
                    <a:extLst>
                      <a:ext uri="{FF2B5EF4-FFF2-40B4-BE49-F238E27FC236}">
                        <a16:creationId xmlns:a16="http://schemas.microsoft.com/office/drawing/2014/main" id="{C245900D-38E1-B8D3-B8CE-64A9C1982BD5}"/>
                      </a:ext>
                    </a:extLst>
                  </p:cNvPr>
                  <p:cNvGrpSpPr/>
                  <p:nvPr/>
                </p:nvGrpSpPr>
                <p:grpSpPr>
                  <a:xfrm>
                    <a:off x="7355733" y="2728101"/>
                    <a:ext cx="267088" cy="597360"/>
                    <a:chOff x="839337" y="3530421"/>
                    <a:chExt cx="321806" cy="719740"/>
                  </a:xfrm>
                </p:grpSpPr>
                <p:sp>
                  <p:nvSpPr>
                    <p:cNvPr id="432" name="Freeform: Shape 431">
                      <a:extLst>
                        <a:ext uri="{FF2B5EF4-FFF2-40B4-BE49-F238E27FC236}">
                          <a16:creationId xmlns:a16="http://schemas.microsoft.com/office/drawing/2014/main" id="{2D03121F-2641-08FC-085C-E20DB777B8A0}"/>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33" name="Freeform: Shape 432">
                      <a:extLst>
                        <a:ext uri="{FF2B5EF4-FFF2-40B4-BE49-F238E27FC236}">
                          <a16:creationId xmlns:a16="http://schemas.microsoft.com/office/drawing/2014/main" id="{1270521A-1DBE-AEA6-B5A5-CC0EA2B8C198}"/>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grpSp>
          <mc:AlternateContent xmlns:mc="http://schemas.openxmlformats.org/markup-compatibility/2006" xmlns:a14="http://schemas.microsoft.com/office/drawing/2010/main">
            <mc:Choice Requires="a14">
              <p:sp>
                <p:nvSpPr>
                  <p:cNvPr id="470" name="TextBox 469">
                    <a:extLst>
                      <a:ext uri="{FF2B5EF4-FFF2-40B4-BE49-F238E27FC236}">
                        <a16:creationId xmlns:a16="http://schemas.microsoft.com/office/drawing/2014/main" id="{8D328F2D-733F-1704-BFE4-F4467D3BAFE0}"/>
                      </a:ext>
                    </a:extLst>
                  </p:cNvPr>
                  <p:cNvSpPr txBox="1"/>
                  <p:nvPr/>
                </p:nvSpPr>
                <p:spPr>
                  <a:xfrm>
                    <a:off x="7619519" y="1534240"/>
                    <a:ext cx="4329177" cy="369332"/>
                  </a:xfrm>
                  <a:prstGeom prst="rect">
                    <a:avLst/>
                  </a:prstGeom>
                  <a:noFill/>
                </p:spPr>
                <p:txBody>
                  <a:bodyPr wrap="square" rtlCol="0">
                    <a:spAutoFit/>
                  </a:bodyPr>
                  <a:lstStyle/>
                  <a:p>
                    <a:pPr algn="ctr"/>
                    <a:r>
                      <a:rPr lang="en-US" b="0" dirty="0"/>
                      <a:t>Groups where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𝑆𝑒𝑥</m:t>
                            </m:r>
                            <m:r>
                              <a:rPr lang="en-US" b="0" i="1" smtClean="0">
                                <a:latin typeface="Cambria Math" panose="02040503050406030204" pitchFamily="18" charset="0"/>
                              </a:rPr>
                              <m:t>=</m:t>
                            </m:r>
                            <m:r>
                              <a:rPr lang="en-US" b="0" i="1" smtClean="0">
                                <a:latin typeface="Cambria Math" panose="02040503050406030204" pitchFamily="18" charset="0"/>
                              </a:rPr>
                              <m:t>𝐹𝑒𝑚𝑎𝑙𝑒</m:t>
                            </m:r>
                          </m:e>
                        </m:d>
                      </m:oMath>
                    </a14:m>
                    <a:endParaRPr lang="en-US" dirty="0"/>
                  </a:p>
                </p:txBody>
              </p:sp>
            </mc:Choice>
            <mc:Fallback xmlns="">
              <p:sp>
                <p:nvSpPr>
                  <p:cNvPr id="470" name="TextBox 469">
                    <a:extLst>
                      <a:ext uri="{FF2B5EF4-FFF2-40B4-BE49-F238E27FC236}">
                        <a16:creationId xmlns:a16="http://schemas.microsoft.com/office/drawing/2014/main" id="{8D328F2D-733F-1704-BFE4-F4467D3BAFE0}"/>
                      </a:ext>
                    </a:extLst>
                  </p:cNvPr>
                  <p:cNvSpPr txBox="1">
                    <a:spLocks noRot="1" noChangeAspect="1" noMove="1" noResize="1" noEditPoints="1" noAdjustHandles="1" noChangeArrowheads="1" noChangeShapeType="1" noTextEdit="1"/>
                  </p:cNvSpPr>
                  <p:nvPr/>
                </p:nvSpPr>
                <p:spPr>
                  <a:xfrm>
                    <a:off x="7619519" y="1534240"/>
                    <a:ext cx="4329177" cy="369332"/>
                  </a:xfrm>
                  <a:prstGeom prst="rect">
                    <a:avLst/>
                  </a:prstGeom>
                  <a:blipFill>
                    <a:blip r:embed="rId3"/>
                    <a:stretch>
                      <a:fillRect t="-10000" b="-26667"/>
                    </a:stretch>
                  </a:blipFill>
                </p:spPr>
                <p:txBody>
                  <a:bodyPr/>
                  <a:lstStyle/>
                  <a:p>
                    <a:r>
                      <a:rPr lang="en-US">
                        <a:noFill/>
                      </a:rPr>
                      <a:t> </a:t>
                    </a:r>
                  </a:p>
                </p:txBody>
              </p:sp>
            </mc:Fallback>
          </mc:AlternateContent>
        </p:grpSp>
        <p:grpSp>
          <p:nvGrpSpPr>
            <p:cNvPr id="476" name="Group 475">
              <a:extLst>
                <a:ext uri="{FF2B5EF4-FFF2-40B4-BE49-F238E27FC236}">
                  <a16:creationId xmlns:a16="http://schemas.microsoft.com/office/drawing/2014/main" id="{0EDB7054-55AE-F0EF-7097-DFC23619482B}"/>
                </a:ext>
              </a:extLst>
            </p:cNvPr>
            <p:cNvGrpSpPr/>
            <p:nvPr/>
          </p:nvGrpSpPr>
          <p:grpSpPr>
            <a:xfrm>
              <a:off x="7619519" y="4095911"/>
              <a:ext cx="4329178" cy="1381571"/>
              <a:chOff x="7619519" y="4095911"/>
              <a:chExt cx="4329178" cy="1381571"/>
            </a:xfrm>
          </p:grpSpPr>
          <p:grpSp>
            <p:nvGrpSpPr>
              <p:cNvPr id="474" name="Group 473">
                <a:extLst>
                  <a:ext uri="{FF2B5EF4-FFF2-40B4-BE49-F238E27FC236}">
                    <a16:creationId xmlns:a16="http://schemas.microsoft.com/office/drawing/2014/main" id="{88765ACB-0359-CC8F-4E98-21ED84479B45}"/>
                  </a:ext>
                </a:extLst>
              </p:cNvPr>
              <p:cNvGrpSpPr/>
              <p:nvPr/>
            </p:nvGrpSpPr>
            <p:grpSpPr>
              <a:xfrm>
                <a:off x="7619519" y="4482121"/>
                <a:ext cx="4329178" cy="995361"/>
                <a:chOff x="7619519" y="4482121"/>
                <a:chExt cx="4329178" cy="995361"/>
              </a:xfrm>
            </p:grpSpPr>
            <p:grpSp>
              <p:nvGrpSpPr>
                <p:cNvPr id="438" name="Group 437">
                  <a:extLst>
                    <a:ext uri="{FF2B5EF4-FFF2-40B4-BE49-F238E27FC236}">
                      <a16:creationId xmlns:a16="http://schemas.microsoft.com/office/drawing/2014/main" id="{D49042AC-883C-543B-27D8-2B3BDD519B1B}"/>
                    </a:ext>
                  </a:extLst>
                </p:cNvPr>
                <p:cNvGrpSpPr/>
                <p:nvPr/>
              </p:nvGrpSpPr>
              <p:grpSpPr>
                <a:xfrm>
                  <a:off x="9818432" y="4486768"/>
                  <a:ext cx="2130265" cy="990714"/>
                  <a:chOff x="6903898" y="1374633"/>
                  <a:chExt cx="2130265" cy="990714"/>
                </a:xfrm>
              </p:grpSpPr>
              <p:sp>
                <p:nvSpPr>
                  <p:cNvPr id="439" name="Rectangle: Rounded Corners 438">
                    <a:extLst>
                      <a:ext uri="{FF2B5EF4-FFF2-40B4-BE49-F238E27FC236}">
                        <a16:creationId xmlns:a16="http://schemas.microsoft.com/office/drawing/2014/main" id="{5D5362A7-D657-F994-47C7-01DF64214C96}"/>
                      </a:ext>
                    </a:extLst>
                  </p:cNvPr>
                  <p:cNvSpPr/>
                  <p:nvPr/>
                </p:nvSpPr>
                <p:spPr>
                  <a:xfrm>
                    <a:off x="6903898" y="1374633"/>
                    <a:ext cx="2130265" cy="990714"/>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440" name="TextBox 439">
                    <a:extLst>
                      <a:ext uri="{FF2B5EF4-FFF2-40B4-BE49-F238E27FC236}">
                        <a16:creationId xmlns:a16="http://schemas.microsoft.com/office/drawing/2014/main" id="{F8B95AAB-3555-E344-BFD9-7B6C015EB99A}"/>
                      </a:ext>
                    </a:extLst>
                  </p:cNvPr>
                  <p:cNvSpPr txBox="1"/>
                  <p:nvPr/>
                </p:nvSpPr>
                <p:spPr>
                  <a:xfrm>
                    <a:off x="6903898" y="1378810"/>
                    <a:ext cx="2130264" cy="307777"/>
                  </a:xfrm>
                  <a:prstGeom prst="rect">
                    <a:avLst/>
                  </a:prstGeom>
                  <a:noFill/>
                </p:spPr>
                <p:txBody>
                  <a:bodyPr wrap="square" rtlCol="0">
                    <a:spAutoFit/>
                  </a:bodyPr>
                  <a:lstStyle/>
                  <a:p>
                    <a:pPr algn="ctr"/>
                    <a:r>
                      <a:rPr lang="en-US" sz="1400" dirty="0"/>
                      <a:t>Unemployed White Men</a:t>
                    </a:r>
                  </a:p>
                </p:txBody>
              </p:sp>
              <p:grpSp>
                <p:nvGrpSpPr>
                  <p:cNvPr id="441" name="Group 440">
                    <a:extLst>
                      <a:ext uri="{FF2B5EF4-FFF2-40B4-BE49-F238E27FC236}">
                        <a16:creationId xmlns:a16="http://schemas.microsoft.com/office/drawing/2014/main" id="{6D8362CC-C033-1086-4719-BA9C66C58FD9}"/>
                      </a:ext>
                    </a:extLst>
                  </p:cNvPr>
                  <p:cNvGrpSpPr/>
                  <p:nvPr/>
                </p:nvGrpSpPr>
                <p:grpSpPr>
                  <a:xfrm>
                    <a:off x="7035898" y="1680690"/>
                    <a:ext cx="267088" cy="597360"/>
                    <a:chOff x="839337" y="3530421"/>
                    <a:chExt cx="321806" cy="719740"/>
                  </a:xfrm>
                </p:grpSpPr>
                <p:sp>
                  <p:nvSpPr>
                    <p:cNvPr id="454" name="Freeform: Shape 453">
                      <a:extLst>
                        <a:ext uri="{FF2B5EF4-FFF2-40B4-BE49-F238E27FC236}">
                          <a16:creationId xmlns:a16="http://schemas.microsoft.com/office/drawing/2014/main" id="{BED0B032-CF39-A073-5054-DA26BECB04EB}"/>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55" name="Freeform: Shape 454">
                      <a:extLst>
                        <a:ext uri="{FF2B5EF4-FFF2-40B4-BE49-F238E27FC236}">
                          <a16:creationId xmlns:a16="http://schemas.microsoft.com/office/drawing/2014/main" id="{19C56614-E921-84F9-28A2-28CD440ADC39}"/>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442" name="Group 441">
                    <a:extLst>
                      <a:ext uri="{FF2B5EF4-FFF2-40B4-BE49-F238E27FC236}">
                        <a16:creationId xmlns:a16="http://schemas.microsoft.com/office/drawing/2014/main" id="{E48F27D2-6DBD-0246-11B1-FC202AEDAA1E}"/>
                      </a:ext>
                    </a:extLst>
                  </p:cNvPr>
                  <p:cNvGrpSpPr/>
                  <p:nvPr/>
                </p:nvGrpSpPr>
                <p:grpSpPr>
                  <a:xfrm>
                    <a:off x="7355733" y="1680690"/>
                    <a:ext cx="267088" cy="597360"/>
                    <a:chOff x="839337" y="3530421"/>
                    <a:chExt cx="321806" cy="719740"/>
                  </a:xfrm>
                </p:grpSpPr>
                <p:sp>
                  <p:nvSpPr>
                    <p:cNvPr id="452" name="Freeform: Shape 451">
                      <a:extLst>
                        <a:ext uri="{FF2B5EF4-FFF2-40B4-BE49-F238E27FC236}">
                          <a16:creationId xmlns:a16="http://schemas.microsoft.com/office/drawing/2014/main" id="{BBFD99F3-89AC-4FA0-7A69-341895586619}"/>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53" name="Freeform: Shape 452">
                      <a:extLst>
                        <a:ext uri="{FF2B5EF4-FFF2-40B4-BE49-F238E27FC236}">
                          <a16:creationId xmlns:a16="http://schemas.microsoft.com/office/drawing/2014/main" id="{6C065DF7-25BA-0579-4EB9-F94B7EF6DFA3}"/>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443" name="Group 442">
                    <a:extLst>
                      <a:ext uri="{FF2B5EF4-FFF2-40B4-BE49-F238E27FC236}">
                        <a16:creationId xmlns:a16="http://schemas.microsoft.com/office/drawing/2014/main" id="{882C3B0F-019C-06DE-6026-94335E345F1D}"/>
                      </a:ext>
                    </a:extLst>
                  </p:cNvPr>
                  <p:cNvGrpSpPr/>
                  <p:nvPr/>
                </p:nvGrpSpPr>
                <p:grpSpPr>
                  <a:xfrm>
                    <a:off x="7675568" y="1680690"/>
                    <a:ext cx="267088" cy="597360"/>
                    <a:chOff x="839337" y="3530421"/>
                    <a:chExt cx="321806" cy="719740"/>
                  </a:xfrm>
                </p:grpSpPr>
                <p:sp>
                  <p:nvSpPr>
                    <p:cNvPr id="450" name="Freeform: Shape 449">
                      <a:extLst>
                        <a:ext uri="{FF2B5EF4-FFF2-40B4-BE49-F238E27FC236}">
                          <a16:creationId xmlns:a16="http://schemas.microsoft.com/office/drawing/2014/main" id="{25009E92-519C-D3AD-595D-641FEC36E6F2}"/>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51" name="Freeform: Shape 450">
                      <a:extLst>
                        <a:ext uri="{FF2B5EF4-FFF2-40B4-BE49-F238E27FC236}">
                          <a16:creationId xmlns:a16="http://schemas.microsoft.com/office/drawing/2014/main" id="{E2FAADB9-4253-7BB8-C387-140F3D048A38}"/>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444" name="Group 443">
                    <a:extLst>
                      <a:ext uri="{FF2B5EF4-FFF2-40B4-BE49-F238E27FC236}">
                        <a16:creationId xmlns:a16="http://schemas.microsoft.com/office/drawing/2014/main" id="{FE85DCE5-1BBE-D12C-EF1F-4EB3A0788123}"/>
                      </a:ext>
                    </a:extLst>
                  </p:cNvPr>
                  <p:cNvGrpSpPr/>
                  <p:nvPr/>
                </p:nvGrpSpPr>
                <p:grpSpPr>
                  <a:xfrm>
                    <a:off x="7995403" y="1680690"/>
                    <a:ext cx="267088" cy="597360"/>
                    <a:chOff x="839337" y="3530421"/>
                    <a:chExt cx="321806" cy="719740"/>
                  </a:xfrm>
                </p:grpSpPr>
                <p:sp>
                  <p:nvSpPr>
                    <p:cNvPr id="448" name="Freeform: Shape 447">
                      <a:extLst>
                        <a:ext uri="{FF2B5EF4-FFF2-40B4-BE49-F238E27FC236}">
                          <a16:creationId xmlns:a16="http://schemas.microsoft.com/office/drawing/2014/main" id="{ADAF2000-7E44-366D-AE90-0D998E440AF2}"/>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49" name="Freeform: Shape 448">
                      <a:extLst>
                        <a:ext uri="{FF2B5EF4-FFF2-40B4-BE49-F238E27FC236}">
                          <a16:creationId xmlns:a16="http://schemas.microsoft.com/office/drawing/2014/main" id="{8031CBC2-4DE2-09AC-7D51-F0CC5BDD141D}"/>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445" name="Group 444">
                    <a:extLst>
                      <a:ext uri="{FF2B5EF4-FFF2-40B4-BE49-F238E27FC236}">
                        <a16:creationId xmlns:a16="http://schemas.microsoft.com/office/drawing/2014/main" id="{CC126F17-8F9A-EA83-1931-E2BD3DDB2816}"/>
                      </a:ext>
                    </a:extLst>
                  </p:cNvPr>
                  <p:cNvGrpSpPr/>
                  <p:nvPr/>
                </p:nvGrpSpPr>
                <p:grpSpPr>
                  <a:xfrm>
                    <a:off x="8315238" y="1680690"/>
                    <a:ext cx="267088" cy="597360"/>
                    <a:chOff x="839337" y="3530421"/>
                    <a:chExt cx="321806" cy="719740"/>
                  </a:xfrm>
                </p:grpSpPr>
                <p:sp>
                  <p:nvSpPr>
                    <p:cNvPr id="446" name="Freeform: Shape 445">
                      <a:extLst>
                        <a:ext uri="{FF2B5EF4-FFF2-40B4-BE49-F238E27FC236}">
                          <a16:creationId xmlns:a16="http://schemas.microsoft.com/office/drawing/2014/main" id="{034183AD-331D-0D2B-54CD-5684BAA111D0}"/>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47" name="Freeform: Shape 446">
                      <a:extLst>
                        <a:ext uri="{FF2B5EF4-FFF2-40B4-BE49-F238E27FC236}">
                          <a16:creationId xmlns:a16="http://schemas.microsoft.com/office/drawing/2014/main" id="{627175A1-4068-E667-22CD-A2006F356158}"/>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grpSp>
              <p:nvGrpSpPr>
                <p:cNvPr id="456" name="Group 455">
                  <a:extLst>
                    <a:ext uri="{FF2B5EF4-FFF2-40B4-BE49-F238E27FC236}">
                      <a16:creationId xmlns:a16="http://schemas.microsoft.com/office/drawing/2014/main" id="{0C32A50A-EE5B-6899-7B8A-3B91463CC59E}"/>
                    </a:ext>
                  </a:extLst>
                </p:cNvPr>
                <p:cNvGrpSpPr/>
                <p:nvPr/>
              </p:nvGrpSpPr>
              <p:grpSpPr>
                <a:xfrm>
                  <a:off x="7619519" y="4482121"/>
                  <a:ext cx="2130266" cy="990714"/>
                  <a:chOff x="4691954" y="2422044"/>
                  <a:chExt cx="2130266" cy="990714"/>
                </a:xfrm>
              </p:grpSpPr>
              <p:sp>
                <p:nvSpPr>
                  <p:cNvPr id="457" name="Rectangle: Rounded Corners 456">
                    <a:extLst>
                      <a:ext uri="{FF2B5EF4-FFF2-40B4-BE49-F238E27FC236}">
                        <a16:creationId xmlns:a16="http://schemas.microsoft.com/office/drawing/2014/main" id="{261BAA5E-3619-0EEA-00E2-D43B5D1600BC}"/>
                      </a:ext>
                    </a:extLst>
                  </p:cNvPr>
                  <p:cNvSpPr/>
                  <p:nvPr/>
                </p:nvSpPr>
                <p:spPr>
                  <a:xfrm>
                    <a:off x="4691954" y="2422044"/>
                    <a:ext cx="2130265" cy="990714"/>
                  </a:xfrm>
                  <a:prstGeom prst="round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458" name="TextBox 457">
                    <a:extLst>
                      <a:ext uri="{FF2B5EF4-FFF2-40B4-BE49-F238E27FC236}">
                        <a16:creationId xmlns:a16="http://schemas.microsoft.com/office/drawing/2014/main" id="{3FF9F5D7-5618-0E51-1CF1-C94B69943806}"/>
                      </a:ext>
                    </a:extLst>
                  </p:cNvPr>
                  <p:cNvSpPr txBox="1"/>
                  <p:nvPr/>
                </p:nvSpPr>
                <p:spPr>
                  <a:xfrm>
                    <a:off x="4691954" y="2426221"/>
                    <a:ext cx="2130266" cy="307777"/>
                  </a:xfrm>
                  <a:prstGeom prst="rect">
                    <a:avLst/>
                  </a:prstGeom>
                  <a:noFill/>
                </p:spPr>
                <p:txBody>
                  <a:bodyPr wrap="square" rtlCol="0">
                    <a:spAutoFit/>
                  </a:bodyPr>
                  <a:lstStyle/>
                  <a:p>
                    <a:pPr algn="ctr"/>
                    <a:r>
                      <a:rPr lang="en-US" sz="1400" dirty="0"/>
                      <a:t>Married Black Men</a:t>
                    </a:r>
                  </a:p>
                </p:txBody>
              </p:sp>
              <p:grpSp>
                <p:nvGrpSpPr>
                  <p:cNvPr id="459" name="Group 458">
                    <a:extLst>
                      <a:ext uri="{FF2B5EF4-FFF2-40B4-BE49-F238E27FC236}">
                        <a16:creationId xmlns:a16="http://schemas.microsoft.com/office/drawing/2014/main" id="{DD3BAC89-A28C-BD2A-E7B2-79D04374F261}"/>
                      </a:ext>
                    </a:extLst>
                  </p:cNvPr>
                  <p:cNvGrpSpPr/>
                  <p:nvPr/>
                </p:nvGrpSpPr>
                <p:grpSpPr>
                  <a:xfrm>
                    <a:off x="4823954" y="2728101"/>
                    <a:ext cx="267088" cy="597360"/>
                    <a:chOff x="839337" y="3530421"/>
                    <a:chExt cx="321806" cy="719740"/>
                  </a:xfrm>
                </p:grpSpPr>
                <p:sp>
                  <p:nvSpPr>
                    <p:cNvPr id="466" name="Freeform: Shape 465">
                      <a:extLst>
                        <a:ext uri="{FF2B5EF4-FFF2-40B4-BE49-F238E27FC236}">
                          <a16:creationId xmlns:a16="http://schemas.microsoft.com/office/drawing/2014/main" id="{2F08C53B-A584-3ED9-4514-93EC89A7DCB2}"/>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67" name="Freeform: Shape 466">
                      <a:extLst>
                        <a:ext uri="{FF2B5EF4-FFF2-40B4-BE49-F238E27FC236}">
                          <a16:creationId xmlns:a16="http://schemas.microsoft.com/office/drawing/2014/main" id="{AA15BF13-146B-B211-3980-7F417C3DE016}"/>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460" name="Group 459">
                    <a:extLst>
                      <a:ext uri="{FF2B5EF4-FFF2-40B4-BE49-F238E27FC236}">
                        <a16:creationId xmlns:a16="http://schemas.microsoft.com/office/drawing/2014/main" id="{73550BD9-EBB9-0963-531B-B91F0A70841F}"/>
                      </a:ext>
                    </a:extLst>
                  </p:cNvPr>
                  <p:cNvGrpSpPr/>
                  <p:nvPr/>
                </p:nvGrpSpPr>
                <p:grpSpPr>
                  <a:xfrm>
                    <a:off x="5143789" y="2728101"/>
                    <a:ext cx="267088" cy="597360"/>
                    <a:chOff x="839337" y="3530421"/>
                    <a:chExt cx="321806" cy="719740"/>
                  </a:xfrm>
                </p:grpSpPr>
                <p:sp>
                  <p:nvSpPr>
                    <p:cNvPr id="464" name="Freeform: Shape 463">
                      <a:extLst>
                        <a:ext uri="{FF2B5EF4-FFF2-40B4-BE49-F238E27FC236}">
                          <a16:creationId xmlns:a16="http://schemas.microsoft.com/office/drawing/2014/main" id="{855FCC45-449F-F3E3-E148-5C23DD59D5C8}"/>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65" name="Freeform: Shape 464">
                      <a:extLst>
                        <a:ext uri="{FF2B5EF4-FFF2-40B4-BE49-F238E27FC236}">
                          <a16:creationId xmlns:a16="http://schemas.microsoft.com/office/drawing/2014/main" id="{FF7F7348-B81F-B2EF-4C62-8F7669A86C26}"/>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461" name="Group 460">
                    <a:extLst>
                      <a:ext uri="{FF2B5EF4-FFF2-40B4-BE49-F238E27FC236}">
                        <a16:creationId xmlns:a16="http://schemas.microsoft.com/office/drawing/2014/main" id="{8DF4FCCE-7090-DC45-1D79-57451B81FF65}"/>
                      </a:ext>
                    </a:extLst>
                  </p:cNvPr>
                  <p:cNvGrpSpPr/>
                  <p:nvPr/>
                </p:nvGrpSpPr>
                <p:grpSpPr>
                  <a:xfrm>
                    <a:off x="5463624" y="2728101"/>
                    <a:ext cx="267088" cy="597360"/>
                    <a:chOff x="839337" y="3530421"/>
                    <a:chExt cx="321806" cy="719740"/>
                  </a:xfrm>
                </p:grpSpPr>
                <p:sp>
                  <p:nvSpPr>
                    <p:cNvPr id="462" name="Freeform: Shape 461">
                      <a:extLst>
                        <a:ext uri="{FF2B5EF4-FFF2-40B4-BE49-F238E27FC236}">
                          <a16:creationId xmlns:a16="http://schemas.microsoft.com/office/drawing/2014/main" id="{B725F158-66DE-7D8D-A316-02E239F749C5}"/>
                        </a:ext>
                      </a:extLst>
                    </p:cNvPr>
                    <p:cNvSpPr/>
                    <p:nvPr/>
                  </p:nvSpPr>
                  <p:spPr>
                    <a:xfrm>
                      <a:off x="839337" y="3662619"/>
                      <a:ext cx="321806" cy="587542"/>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463" name="Freeform: Shape 462">
                      <a:extLst>
                        <a:ext uri="{FF2B5EF4-FFF2-40B4-BE49-F238E27FC236}">
                          <a16:creationId xmlns:a16="http://schemas.microsoft.com/office/drawing/2014/main" id="{053F8531-CCD5-1826-8C1D-1AC60A4C0796}"/>
                        </a:ext>
                      </a:extLst>
                    </p:cNvPr>
                    <p:cNvSpPr/>
                    <p:nvPr/>
                  </p:nvSpPr>
                  <p:spPr>
                    <a:xfrm>
                      <a:off x="942315" y="3530421"/>
                      <a:ext cx="117020" cy="117020"/>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grpSp>
          <mc:AlternateContent xmlns:mc="http://schemas.openxmlformats.org/markup-compatibility/2006" xmlns:a14="http://schemas.microsoft.com/office/drawing/2010/main">
            <mc:Choice Requires="a14">
              <p:sp>
                <p:nvSpPr>
                  <p:cNvPr id="473" name="TextBox 472">
                    <a:extLst>
                      <a:ext uri="{FF2B5EF4-FFF2-40B4-BE49-F238E27FC236}">
                        <a16:creationId xmlns:a16="http://schemas.microsoft.com/office/drawing/2014/main" id="{470D562D-0DB0-5A7B-C31D-CCB8DC281FAB}"/>
                      </a:ext>
                    </a:extLst>
                  </p:cNvPr>
                  <p:cNvSpPr txBox="1"/>
                  <p:nvPr/>
                </p:nvSpPr>
                <p:spPr>
                  <a:xfrm>
                    <a:off x="7619519" y="4095911"/>
                    <a:ext cx="4329177"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m:rPr>
                              <m:nor/>
                            </m:rPr>
                            <a:rPr lang="en-US" dirty="0" smtClean="0"/>
                            <m:t>Groups</m:t>
                          </m:r>
                          <m:r>
                            <m:rPr>
                              <m:nor/>
                            </m:rPr>
                            <a:rPr lang="en-US" dirty="0" smtClean="0"/>
                            <m:t> </m:t>
                          </m:r>
                          <m:r>
                            <m:rPr>
                              <m:nor/>
                            </m:rPr>
                            <a:rPr lang="en-US" dirty="0" smtClean="0"/>
                            <m:t>where</m:t>
                          </m:r>
                          <m:r>
                            <m:rPr>
                              <m:nor/>
                            </m:rPr>
                            <a:rPr lang="en-US" dirty="0" smtClean="0"/>
                            <m:t> </m:t>
                          </m:r>
                          <m:d>
                            <m:dPr>
                              <m:ctrlPr>
                                <a:rPr lang="en-US" i="1">
                                  <a:latin typeface="Cambria Math" panose="02040503050406030204" pitchFamily="18" charset="0"/>
                                </a:rPr>
                              </m:ctrlPr>
                            </m:dPr>
                            <m:e>
                              <m:r>
                                <a:rPr lang="en-US" i="1">
                                  <a:latin typeface="Cambria Math" panose="02040503050406030204" pitchFamily="18" charset="0"/>
                                </a:rPr>
                                <m:t>𝑆𝑒𝑥</m:t>
                              </m:r>
                              <m:r>
                                <a:rPr lang="en-US" i="1">
                                  <a:latin typeface="Cambria Math" panose="02040503050406030204" pitchFamily="18" charset="0"/>
                                </a:rPr>
                                <m:t>=</m:t>
                              </m:r>
                              <m:r>
                                <a:rPr lang="en-US" b="0" i="1" smtClean="0">
                                  <a:latin typeface="Cambria Math" panose="02040503050406030204" pitchFamily="18" charset="0"/>
                                </a:rPr>
                                <m:t>𝑀𝑎𝑙𝑒</m:t>
                              </m:r>
                            </m:e>
                          </m:d>
                        </m:oMath>
                      </m:oMathPara>
                    </a14:m>
                    <a:endParaRPr lang="en-US" dirty="0"/>
                  </a:p>
                </p:txBody>
              </p:sp>
            </mc:Choice>
            <mc:Fallback xmlns="">
              <p:sp>
                <p:nvSpPr>
                  <p:cNvPr id="473" name="TextBox 472">
                    <a:extLst>
                      <a:ext uri="{FF2B5EF4-FFF2-40B4-BE49-F238E27FC236}">
                        <a16:creationId xmlns:a16="http://schemas.microsoft.com/office/drawing/2014/main" id="{470D562D-0DB0-5A7B-C31D-CCB8DC281FAB}"/>
                      </a:ext>
                    </a:extLst>
                  </p:cNvPr>
                  <p:cNvSpPr txBox="1">
                    <a:spLocks noRot="1" noChangeAspect="1" noMove="1" noResize="1" noEditPoints="1" noAdjustHandles="1" noChangeArrowheads="1" noChangeShapeType="1" noTextEdit="1"/>
                  </p:cNvSpPr>
                  <p:nvPr/>
                </p:nvSpPr>
                <p:spPr>
                  <a:xfrm>
                    <a:off x="7619519" y="4095911"/>
                    <a:ext cx="4329177" cy="369332"/>
                  </a:xfrm>
                  <a:prstGeom prst="rect">
                    <a:avLst/>
                  </a:prstGeom>
                  <a:blipFill>
                    <a:blip r:embed="rId4"/>
                    <a:stretch>
                      <a:fillRect b="-15000"/>
                    </a:stretch>
                  </a:blipFill>
                </p:spPr>
                <p:txBody>
                  <a:bodyPr/>
                  <a:lstStyle/>
                  <a:p>
                    <a:r>
                      <a:rPr lang="en-US">
                        <a:noFill/>
                      </a:rPr>
                      <a:t> </a:t>
                    </a:r>
                  </a:p>
                </p:txBody>
              </p:sp>
            </mc:Fallback>
          </mc:AlternateContent>
        </p:grpSp>
        <p:sp>
          <p:nvSpPr>
            <p:cNvPr id="482" name="TextBox 481">
              <a:extLst>
                <a:ext uri="{FF2B5EF4-FFF2-40B4-BE49-F238E27FC236}">
                  <a16:creationId xmlns:a16="http://schemas.microsoft.com/office/drawing/2014/main" id="{A79D9AF6-A97A-3351-20AF-67D6C8B9FB71}"/>
                </a:ext>
              </a:extLst>
            </p:cNvPr>
            <p:cNvSpPr txBox="1"/>
            <p:nvPr/>
          </p:nvSpPr>
          <p:spPr>
            <a:xfrm>
              <a:off x="9191752" y="3330229"/>
              <a:ext cx="1163984" cy="369332"/>
            </a:xfrm>
            <a:prstGeom prst="rect">
              <a:avLst/>
            </a:prstGeom>
            <a:noFill/>
          </p:spPr>
          <p:txBody>
            <a:bodyPr wrap="square">
              <a:spAutoFit/>
            </a:bodyPr>
            <a:lstStyle/>
            <a:p>
              <a:pPr algn="ctr"/>
              <a:r>
                <a:rPr lang="en-US" dirty="0"/>
                <a:t>VS</a:t>
              </a:r>
            </a:p>
          </p:txBody>
        </p:sp>
      </p:grpSp>
    </p:spTree>
    <p:extLst>
      <p:ext uri="{BB962C8B-B14F-4D97-AF65-F5344CB8AC3E}">
        <p14:creationId xmlns:p14="http://schemas.microsoft.com/office/powerpoint/2010/main" val="115947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2C6217-35F1-FCFD-5131-A95FFF780BCD}"/>
              </a:ext>
            </a:extLst>
          </p:cNvPr>
          <p:cNvSpPr>
            <a:spLocks noGrp="1"/>
          </p:cNvSpPr>
          <p:nvPr>
            <p:ph type="title"/>
          </p:nvPr>
        </p:nvSpPr>
        <p:spPr/>
        <p:txBody>
          <a:bodyPr/>
          <a:lstStyle/>
          <a:p>
            <a:r>
              <a:rPr lang="en-US" dirty="0"/>
              <a:t>Auditing Group Fairness – Diversity and Effort</a:t>
            </a:r>
          </a:p>
        </p:txBody>
      </p:sp>
      <p:pic>
        <p:nvPicPr>
          <p:cNvPr id="5" name="Picture 4" descr="The image displays a bar chart comparing various demographic and socio-economic factors across different groups, such as work class, marital status, and race, with additional categories for relationship, hours per week, and education level. The chart includes bars for different ranges, showing the number of groups within each category, and the values on the right side indicate the recourse diversity.&#10;&#10;AI-generated content may be incorrect.">
            <a:extLst>
              <a:ext uri="{FF2B5EF4-FFF2-40B4-BE49-F238E27FC236}">
                <a16:creationId xmlns:a16="http://schemas.microsoft.com/office/drawing/2014/main" id="{2247EAB6-6F50-236A-595C-F9CFE9888E59}"/>
              </a:ext>
            </a:extLst>
          </p:cNvPr>
          <p:cNvPicPr>
            <a:picLocks noChangeAspect="1"/>
          </p:cNvPicPr>
          <p:nvPr/>
        </p:nvPicPr>
        <p:blipFill>
          <a:blip r:embed="rId3"/>
          <a:stretch>
            <a:fillRect/>
          </a:stretch>
        </p:blipFill>
        <p:spPr>
          <a:xfrm>
            <a:off x="477118" y="1522029"/>
            <a:ext cx="11591463" cy="1858621"/>
          </a:xfrm>
          <a:prstGeom prst="rect">
            <a:avLst/>
          </a:prstGeom>
        </p:spPr>
      </p:pic>
      <p:pic>
        <p:nvPicPr>
          <p:cNvPr id="7" name="Picture 6" descr="The image displays a bar chart with various categories such as age, work class, marital status, race, and hours per week, indicating the number of groups in each category.&#10;&#10;AI-generated content may be incorrect.">
            <a:extLst>
              <a:ext uri="{FF2B5EF4-FFF2-40B4-BE49-F238E27FC236}">
                <a16:creationId xmlns:a16="http://schemas.microsoft.com/office/drawing/2014/main" id="{25D38958-13E8-41A1-514D-59EC0E0497FD}"/>
              </a:ext>
            </a:extLst>
          </p:cNvPr>
          <p:cNvPicPr>
            <a:picLocks noChangeAspect="1"/>
          </p:cNvPicPr>
          <p:nvPr/>
        </p:nvPicPr>
        <p:blipFill>
          <a:blip r:embed="rId4"/>
          <a:srcRect t="7373"/>
          <a:stretch>
            <a:fillRect/>
          </a:stretch>
        </p:blipFill>
        <p:spPr>
          <a:xfrm>
            <a:off x="477118" y="3438176"/>
            <a:ext cx="11591463" cy="1721578"/>
          </a:xfrm>
          <a:prstGeom prst="rect">
            <a:avLst/>
          </a:prstGeom>
        </p:spPr>
      </p:pic>
      <p:sp>
        <p:nvSpPr>
          <p:cNvPr id="12" name="TextBox 11">
            <a:extLst>
              <a:ext uri="{FF2B5EF4-FFF2-40B4-BE49-F238E27FC236}">
                <a16:creationId xmlns:a16="http://schemas.microsoft.com/office/drawing/2014/main" id="{9A2ACDA8-4DD0-2423-9630-7648CAA5C8AD}"/>
              </a:ext>
            </a:extLst>
          </p:cNvPr>
          <p:cNvSpPr txBox="1"/>
          <p:nvPr/>
        </p:nvSpPr>
        <p:spPr>
          <a:xfrm>
            <a:off x="3381032" y="1187504"/>
            <a:ext cx="5783635" cy="276999"/>
          </a:xfrm>
          <a:prstGeom prst="rect">
            <a:avLst/>
          </a:prstGeom>
          <a:noFill/>
        </p:spPr>
        <p:txBody>
          <a:bodyPr wrap="none" lIns="0" tIns="0" rIns="0" bIns="0" rtlCol="0">
            <a:spAutoFit/>
          </a:bodyPr>
          <a:lstStyle/>
          <a:p>
            <a:r>
              <a:rPr lang="en-US" b="1" dirty="0"/>
              <a:t>Adult Credit Dataset – Logistic Regression Classifier</a:t>
            </a:r>
          </a:p>
        </p:txBody>
      </p:sp>
      <p:cxnSp>
        <p:nvCxnSpPr>
          <p:cNvPr id="14" name="Straight Arrow Connector 13">
            <a:extLst>
              <a:ext uri="{FF2B5EF4-FFF2-40B4-BE49-F238E27FC236}">
                <a16:creationId xmlns:a16="http://schemas.microsoft.com/office/drawing/2014/main" id="{BBCD4282-42F7-BF63-D557-073578EEB7B9}"/>
              </a:ext>
            </a:extLst>
          </p:cNvPr>
          <p:cNvCxnSpPr>
            <a:cxnSpLocks/>
          </p:cNvCxnSpPr>
          <p:nvPr/>
        </p:nvCxnSpPr>
        <p:spPr>
          <a:xfrm>
            <a:off x="903945" y="1480405"/>
            <a:ext cx="364565" cy="38249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46E722B-67BA-FA78-F574-29BC8A95CB66}"/>
              </a:ext>
            </a:extLst>
          </p:cNvPr>
          <p:cNvCxnSpPr>
            <a:cxnSpLocks/>
          </p:cNvCxnSpPr>
          <p:nvPr/>
        </p:nvCxnSpPr>
        <p:spPr>
          <a:xfrm>
            <a:off x="903945" y="3397069"/>
            <a:ext cx="167520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76384FC-A469-A42B-E6EF-DF7356B25C72}"/>
              </a:ext>
            </a:extLst>
          </p:cNvPr>
          <p:cNvSpPr txBox="1"/>
          <p:nvPr/>
        </p:nvSpPr>
        <p:spPr>
          <a:xfrm>
            <a:off x="2585887" y="3195984"/>
            <a:ext cx="3057247" cy="369332"/>
          </a:xfrm>
          <a:prstGeom prst="rect">
            <a:avLst/>
          </a:prstGeom>
          <a:solidFill>
            <a:srgbClr val="FFFFFF">
              <a:alpha val="80000"/>
            </a:srgbClr>
          </a:solidFill>
        </p:spPr>
        <p:txBody>
          <a:bodyPr wrap="square" rtlCol="0">
            <a:spAutoFit/>
          </a:bodyPr>
          <a:lstStyle/>
          <a:p>
            <a:r>
              <a:rPr lang="en-US" dirty="0">
                <a:solidFill>
                  <a:schemeClr val="tx2"/>
                </a:solidFill>
              </a:rPr>
              <a:t>Increasing diversity (better)</a:t>
            </a:r>
          </a:p>
        </p:txBody>
      </p:sp>
      <p:cxnSp>
        <p:nvCxnSpPr>
          <p:cNvPr id="23" name="Straight Arrow Connector 22">
            <a:extLst>
              <a:ext uri="{FF2B5EF4-FFF2-40B4-BE49-F238E27FC236}">
                <a16:creationId xmlns:a16="http://schemas.microsoft.com/office/drawing/2014/main" id="{5033D41F-E53B-2B4A-A4A7-EC0134E800A9}"/>
              </a:ext>
            </a:extLst>
          </p:cNvPr>
          <p:cNvCxnSpPr>
            <a:cxnSpLocks/>
          </p:cNvCxnSpPr>
          <p:nvPr/>
        </p:nvCxnSpPr>
        <p:spPr>
          <a:xfrm flipV="1">
            <a:off x="405779" y="1688618"/>
            <a:ext cx="0" cy="1525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2CE366B-6480-3853-4430-6DF75EB58B4F}"/>
              </a:ext>
            </a:extLst>
          </p:cNvPr>
          <p:cNvSpPr txBox="1"/>
          <p:nvPr/>
        </p:nvSpPr>
        <p:spPr>
          <a:xfrm rot="16200000">
            <a:off x="-428001" y="2266673"/>
            <a:ext cx="1197764" cy="369332"/>
          </a:xfrm>
          <a:prstGeom prst="rect">
            <a:avLst/>
          </a:prstGeom>
          <a:noFill/>
        </p:spPr>
        <p:txBody>
          <a:bodyPr wrap="none" rtlCol="0">
            <a:spAutoFit/>
          </a:bodyPr>
          <a:lstStyle/>
          <a:p>
            <a:r>
              <a:rPr lang="en-US" dirty="0">
                <a:solidFill>
                  <a:schemeClr val="tx2"/>
                </a:solidFill>
              </a:rPr>
              <a:t>frequency</a:t>
            </a:r>
          </a:p>
        </p:txBody>
      </p:sp>
      <p:cxnSp>
        <p:nvCxnSpPr>
          <p:cNvPr id="27" name="Straight Arrow Connector 26">
            <a:extLst>
              <a:ext uri="{FF2B5EF4-FFF2-40B4-BE49-F238E27FC236}">
                <a16:creationId xmlns:a16="http://schemas.microsoft.com/office/drawing/2014/main" id="{BECB98BF-50AC-7154-770E-E5A7EAEB6AB9}"/>
              </a:ext>
            </a:extLst>
          </p:cNvPr>
          <p:cNvCxnSpPr>
            <a:cxnSpLocks/>
          </p:cNvCxnSpPr>
          <p:nvPr/>
        </p:nvCxnSpPr>
        <p:spPr>
          <a:xfrm>
            <a:off x="910682" y="5230025"/>
            <a:ext cx="167520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CE68669B-8176-7F48-28B4-B20EB9CA6F78}"/>
              </a:ext>
            </a:extLst>
          </p:cNvPr>
          <p:cNvSpPr txBox="1"/>
          <p:nvPr/>
        </p:nvSpPr>
        <p:spPr>
          <a:xfrm>
            <a:off x="2585887" y="5036666"/>
            <a:ext cx="2668359" cy="369332"/>
          </a:xfrm>
          <a:prstGeom prst="rect">
            <a:avLst/>
          </a:prstGeom>
          <a:solidFill>
            <a:srgbClr val="FFFFFF">
              <a:alpha val="80000"/>
            </a:srgbClr>
          </a:solidFill>
        </p:spPr>
        <p:txBody>
          <a:bodyPr wrap="none" rtlCol="0">
            <a:spAutoFit/>
          </a:bodyPr>
          <a:lstStyle/>
          <a:p>
            <a:r>
              <a:rPr lang="en-US" dirty="0">
                <a:solidFill>
                  <a:schemeClr val="tx2"/>
                </a:solidFill>
              </a:rPr>
              <a:t>Increasing effort (worse)</a:t>
            </a:r>
          </a:p>
        </p:txBody>
      </p:sp>
      <p:cxnSp>
        <p:nvCxnSpPr>
          <p:cNvPr id="29" name="Straight Arrow Connector 28">
            <a:extLst>
              <a:ext uri="{FF2B5EF4-FFF2-40B4-BE49-F238E27FC236}">
                <a16:creationId xmlns:a16="http://schemas.microsoft.com/office/drawing/2014/main" id="{7E7F0055-E398-42F8-8E49-D969F2C03BB7}"/>
              </a:ext>
            </a:extLst>
          </p:cNvPr>
          <p:cNvCxnSpPr>
            <a:cxnSpLocks/>
          </p:cNvCxnSpPr>
          <p:nvPr/>
        </p:nvCxnSpPr>
        <p:spPr>
          <a:xfrm flipV="1">
            <a:off x="405779" y="3429000"/>
            <a:ext cx="0" cy="1525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74DEDE17-F2B2-35C3-9CEA-C0F675D16DF9}"/>
              </a:ext>
            </a:extLst>
          </p:cNvPr>
          <p:cNvSpPr txBox="1"/>
          <p:nvPr/>
        </p:nvSpPr>
        <p:spPr>
          <a:xfrm rot="16200000">
            <a:off x="-428001" y="4007055"/>
            <a:ext cx="1197764" cy="369332"/>
          </a:xfrm>
          <a:prstGeom prst="rect">
            <a:avLst/>
          </a:prstGeom>
          <a:noFill/>
        </p:spPr>
        <p:txBody>
          <a:bodyPr wrap="none" rtlCol="0">
            <a:spAutoFit/>
          </a:bodyPr>
          <a:lstStyle/>
          <a:p>
            <a:r>
              <a:rPr lang="en-US" dirty="0">
                <a:solidFill>
                  <a:schemeClr val="tx2"/>
                </a:solidFill>
              </a:rPr>
              <a:t>frequency</a:t>
            </a:r>
          </a:p>
        </p:txBody>
      </p:sp>
      <p:cxnSp>
        <p:nvCxnSpPr>
          <p:cNvPr id="31" name="Straight Arrow Connector 30">
            <a:extLst>
              <a:ext uri="{FF2B5EF4-FFF2-40B4-BE49-F238E27FC236}">
                <a16:creationId xmlns:a16="http://schemas.microsoft.com/office/drawing/2014/main" id="{7A99CD64-1BDE-F87F-1F7C-3BBBF61F43AB}"/>
              </a:ext>
            </a:extLst>
          </p:cNvPr>
          <p:cNvCxnSpPr>
            <a:cxnSpLocks/>
          </p:cNvCxnSpPr>
          <p:nvPr/>
        </p:nvCxnSpPr>
        <p:spPr>
          <a:xfrm>
            <a:off x="823556" y="3586010"/>
            <a:ext cx="364565" cy="38249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BF7A2513-B287-4274-5206-06D2D570A27E}"/>
              </a:ext>
            </a:extLst>
          </p:cNvPr>
          <p:cNvCxnSpPr>
            <a:cxnSpLocks/>
          </p:cNvCxnSpPr>
          <p:nvPr/>
        </p:nvCxnSpPr>
        <p:spPr>
          <a:xfrm>
            <a:off x="4794520" y="2068845"/>
            <a:ext cx="364565" cy="38249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13F94CDA-39BA-DE63-677C-32B28D8D3942}"/>
              </a:ext>
            </a:extLst>
          </p:cNvPr>
          <p:cNvCxnSpPr>
            <a:cxnSpLocks/>
          </p:cNvCxnSpPr>
          <p:nvPr/>
        </p:nvCxnSpPr>
        <p:spPr>
          <a:xfrm>
            <a:off x="4612238" y="4000474"/>
            <a:ext cx="364565" cy="38249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26EDB6E4-CDAE-0A4E-8912-42C496E3CF05}"/>
              </a:ext>
            </a:extLst>
          </p:cNvPr>
          <p:cNvSpPr txBox="1"/>
          <p:nvPr/>
        </p:nvSpPr>
        <p:spPr>
          <a:xfrm>
            <a:off x="2683064" y="5533458"/>
            <a:ext cx="6825872" cy="646331"/>
          </a:xfrm>
          <a:prstGeom prst="rect">
            <a:avLst/>
          </a:prstGeom>
          <a:noFill/>
        </p:spPr>
        <p:txBody>
          <a:bodyPr wrap="square" rtlCol="0">
            <a:spAutoFit/>
          </a:bodyPr>
          <a:lstStyle/>
          <a:p>
            <a:r>
              <a:rPr lang="en-US" dirty="0"/>
              <a:t>Recourse diversity shows that groups with certain feature-values have more/less agency when choosing a recourse path</a:t>
            </a:r>
          </a:p>
        </p:txBody>
      </p:sp>
    </p:spTree>
    <p:extLst>
      <p:ext uri="{BB962C8B-B14F-4D97-AF65-F5344CB8AC3E}">
        <p14:creationId xmlns:p14="http://schemas.microsoft.com/office/powerpoint/2010/main" val="392225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18"/>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20"/>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3"/>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6"/>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7"/>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8"/>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30"/>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2"/>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0" grpId="0" animBg="1"/>
      <p:bldP spid="20" grpId="1" animBg="1"/>
      <p:bldP spid="26" grpId="0"/>
      <p:bldP spid="26" grpId="1"/>
      <p:bldP spid="28" grpId="0" animBg="1"/>
      <p:bldP spid="28" grpId="1" animBg="1"/>
      <p:bldP spid="30" grpId="0"/>
      <p:bldP spid="30" grpId="1"/>
      <p:bldP spid="4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5A47D-EBC3-0D42-6EC9-FA9559301576}"/>
            </a:ext>
          </a:extLst>
        </p:cNvPr>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CDE45808-640F-5501-FF9B-4B8AF14600B8}"/>
              </a:ext>
            </a:extLst>
          </p:cNvPr>
          <p:cNvSpPr txBox="1">
            <a:spLocks/>
          </p:cNvSpPr>
          <p:nvPr/>
        </p:nvSpPr>
        <p:spPr>
          <a:xfrm>
            <a:off x="266700" y="5954812"/>
            <a:ext cx="11315700" cy="730087"/>
          </a:xfrm>
          <a:prstGeom prst="rect">
            <a:avLst/>
          </a:prstGeom>
        </p:spPr>
        <p:txBody>
          <a:bodyPr vert="horz" lIns="0" tIns="45720" rIns="91440" bIns="45720" rtlCol="0" anchor="t" anchorCtr="0">
            <a:noAutofit/>
          </a:bodyPr>
          <a:lstStyle>
            <a:lvl1pPr marL="274320" indent="-274320" algn="l" defTabSz="914400" rtl="0" eaLnBrk="1" latinLnBrk="0" hangingPunct="1">
              <a:lnSpc>
                <a:spcPct val="95000"/>
              </a:lnSpc>
              <a:spcBef>
                <a:spcPts val="1200"/>
              </a:spcBef>
              <a:buClr>
                <a:schemeClr val="bg2"/>
              </a:buClr>
              <a:buFont typeface="Arial" pitchFamily="34" charset="0"/>
              <a:buChar char="•"/>
              <a:defRPr sz="2400" kern="1200">
                <a:solidFill>
                  <a:schemeClr val="tx1"/>
                </a:solidFill>
                <a:latin typeface="Verdana" pitchFamily="34" charset="0"/>
                <a:ea typeface="Verdana" pitchFamily="34" charset="0"/>
                <a:cs typeface="Verdana" pitchFamily="34" charset="0"/>
              </a:defRPr>
            </a:lvl1pPr>
            <a:lvl2pPr marL="594360" indent="-274320" algn="l" defTabSz="914400" rtl="0" eaLnBrk="1" latinLnBrk="0" hangingPunct="1">
              <a:lnSpc>
                <a:spcPct val="95000"/>
              </a:lnSpc>
              <a:spcBef>
                <a:spcPts val="600"/>
              </a:spcBef>
              <a:buClr>
                <a:schemeClr val="bg2"/>
              </a:buClr>
              <a:buFont typeface="Verdana" pitchFamily="34" charset="0"/>
              <a:buChar char="─"/>
              <a:defRPr sz="2000" kern="1200">
                <a:solidFill>
                  <a:schemeClr val="tx1"/>
                </a:solidFill>
                <a:latin typeface="Verdana" pitchFamily="34" charset="0"/>
                <a:ea typeface="Verdana" pitchFamily="34" charset="0"/>
                <a:cs typeface="Verdana" pitchFamily="34" charset="0"/>
              </a:defRPr>
            </a:lvl2pPr>
            <a:lvl3pPr marL="868680" indent="-228600" algn="l" defTabSz="914400" rtl="0" eaLnBrk="1" latinLnBrk="0" hangingPunct="1">
              <a:lnSpc>
                <a:spcPct val="95000"/>
              </a:lnSpc>
              <a:spcBef>
                <a:spcPts val="600"/>
              </a:spcBef>
              <a:buClr>
                <a:schemeClr val="bg2"/>
              </a:buClr>
              <a:buFont typeface="Wingdings" pitchFamily="2" charset="2"/>
              <a:buChar char="§"/>
              <a:defRPr sz="1800" kern="1200">
                <a:solidFill>
                  <a:schemeClr val="tx1"/>
                </a:solidFill>
                <a:latin typeface="Verdana" pitchFamily="34" charset="0"/>
                <a:ea typeface="Verdana" pitchFamily="34" charset="0"/>
                <a:cs typeface="Verdana" pitchFamily="34" charset="0"/>
              </a:defRPr>
            </a:lvl3pPr>
            <a:lvl4pPr marL="1143000" indent="-228600" algn="l" defTabSz="914400" rtl="0" eaLnBrk="1" latinLnBrk="0" hangingPunct="1">
              <a:lnSpc>
                <a:spcPct val="95000"/>
              </a:lnSpc>
              <a:spcBef>
                <a:spcPts val="600"/>
              </a:spcBef>
              <a:buClr>
                <a:schemeClr val="bg2"/>
              </a:buClr>
              <a:buFont typeface="Courier New" pitchFamily="49" charset="0"/>
              <a:buChar char="o"/>
              <a:defRPr sz="1600" kern="1200">
                <a:solidFill>
                  <a:schemeClr val="tx1"/>
                </a:solidFill>
                <a:latin typeface="Verdana" pitchFamily="34" charset="0"/>
                <a:ea typeface="Verdana" pitchFamily="34" charset="0"/>
                <a:cs typeface="Verdana" pitchFamily="34" charset="0"/>
              </a:defRPr>
            </a:lvl4pPr>
            <a:lvl5pPr marL="1371600" indent="-228600" algn="l" defTabSz="914400" rtl="0" eaLnBrk="1" latinLnBrk="0" hangingPunct="1">
              <a:lnSpc>
                <a:spcPct val="95000"/>
              </a:lnSpc>
              <a:spcBef>
                <a:spcPts val="600"/>
              </a:spcBef>
              <a:buClr>
                <a:schemeClr val="bg2"/>
              </a:buClr>
              <a:buFont typeface="Arial" pitchFamily="34" charset="0"/>
              <a:buChar char="•"/>
              <a:defRPr sz="1600" kern="1200" baseline="0">
                <a:solidFill>
                  <a:schemeClr val="tx1"/>
                </a:solidFill>
                <a:latin typeface="Verdana" pitchFamily="34" charset="0"/>
                <a:ea typeface="Verdana" pitchFamily="34" charset="0"/>
                <a:cs typeface="Verdana" pitchFamily="34" charset="0"/>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nSpc>
                <a:spcPct val="100000"/>
              </a:lnSpc>
              <a:spcBef>
                <a:spcPts val="0"/>
              </a:spcBef>
              <a:buNone/>
            </a:pPr>
            <a:r>
              <a:rPr lang="en-US" sz="1000" dirty="0">
                <a:solidFill>
                  <a:schemeClr val="accent4"/>
                </a:solidFill>
              </a:rPr>
              <a:t>[1] Hidden Workers: Untapped Talent, Harvard Business School Survey, 2021</a:t>
            </a:r>
          </a:p>
          <a:p>
            <a:pPr marL="0" indent="0">
              <a:lnSpc>
                <a:spcPct val="100000"/>
              </a:lnSpc>
              <a:spcBef>
                <a:spcPts val="0"/>
              </a:spcBef>
              <a:buNone/>
            </a:pPr>
            <a:r>
              <a:rPr lang="en-US" sz="1000" dirty="0">
                <a:solidFill>
                  <a:schemeClr val="accent4"/>
                </a:solidFill>
              </a:rPr>
              <a:t>[2] Transforming Paradigms: A Global AI in Financial Services Survey, University of Cambridge, 2020</a:t>
            </a:r>
          </a:p>
          <a:p>
            <a:pPr marL="0" indent="0">
              <a:lnSpc>
                <a:spcPct val="100000"/>
              </a:lnSpc>
              <a:spcBef>
                <a:spcPts val="0"/>
              </a:spcBef>
              <a:buNone/>
            </a:pPr>
            <a:r>
              <a:rPr lang="en-US" sz="1000" dirty="0">
                <a:solidFill>
                  <a:schemeClr val="accent4"/>
                </a:solidFill>
              </a:rPr>
              <a:t>[3] Liberty at Risk: Pre-trial Risk Assessment Tools in the U.S., Electronic Privacy Information Center, 2022</a:t>
            </a:r>
          </a:p>
          <a:p>
            <a:pPr marL="0" indent="0">
              <a:lnSpc>
                <a:spcPct val="100000"/>
              </a:lnSpc>
              <a:spcBef>
                <a:spcPts val="0"/>
              </a:spcBef>
              <a:buNone/>
            </a:pPr>
            <a:r>
              <a:rPr lang="en-US" sz="1000" dirty="0">
                <a:solidFill>
                  <a:schemeClr val="accent4"/>
                </a:solidFill>
              </a:rPr>
              <a:t>[4] Current Use And Evaluation Of Artificial Intelligence And Predictive Models In US Hospitals, Health Affairs, 2025</a:t>
            </a:r>
          </a:p>
        </p:txBody>
      </p:sp>
      <p:sp>
        <p:nvSpPr>
          <p:cNvPr id="4" name="Title 3">
            <a:extLst>
              <a:ext uri="{FF2B5EF4-FFF2-40B4-BE49-F238E27FC236}">
                <a16:creationId xmlns:a16="http://schemas.microsoft.com/office/drawing/2014/main" id="{D85A8AA1-6EBC-E66C-6AF5-E1622D20DB96}"/>
              </a:ext>
            </a:extLst>
          </p:cNvPr>
          <p:cNvSpPr>
            <a:spLocks noGrp="1"/>
          </p:cNvSpPr>
          <p:nvPr>
            <p:ph type="title"/>
          </p:nvPr>
        </p:nvSpPr>
        <p:spPr>
          <a:xfrm>
            <a:off x="1005840" y="182880"/>
            <a:ext cx="10515600" cy="590931"/>
          </a:xfrm>
        </p:spPr>
        <p:txBody>
          <a:bodyPr/>
          <a:lstStyle/>
          <a:p>
            <a:r>
              <a:rPr lang="en-US" dirty="0"/>
              <a:t>Algorithmic Decision Making is Everywhere</a:t>
            </a:r>
          </a:p>
        </p:txBody>
      </p:sp>
      <p:grpSp>
        <p:nvGrpSpPr>
          <p:cNvPr id="21" name="Group 20">
            <a:extLst>
              <a:ext uri="{FF2B5EF4-FFF2-40B4-BE49-F238E27FC236}">
                <a16:creationId xmlns:a16="http://schemas.microsoft.com/office/drawing/2014/main" id="{262B4FC6-805D-F08A-F3DC-FA6A661F8D5A}"/>
              </a:ext>
            </a:extLst>
          </p:cNvPr>
          <p:cNvGrpSpPr/>
          <p:nvPr/>
        </p:nvGrpSpPr>
        <p:grpSpPr>
          <a:xfrm>
            <a:off x="493101" y="4332612"/>
            <a:ext cx="5384606" cy="830997"/>
            <a:chOff x="6549406" y="1914436"/>
            <a:chExt cx="5384606" cy="830997"/>
          </a:xfrm>
        </p:grpSpPr>
        <p:sp>
          <p:nvSpPr>
            <p:cNvPr id="15" name="TextBox 14">
              <a:extLst>
                <a:ext uri="{FF2B5EF4-FFF2-40B4-BE49-F238E27FC236}">
                  <a16:creationId xmlns:a16="http://schemas.microsoft.com/office/drawing/2014/main" id="{84A32D73-2129-476A-1A38-8F0B296E249C}"/>
                </a:ext>
              </a:extLst>
            </p:cNvPr>
            <p:cNvSpPr txBox="1"/>
            <p:nvPr/>
          </p:nvSpPr>
          <p:spPr>
            <a:xfrm>
              <a:off x="7295544" y="1914436"/>
              <a:ext cx="4638468" cy="830997"/>
            </a:xfrm>
            <a:prstGeom prst="rect">
              <a:avLst/>
            </a:prstGeom>
            <a:noFill/>
          </p:spPr>
          <p:txBody>
            <a:bodyPr wrap="square">
              <a:spAutoFit/>
            </a:bodyPr>
            <a:lstStyle/>
            <a:p>
              <a:r>
                <a:rPr lang="en-US" sz="2400" b="1" dirty="0">
                  <a:solidFill>
                    <a:schemeClr val="tx2"/>
                  </a:solidFill>
                </a:rPr>
                <a:t>49 States </a:t>
              </a:r>
              <a:r>
                <a:rPr lang="en-US" sz="2400" dirty="0"/>
                <a:t>use ML in pre-trial detention and </a:t>
              </a:r>
              <a:r>
                <a:rPr lang="en-US" sz="2400" dirty="0">
                  <a:solidFill>
                    <a:srgbClr val="000000"/>
                  </a:solidFill>
                </a:rPr>
                <a:t>parole</a:t>
              </a:r>
              <a:r>
                <a:rPr lang="en-US" sz="2400" dirty="0"/>
                <a:t> decisions</a:t>
              </a:r>
              <a:r>
                <a:rPr lang="en-US" sz="2400" baseline="40000" dirty="0">
                  <a:solidFill>
                    <a:schemeClr val="bg1">
                      <a:lumMod val="75000"/>
                    </a:schemeClr>
                  </a:solidFill>
                </a:rPr>
                <a:t>[3]</a:t>
              </a:r>
            </a:p>
          </p:txBody>
        </p:sp>
        <p:pic>
          <p:nvPicPr>
            <p:cNvPr id="11" name="Picture 10">
              <a:extLst>
                <a:ext uri="{FF2B5EF4-FFF2-40B4-BE49-F238E27FC236}">
                  <a16:creationId xmlns:a16="http://schemas.microsoft.com/office/drawing/2014/main" id="{977C7EC0-9CA7-E921-BB24-3704A1363545}"/>
                </a:ext>
              </a:extLst>
            </p:cNvPr>
            <p:cNvPicPr>
              <a:picLocks noChangeAspect="1"/>
            </p:cNvPicPr>
            <p:nvPr/>
          </p:nvPicPr>
          <p:blipFill rotWithShape="1">
            <a:blip r:embed="rId3"/>
            <a:srcRect l="9343" t="6450" r="8663" b="26729"/>
            <a:stretch/>
          </p:blipFill>
          <p:spPr>
            <a:xfrm>
              <a:off x="6549406" y="2037547"/>
              <a:ext cx="717563" cy="584775"/>
            </a:xfrm>
            <a:prstGeom prst="rect">
              <a:avLst/>
            </a:prstGeom>
          </p:spPr>
        </p:pic>
      </p:grpSp>
      <p:grpSp>
        <p:nvGrpSpPr>
          <p:cNvPr id="19" name="Group 18">
            <a:extLst>
              <a:ext uri="{FF2B5EF4-FFF2-40B4-BE49-F238E27FC236}">
                <a16:creationId xmlns:a16="http://schemas.microsoft.com/office/drawing/2014/main" id="{E986E50A-18FE-F868-C8B5-6EA87AB2EE60}"/>
              </a:ext>
            </a:extLst>
          </p:cNvPr>
          <p:cNvGrpSpPr/>
          <p:nvPr/>
        </p:nvGrpSpPr>
        <p:grpSpPr>
          <a:xfrm>
            <a:off x="6303221" y="2116869"/>
            <a:ext cx="5271588" cy="830997"/>
            <a:chOff x="526544" y="1952563"/>
            <a:chExt cx="5271588" cy="830997"/>
          </a:xfrm>
        </p:grpSpPr>
        <p:sp>
          <p:nvSpPr>
            <p:cNvPr id="14" name="TextBox 13">
              <a:extLst>
                <a:ext uri="{FF2B5EF4-FFF2-40B4-BE49-F238E27FC236}">
                  <a16:creationId xmlns:a16="http://schemas.microsoft.com/office/drawing/2014/main" id="{B83DED27-B28E-6263-F4A1-1DC15C0B8F5F}"/>
                </a:ext>
              </a:extLst>
            </p:cNvPr>
            <p:cNvSpPr txBox="1"/>
            <p:nvPr/>
          </p:nvSpPr>
          <p:spPr>
            <a:xfrm>
              <a:off x="1159664" y="1952563"/>
              <a:ext cx="4638468" cy="830997"/>
            </a:xfrm>
            <a:prstGeom prst="rect">
              <a:avLst/>
            </a:prstGeom>
            <a:noFill/>
          </p:spPr>
          <p:txBody>
            <a:bodyPr wrap="square">
              <a:spAutoFit/>
            </a:bodyPr>
            <a:lstStyle/>
            <a:p>
              <a:r>
                <a:rPr lang="en-US" sz="2400" b="1" dirty="0">
                  <a:solidFill>
                    <a:schemeClr val="tx2"/>
                  </a:solidFill>
                </a:rPr>
                <a:t>85% of banks</a:t>
              </a:r>
              <a:r>
                <a:rPr lang="en-US" sz="2400" b="1" dirty="0">
                  <a:solidFill>
                    <a:srgbClr val="000000"/>
                  </a:solidFill>
                </a:rPr>
                <a:t> </a:t>
              </a:r>
              <a:r>
                <a:rPr lang="en-US" sz="2400" dirty="0"/>
                <a:t>use ML in lending and investment decisions</a:t>
              </a:r>
              <a:r>
                <a:rPr lang="en-US" sz="2400" baseline="40000" dirty="0">
                  <a:solidFill>
                    <a:schemeClr val="bg1">
                      <a:lumMod val="75000"/>
                    </a:schemeClr>
                  </a:solidFill>
                </a:rPr>
                <a:t>[2]</a:t>
              </a:r>
            </a:p>
          </p:txBody>
        </p:sp>
        <p:pic>
          <p:nvPicPr>
            <p:cNvPr id="8" name="Picture 7">
              <a:extLst>
                <a:ext uri="{FF2B5EF4-FFF2-40B4-BE49-F238E27FC236}">
                  <a16:creationId xmlns:a16="http://schemas.microsoft.com/office/drawing/2014/main" id="{43C58B44-2627-224C-5381-91B99992F806}"/>
                </a:ext>
              </a:extLst>
            </p:cNvPr>
            <p:cNvPicPr>
              <a:picLocks noChangeAspect="1"/>
            </p:cNvPicPr>
            <p:nvPr/>
          </p:nvPicPr>
          <p:blipFill rotWithShape="1">
            <a:blip r:embed="rId4"/>
            <a:srcRect l="11686" r="12606" b="13716"/>
            <a:stretch/>
          </p:blipFill>
          <p:spPr>
            <a:xfrm>
              <a:off x="526544" y="2049856"/>
              <a:ext cx="558413" cy="636410"/>
            </a:xfrm>
            <a:prstGeom prst="rect">
              <a:avLst/>
            </a:prstGeom>
          </p:spPr>
        </p:pic>
      </p:grpSp>
      <p:grpSp>
        <p:nvGrpSpPr>
          <p:cNvPr id="24" name="Group 23">
            <a:extLst>
              <a:ext uri="{FF2B5EF4-FFF2-40B4-BE49-F238E27FC236}">
                <a16:creationId xmlns:a16="http://schemas.microsoft.com/office/drawing/2014/main" id="{BC02C7CB-44F3-B156-E126-0E469B7BDFDB}"/>
              </a:ext>
            </a:extLst>
          </p:cNvPr>
          <p:cNvGrpSpPr/>
          <p:nvPr/>
        </p:nvGrpSpPr>
        <p:grpSpPr>
          <a:xfrm>
            <a:off x="493101" y="2116869"/>
            <a:ext cx="5278635" cy="830997"/>
            <a:chOff x="493101" y="3735196"/>
            <a:chExt cx="5278635" cy="830997"/>
          </a:xfrm>
        </p:grpSpPr>
        <p:sp>
          <p:nvSpPr>
            <p:cNvPr id="2" name="TextBox 1">
              <a:extLst>
                <a:ext uri="{FF2B5EF4-FFF2-40B4-BE49-F238E27FC236}">
                  <a16:creationId xmlns:a16="http://schemas.microsoft.com/office/drawing/2014/main" id="{5E0780EC-529D-4CEA-E2B5-B97864E394F2}"/>
                </a:ext>
              </a:extLst>
            </p:cNvPr>
            <p:cNvSpPr txBox="1"/>
            <p:nvPr/>
          </p:nvSpPr>
          <p:spPr>
            <a:xfrm>
              <a:off x="1133268" y="3735196"/>
              <a:ext cx="4638468" cy="830997"/>
            </a:xfrm>
            <a:prstGeom prst="rect">
              <a:avLst/>
            </a:prstGeom>
            <a:noFill/>
          </p:spPr>
          <p:txBody>
            <a:bodyPr wrap="square">
              <a:spAutoFit/>
            </a:bodyPr>
            <a:lstStyle/>
            <a:p>
              <a:r>
                <a:rPr lang="en-US" sz="2400" b="1" dirty="0">
                  <a:solidFill>
                    <a:schemeClr val="tx2"/>
                  </a:solidFill>
                </a:rPr>
                <a:t>&gt;90% of F500 companies</a:t>
              </a:r>
              <a:r>
                <a:rPr lang="en-US" sz="2400" b="1" dirty="0">
                  <a:solidFill>
                    <a:srgbClr val="000000"/>
                  </a:solidFill>
                </a:rPr>
                <a:t> </a:t>
              </a:r>
              <a:r>
                <a:rPr lang="en-US" sz="2400" dirty="0"/>
                <a:t>use automated applicant screening</a:t>
              </a:r>
              <a:r>
                <a:rPr lang="en-US" sz="2400" baseline="40000" dirty="0">
                  <a:solidFill>
                    <a:schemeClr val="bg1">
                      <a:lumMod val="75000"/>
                    </a:schemeClr>
                  </a:solidFill>
                </a:rPr>
                <a:t>[1]</a:t>
              </a:r>
            </a:p>
          </p:txBody>
        </p:sp>
        <p:pic>
          <p:nvPicPr>
            <p:cNvPr id="17" name="Graphic 16">
              <a:extLst>
                <a:ext uri="{FF2B5EF4-FFF2-40B4-BE49-F238E27FC236}">
                  <a16:creationId xmlns:a16="http://schemas.microsoft.com/office/drawing/2014/main" id="{B04F9321-8AD5-8590-08A7-A4008AFE78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3101" y="3858086"/>
              <a:ext cx="625299" cy="585216"/>
            </a:xfrm>
            <a:prstGeom prst="rect">
              <a:avLst/>
            </a:prstGeom>
          </p:spPr>
        </p:pic>
      </p:grpSp>
      <p:grpSp>
        <p:nvGrpSpPr>
          <p:cNvPr id="27" name="Group 26">
            <a:extLst>
              <a:ext uri="{FF2B5EF4-FFF2-40B4-BE49-F238E27FC236}">
                <a16:creationId xmlns:a16="http://schemas.microsoft.com/office/drawing/2014/main" id="{9AA93129-1002-1636-13F9-12B5E297702F}"/>
              </a:ext>
            </a:extLst>
          </p:cNvPr>
          <p:cNvGrpSpPr/>
          <p:nvPr/>
        </p:nvGrpSpPr>
        <p:grpSpPr>
          <a:xfrm>
            <a:off x="6303221" y="4332612"/>
            <a:ext cx="5443527" cy="830997"/>
            <a:chOff x="6549406" y="3737388"/>
            <a:chExt cx="5443527" cy="830997"/>
          </a:xfrm>
        </p:grpSpPr>
        <p:pic>
          <p:nvPicPr>
            <p:cNvPr id="12" name="Picture 11" descr="A black background with a black square&#10;&#10;AI-generated content may be incorrect.">
              <a:extLst>
                <a:ext uri="{FF2B5EF4-FFF2-40B4-BE49-F238E27FC236}">
                  <a16:creationId xmlns:a16="http://schemas.microsoft.com/office/drawing/2014/main" id="{AC2EB336-6CCA-54F0-1753-820AC3311246}"/>
                </a:ext>
              </a:extLst>
            </p:cNvPr>
            <p:cNvPicPr>
              <a:picLocks noChangeAspect="1"/>
            </p:cNvPicPr>
            <p:nvPr/>
          </p:nvPicPr>
          <p:blipFill>
            <a:blip r:embed="rId6"/>
            <a:stretch>
              <a:fillRect/>
            </a:stretch>
          </p:blipFill>
          <p:spPr>
            <a:xfrm>
              <a:off x="6549406" y="3858086"/>
              <a:ext cx="805059" cy="594360"/>
            </a:xfrm>
            <a:prstGeom prst="rect">
              <a:avLst/>
            </a:prstGeom>
          </p:spPr>
        </p:pic>
        <p:sp>
          <p:nvSpPr>
            <p:cNvPr id="18" name="TextBox 17">
              <a:extLst>
                <a:ext uri="{FF2B5EF4-FFF2-40B4-BE49-F238E27FC236}">
                  <a16:creationId xmlns:a16="http://schemas.microsoft.com/office/drawing/2014/main" id="{287E653F-3E85-52A5-CBE3-F172D08BE1C4}"/>
                </a:ext>
              </a:extLst>
            </p:cNvPr>
            <p:cNvSpPr txBox="1"/>
            <p:nvPr/>
          </p:nvSpPr>
          <p:spPr>
            <a:xfrm>
              <a:off x="7354465" y="3737388"/>
              <a:ext cx="4638468" cy="830997"/>
            </a:xfrm>
            <a:prstGeom prst="rect">
              <a:avLst/>
            </a:prstGeom>
            <a:noFill/>
          </p:spPr>
          <p:txBody>
            <a:bodyPr wrap="square">
              <a:spAutoFit/>
            </a:bodyPr>
            <a:lstStyle/>
            <a:p>
              <a:r>
                <a:rPr lang="en-US" sz="2400" b="1" dirty="0">
                  <a:solidFill>
                    <a:schemeClr val="tx2"/>
                  </a:solidFill>
                </a:rPr>
                <a:t>65% of US Hospitals </a:t>
              </a:r>
              <a:r>
                <a:rPr lang="en-US" sz="2400" dirty="0"/>
                <a:t>use AI models in patient care</a:t>
              </a:r>
              <a:r>
                <a:rPr lang="en-US" sz="2400" baseline="40000" dirty="0">
                  <a:solidFill>
                    <a:schemeClr val="bg1">
                      <a:lumMod val="75000"/>
                    </a:schemeClr>
                  </a:solidFill>
                </a:rPr>
                <a:t>[4]</a:t>
              </a:r>
            </a:p>
          </p:txBody>
        </p:sp>
      </p:grpSp>
      <p:pic>
        <p:nvPicPr>
          <p:cNvPr id="3" name="Picture 2">
            <a:extLst>
              <a:ext uri="{FF2B5EF4-FFF2-40B4-BE49-F238E27FC236}">
                <a16:creationId xmlns:a16="http://schemas.microsoft.com/office/drawing/2014/main" id="{D08E5E91-4540-8457-3D55-75B3AB33D4BA}"/>
              </a:ext>
            </a:extLst>
          </p:cNvPr>
          <p:cNvPicPr>
            <a:picLocks noChangeAspect="1"/>
          </p:cNvPicPr>
          <p:nvPr/>
        </p:nvPicPr>
        <p:blipFill>
          <a:blip r:embed="rId7"/>
          <a:stretch>
            <a:fillRect/>
          </a:stretch>
        </p:blipFill>
        <p:spPr>
          <a:xfrm>
            <a:off x="5228445" y="2852365"/>
            <a:ext cx="1421788" cy="1421788"/>
          </a:xfrm>
          <a:prstGeom prst="rect">
            <a:avLst/>
          </a:prstGeom>
        </p:spPr>
      </p:pic>
    </p:spTree>
    <p:extLst>
      <p:ext uri="{BB962C8B-B14F-4D97-AF65-F5344CB8AC3E}">
        <p14:creationId xmlns:p14="http://schemas.microsoft.com/office/powerpoint/2010/main" val="332065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8965B-5502-BC94-F42A-7520E09EC4D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FD41C96-31DC-9724-6338-AEE0D79EE474}"/>
              </a:ext>
            </a:extLst>
          </p:cNvPr>
          <p:cNvSpPr>
            <a:spLocks noGrp="1"/>
          </p:cNvSpPr>
          <p:nvPr>
            <p:ph type="title"/>
          </p:nvPr>
        </p:nvSpPr>
        <p:spPr/>
        <p:txBody>
          <a:bodyPr/>
          <a:lstStyle/>
          <a:p>
            <a:r>
              <a:rPr lang="en-US" dirty="0"/>
              <a:t>Auditing Group Fairness – Diversity and Effort</a:t>
            </a:r>
          </a:p>
        </p:txBody>
      </p:sp>
      <p:grpSp>
        <p:nvGrpSpPr>
          <p:cNvPr id="4" name="Group 3">
            <a:extLst>
              <a:ext uri="{FF2B5EF4-FFF2-40B4-BE49-F238E27FC236}">
                <a16:creationId xmlns:a16="http://schemas.microsoft.com/office/drawing/2014/main" id="{AA63ACA2-AE83-65F9-F1BF-2563542BEA8E}"/>
              </a:ext>
            </a:extLst>
          </p:cNvPr>
          <p:cNvGrpSpPr/>
          <p:nvPr/>
        </p:nvGrpSpPr>
        <p:grpSpPr>
          <a:xfrm>
            <a:off x="477118" y="1187504"/>
            <a:ext cx="11591463" cy="3838604"/>
            <a:chOff x="477118" y="1187504"/>
            <a:chExt cx="11591463" cy="3838604"/>
          </a:xfrm>
        </p:grpSpPr>
        <p:pic>
          <p:nvPicPr>
            <p:cNvPr id="5" name="Picture 4">
              <a:extLst>
                <a:ext uri="{FF2B5EF4-FFF2-40B4-BE49-F238E27FC236}">
                  <a16:creationId xmlns:a16="http://schemas.microsoft.com/office/drawing/2014/main" id="{358C1AF2-1913-1794-AF97-EF5E03EE3D49}"/>
                </a:ext>
              </a:extLst>
            </p:cNvPr>
            <p:cNvPicPr>
              <a:picLocks noChangeAspect="1"/>
            </p:cNvPicPr>
            <p:nvPr/>
          </p:nvPicPr>
          <p:blipFill>
            <a:blip r:embed="rId3"/>
            <a:srcRect/>
            <a:stretch/>
          </p:blipFill>
          <p:spPr>
            <a:xfrm>
              <a:off x="477118" y="1554755"/>
              <a:ext cx="11591463" cy="1793168"/>
            </a:xfrm>
            <a:prstGeom prst="rect">
              <a:avLst/>
            </a:prstGeom>
          </p:spPr>
        </p:pic>
        <p:pic>
          <p:nvPicPr>
            <p:cNvPr id="7" name="Picture 6">
              <a:extLst>
                <a:ext uri="{FF2B5EF4-FFF2-40B4-BE49-F238E27FC236}">
                  <a16:creationId xmlns:a16="http://schemas.microsoft.com/office/drawing/2014/main" id="{F83694C5-2F5C-2644-B52E-6D9B6D3D6EBF}"/>
                </a:ext>
              </a:extLst>
            </p:cNvPr>
            <p:cNvPicPr>
              <a:picLocks noChangeAspect="1"/>
            </p:cNvPicPr>
            <p:nvPr/>
          </p:nvPicPr>
          <p:blipFill>
            <a:blip r:embed="rId4"/>
            <a:srcRect t="7617" b="1699"/>
            <a:stretch>
              <a:fillRect/>
            </a:stretch>
          </p:blipFill>
          <p:spPr>
            <a:xfrm>
              <a:off x="477118" y="3410006"/>
              <a:ext cx="11591463" cy="1616102"/>
            </a:xfrm>
            <a:prstGeom prst="rect">
              <a:avLst/>
            </a:prstGeom>
          </p:spPr>
        </p:pic>
        <p:sp>
          <p:nvSpPr>
            <p:cNvPr id="12" name="TextBox 11">
              <a:extLst>
                <a:ext uri="{FF2B5EF4-FFF2-40B4-BE49-F238E27FC236}">
                  <a16:creationId xmlns:a16="http://schemas.microsoft.com/office/drawing/2014/main" id="{0F08E8AE-D668-EC7A-4CB4-785DBC45448C}"/>
                </a:ext>
              </a:extLst>
            </p:cNvPr>
            <p:cNvSpPr txBox="1"/>
            <p:nvPr/>
          </p:nvSpPr>
          <p:spPr>
            <a:xfrm>
              <a:off x="3381032" y="1187504"/>
              <a:ext cx="6270947" cy="276999"/>
            </a:xfrm>
            <a:prstGeom prst="rect">
              <a:avLst/>
            </a:prstGeom>
            <a:noFill/>
          </p:spPr>
          <p:txBody>
            <a:bodyPr wrap="none" lIns="0" tIns="0" rIns="0" bIns="0" rtlCol="0">
              <a:spAutoFit/>
            </a:bodyPr>
            <a:lstStyle/>
            <a:p>
              <a:r>
                <a:rPr lang="en-US" b="1" dirty="0"/>
                <a:t>German Credit Dataset – Logistic Regression Classifier</a:t>
              </a:r>
            </a:p>
          </p:txBody>
        </p:sp>
      </p:grpSp>
      <p:sp>
        <p:nvSpPr>
          <p:cNvPr id="45" name="TextBox 44">
            <a:extLst>
              <a:ext uri="{FF2B5EF4-FFF2-40B4-BE49-F238E27FC236}">
                <a16:creationId xmlns:a16="http://schemas.microsoft.com/office/drawing/2014/main" id="{16855A01-F0E5-2F41-7566-7283C0B52DDF}"/>
              </a:ext>
            </a:extLst>
          </p:cNvPr>
          <p:cNvSpPr txBox="1"/>
          <p:nvPr/>
        </p:nvSpPr>
        <p:spPr>
          <a:xfrm>
            <a:off x="2133414" y="5322450"/>
            <a:ext cx="7925173" cy="646331"/>
          </a:xfrm>
          <a:prstGeom prst="rect">
            <a:avLst/>
          </a:prstGeom>
          <a:noFill/>
        </p:spPr>
        <p:txBody>
          <a:bodyPr wrap="square" rtlCol="0">
            <a:spAutoFit/>
          </a:bodyPr>
          <a:lstStyle/>
          <a:p>
            <a:r>
              <a:rPr lang="en-US" dirty="0"/>
              <a:t>In some cases, groups with specific feature-values can be doubly disfavored i.e., receive the lowest diversity and highest effort explanations</a:t>
            </a:r>
          </a:p>
        </p:txBody>
      </p:sp>
      <p:cxnSp>
        <p:nvCxnSpPr>
          <p:cNvPr id="6" name="Straight Arrow Connector 5">
            <a:extLst>
              <a:ext uri="{FF2B5EF4-FFF2-40B4-BE49-F238E27FC236}">
                <a16:creationId xmlns:a16="http://schemas.microsoft.com/office/drawing/2014/main" id="{D47E22F0-5C26-C747-30EE-FD6E92B95425}"/>
              </a:ext>
            </a:extLst>
          </p:cNvPr>
          <p:cNvCxnSpPr>
            <a:cxnSpLocks/>
          </p:cNvCxnSpPr>
          <p:nvPr/>
        </p:nvCxnSpPr>
        <p:spPr>
          <a:xfrm flipH="1">
            <a:off x="1180204" y="2451338"/>
            <a:ext cx="100359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B1CC29D-EF93-A4CB-788D-C66A9D6CC211}"/>
              </a:ext>
            </a:extLst>
          </p:cNvPr>
          <p:cNvSpPr txBox="1"/>
          <p:nvPr/>
        </p:nvSpPr>
        <p:spPr>
          <a:xfrm>
            <a:off x="2288510" y="4110707"/>
            <a:ext cx="1522983" cy="646331"/>
          </a:xfrm>
          <a:prstGeom prst="rect">
            <a:avLst/>
          </a:prstGeom>
          <a:solidFill>
            <a:srgbClr val="FFFFFF"/>
          </a:solidFill>
          <a:ln>
            <a:solidFill>
              <a:schemeClr val="tx2"/>
            </a:solidFill>
          </a:ln>
        </p:spPr>
        <p:txBody>
          <a:bodyPr wrap="square">
            <a:spAutoFit/>
          </a:bodyPr>
          <a:lstStyle/>
          <a:p>
            <a:r>
              <a:rPr lang="en-US" dirty="0">
                <a:solidFill>
                  <a:schemeClr val="tx2"/>
                </a:solidFill>
              </a:rPr>
              <a:t>Older age </a:t>
            </a:r>
            <a:r>
              <a:rPr lang="en-US" dirty="0">
                <a:solidFill>
                  <a:schemeClr val="tx2"/>
                </a:solidFill>
                <a:latin typeface="+mj-lt"/>
              </a:rPr>
              <a:t>=</a:t>
            </a:r>
            <a:r>
              <a:rPr lang="en-US" dirty="0">
                <a:solidFill>
                  <a:schemeClr val="tx2"/>
                </a:solidFill>
              </a:rPr>
              <a:t> higher effort</a:t>
            </a:r>
            <a:endParaRPr lang="en-US" dirty="0"/>
          </a:p>
        </p:txBody>
      </p:sp>
      <p:cxnSp>
        <p:nvCxnSpPr>
          <p:cNvPr id="2" name="Straight Arrow Connector 1">
            <a:extLst>
              <a:ext uri="{FF2B5EF4-FFF2-40B4-BE49-F238E27FC236}">
                <a16:creationId xmlns:a16="http://schemas.microsoft.com/office/drawing/2014/main" id="{207828CB-F6EB-F304-4594-BA8D5C33FBEA}"/>
              </a:ext>
            </a:extLst>
          </p:cNvPr>
          <p:cNvCxnSpPr>
            <a:cxnSpLocks/>
          </p:cNvCxnSpPr>
          <p:nvPr/>
        </p:nvCxnSpPr>
        <p:spPr>
          <a:xfrm>
            <a:off x="867784" y="4433872"/>
            <a:ext cx="139356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598F99D-DBA3-DE07-B04B-4173FE25F41D}"/>
              </a:ext>
            </a:extLst>
          </p:cNvPr>
          <p:cNvSpPr txBox="1"/>
          <p:nvPr/>
        </p:nvSpPr>
        <p:spPr>
          <a:xfrm>
            <a:off x="2221421" y="2128173"/>
            <a:ext cx="1643678" cy="646331"/>
          </a:xfrm>
          <a:prstGeom prst="rect">
            <a:avLst/>
          </a:prstGeom>
          <a:solidFill>
            <a:srgbClr val="FFFFFF"/>
          </a:solidFill>
          <a:ln>
            <a:solidFill>
              <a:schemeClr val="tx2"/>
            </a:solidFill>
          </a:ln>
        </p:spPr>
        <p:txBody>
          <a:bodyPr wrap="square">
            <a:spAutoFit/>
          </a:bodyPr>
          <a:lstStyle/>
          <a:p>
            <a:r>
              <a:rPr lang="en-US" dirty="0">
                <a:solidFill>
                  <a:schemeClr val="tx2"/>
                </a:solidFill>
              </a:rPr>
              <a:t>Older age </a:t>
            </a:r>
            <a:r>
              <a:rPr lang="en-US" i="0" dirty="0">
                <a:solidFill>
                  <a:schemeClr val="tx2"/>
                </a:solidFill>
                <a:latin typeface="+mj-lt"/>
              </a:rPr>
              <a:t>=</a:t>
            </a:r>
            <a:r>
              <a:rPr lang="en-US" dirty="0">
                <a:solidFill>
                  <a:schemeClr val="tx2"/>
                </a:solidFill>
              </a:rPr>
              <a:t> lower diversity</a:t>
            </a:r>
            <a:endParaRPr lang="en-US" dirty="0"/>
          </a:p>
        </p:txBody>
      </p:sp>
      <p:cxnSp>
        <p:nvCxnSpPr>
          <p:cNvPr id="25" name="Straight Arrow Connector 24">
            <a:extLst>
              <a:ext uri="{FF2B5EF4-FFF2-40B4-BE49-F238E27FC236}">
                <a16:creationId xmlns:a16="http://schemas.microsoft.com/office/drawing/2014/main" id="{6961B195-5333-94B0-8B7D-A47BFAD23932}"/>
              </a:ext>
            </a:extLst>
          </p:cNvPr>
          <p:cNvCxnSpPr>
            <a:cxnSpLocks/>
          </p:cNvCxnSpPr>
          <p:nvPr/>
        </p:nvCxnSpPr>
        <p:spPr>
          <a:xfrm flipH="1">
            <a:off x="10607232" y="2451338"/>
            <a:ext cx="116893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EB5F982B-266A-50B3-1ED4-93B3A8EC9854}"/>
              </a:ext>
            </a:extLst>
          </p:cNvPr>
          <p:cNvSpPr txBox="1"/>
          <p:nvPr/>
        </p:nvSpPr>
        <p:spPr>
          <a:xfrm>
            <a:off x="8484326" y="4110707"/>
            <a:ext cx="1980304" cy="646331"/>
          </a:xfrm>
          <a:prstGeom prst="rect">
            <a:avLst/>
          </a:prstGeom>
          <a:solidFill>
            <a:srgbClr val="FFFFFF"/>
          </a:solidFill>
          <a:ln>
            <a:solidFill>
              <a:schemeClr val="tx2"/>
            </a:solidFill>
          </a:ln>
        </p:spPr>
        <p:txBody>
          <a:bodyPr wrap="square">
            <a:spAutoFit/>
          </a:bodyPr>
          <a:lstStyle/>
          <a:p>
            <a:r>
              <a:rPr lang="en-US" dirty="0">
                <a:solidFill>
                  <a:schemeClr val="tx2"/>
                </a:solidFill>
              </a:rPr>
              <a:t>More experience </a:t>
            </a:r>
            <a:r>
              <a:rPr lang="en-US" dirty="0">
                <a:solidFill>
                  <a:schemeClr val="tx2"/>
                </a:solidFill>
                <a:latin typeface="+mj-lt"/>
              </a:rPr>
              <a:t>=</a:t>
            </a:r>
            <a:r>
              <a:rPr lang="en-US" dirty="0">
                <a:solidFill>
                  <a:schemeClr val="tx2"/>
                </a:solidFill>
              </a:rPr>
              <a:t> higher effort</a:t>
            </a:r>
            <a:endParaRPr lang="en-US" dirty="0"/>
          </a:p>
        </p:txBody>
      </p:sp>
      <p:cxnSp>
        <p:nvCxnSpPr>
          <p:cNvPr id="35" name="Straight Arrow Connector 34">
            <a:extLst>
              <a:ext uri="{FF2B5EF4-FFF2-40B4-BE49-F238E27FC236}">
                <a16:creationId xmlns:a16="http://schemas.microsoft.com/office/drawing/2014/main" id="{F5822B0D-23E9-9CAB-D83D-FE09735F3F65}"/>
              </a:ext>
            </a:extLst>
          </p:cNvPr>
          <p:cNvCxnSpPr>
            <a:cxnSpLocks/>
          </p:cNvCxnSpPr>
          <p:nvPr/>
        </p:nvCxnSpPr>
        <p:spPr>
          <a:xfrm>
            <a:off x="10464629" y="4433872"/>
            <a:ext cx="139356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995520AF-3021-35D0-E2D8-82C00DF5918D}"/>
              </a:ext>
            </a:extLst>
          </p:cNvPr>
          <p:cNvSpPr txBox="1"/>
          <p:nvPr/>
        </p:nvSpPr>
        <p:spPr>
          <a:xfrm>
            <a:off x="8405949" y="2128173"/>
            <a:ext cx="2112286" cy="646331"/>
          </a:xfrm>
          <a:prstGeom prst="rect">
            <a:avLst/>
          </a:prstGeom>
          <a:solidFill>
            <a:srgbClr val="FFFFFF"/>
          </a:solidFill>
          <a:ln>
            <a:solidFill>
              <a:schemeClr val="tx2"/>
            </a:solidFill>
          </a:ln>
        </p:spPr>
        <p:txBody>
          <a:bodyPr wrap="square">
            <a:spAutoFit/>
          </a:bodyPr>
          <a:lstStyle/>
          <a:p>
            <a:r>
              <a:rPr lang="en-US" dirty="0">
                <a:solidFill>
                  <a:schemeClr val="tx2"/>
                </a:solidFill>
              </a:rPr>
              <a:t>More experience </a:t>
            </a:r>
            <a:r>
              <a:rPr lang="en-US" i="0" dirty="0">
                <a:solidFill>
                  <a:schemeClr val="tx2"/>
                </a:solidFill>
                <a:latin typeface="+mj-lt"/>
              </a:rPr>
              <a:t>=</a:t>
            </a:r>
            <a:r>
              <a:rPr lang="en-US" dirty="0">
                <a:solidFill>
                  <a:schemeClr val="tx2"/>
                </a:solidFill>
              </a:rPr>
              <a:t> lower diversity</a:t>
            </a:r>
            <a:endParaRPr lang="en-US" dirty="0"/>
          </a:p>
        </p:txBody>
      </p:sp>
    </p:spTree>
    <p:extLst>
      <p:ext uri="{BB962C8B-B14F-4D97-AF65-F5344CB8AC3E}">
        <p14:creationId xmlns:p14="http://schemas.microsoft.com/office/powerpoint/2010/main" val="702838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10" grpId="0" animBg="1"/>
      <p:bldP spid="17" grpId="0" animBg="1"/>
      <p:bldP spid="34" grpId="0" animBg="1"/>
      <p:bldP spid="3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B6EE2-83EA-6E52-58F5-272658E829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558F531-A144-427E-609F-EF708440D7F6}"/>
              </a:ext>
            </a:extLst>
          </p:cNvPr>
          <p:cNvSpPr>
            <a:spLocks noGrp="1"/>
          </p:cNvSpPr>
          <p:nvPr>
            <p:ph type="title"/>
          </p:nvPr>
        </p:nvSpPr>
        <p:spPr/>
        <p:txBody>
          <a:bodyPr/>
          <a:lstStyle/>
          <a:p>
            <a:r>
              <a:rPr lang="en-US" dirty="0"/>
              <a:t>Auditing Group Fairness – Model Architecture</a:t>
            </a:r>
          </a:p>
        </p:txBody>
      </p:sp>
      <p:sp>
        <p:nvSpPr>
          <p:cNvPr id="12" name="TextBox 11">
            <a:extLst>
              <a:ext uri="{FF2B5EF4-FFF2-40B4-BE49-F238E27FC236}">
                <a16:creationId xmlns:a16="http://schemas.microsoft.com/office/drawing/2014/main" id="{0C755130-E8CE-13E3-B96E-EF0D081E6523}"/>
              </a:ext>
            </a:extLst>
          </p:cNvPr>
          <p:cNvSpPr txBox="1"/>
          <p:nvPr/>
        </p:nvSpPr>
        <p:spPr>
          <a:xfrm>
            <a:off x="3381032" y="1187504"/>
            <a:ext cx="6501780" cy="276999"/>
          </a:xfrm>
          <a:prstGeom prst="rect">
            <a:avLst/>
          </a:prstGeom>
          <a:noFill/>
        </p:spPr>
        <p:txBody>
          <a:bodyPr wrap="none" lIns="0" tIns="0" rIns="0" bIns="0" rtlCol="0">
            <a:spAutoFit/>
          </a:bodyPr>
          <a:lstStyle/>
          <a:p>
            <a:r>
              <a:rPr lang="en-US" b="1" dirty="0"/>
              <a:t>German Credit Dataset – LR (top), NN (middle), RF (bottom)</a:t>
            </a:r>
          </a:p>
        </p:txBody>
      </p:sp>
      <p:grpSp>
        <p:nvGrpSpPr>
          <p:cNvPr id="2" name="Group 1">
            <a:extLst>
              <a:ext uri="{FF2B5EF4-FFF2-40B4-BE49-F238E27FC236}">
                <a16:creationId xmlns:a16="http://schemas.microsoft.com/office/drawing/2014/main" id="{8447E669-2E55-4050-5972-0F0A7E1C670A}"/>
              </a:ext>
            </a:extLst>
          </p:cNvPr>
          <p:cNvGrpSpPr/>
          <p:nvPr/>
        </p:nvGrpSpPr>
        <p:grpSpPr>
          <a:xfrm>
            <a:off x="477116" y="1554755"/>
            <a:ext cx="11591465" cy="4961042"/>
            <a:chOff x="477116" y="1554755"/>
            <a:chExt cx="11591465" cy="4961042"/>
          </a:xfrm>
        </p:grpSpPr>
        <p:pic>
          <p:nvPicPr>
            <p:cNvPr id="5" name="Picture 4">
              <a:extLst>
                <a:ext uri="{FF2B5EF4-FFF2-40B4-BE49-F238E27FC236}">
                  <a16:creationId xmlns:a16="http://schemas.microsoft.com/office/drawing/2014/main" id="{E28C60C7-667A-144E-8B2D-B8D600A80030}"/>
                </a:ext>
              </a:extLst>
            </p:cNvPr>
            <p:cNvPicPr>
              <a:picLocks noChangeAspect="1"/>
            </p:cNvPicPr>
            <p:nvPr/>
          </p:nvPicPr>
          <p:blipFill>
            <a:blip r:embed="rId3"/>
            <a:srcRect b="7129"/>
            <a:stretch>
              <a:fillRect/>
            </a:stretch>
          </p:blipFill>
          <p:spPr>
            <a:xfrm>
              <a:off x="477120" y="1554755"/>
              <a:ext cx="11591459" cy="1665333"/>
            </a:xfrm>
            <a:prstGeom prst="rect">
              <a:avLst/>
            </a:prstGeom>
          </p:spPr>
        </p:pic>
        <p:pic>
          <p:nvPicPr>
            <p:cNvPr id="7" name="Picture 6">
              <a:extLst>
                <a:ext uri="{FF2B5EF4-FFF2-40B4-BE49-F238E27FC236}">
                  <a16:creationId xmlns:a16="http://schemas.microsoft.com/office/drawing/2014/main" id="{16FC2F09-B601-320A-2FDC-5258CABF4560}"/>
                </a:ext>
              </a:extLst>
            </p:cNvPr>
            <p:cNvPicPr>
              <a:picLocks noChangeAspect="1"/>
            </p:cNvPicPr>
            <p:nvPr/>
          </p:nvPicPr>
          <p:blipFill>
            <a:blip r:embed="rId4"/>
            <a:srcRect t="7451" b="7802"/>
            <a:stretch>
              <a:fillRect/>
            </a:stretch>
          </p:blipFill>
          <p:spPr>
            <a:xfrm>
              <a:off x="477118" y="3275444"/>
              <a:ext cx="11591463" cy="1519664"/>
            </a:xfrm>
            <a:prstGeom prst="rect">
              <a:avLst/>
            </a:prstGeom>
          </p:spPr>
        </p:pic>
        <p:pic>
          <p:nvPicPr>
            <p:cNvPr id="4" name="Picture 3">
              <a:extLst>
                <a:ext uri="{FF2B5EF4-FFF2-40B4-BE49-F238E27FC236}">
                  <a16:creationId xmlns:a16="http://schemas.microsoft.com/office/drawing/2014/main" id="{29DE1C56-E053-5BA2-D8C1-67820C516841}"/>
                </a:ext>
              </a:extLst>
            </p:cNvPr>
            <p:cNvPicPr>
              <a:picLocks noChangeAspect="1"/>
            </p:cNvPicPr>
            <p:nvPr/>
          </p:nvPicPr>
          <p:blipFill>
            <a:blip r:embed="rId5"/>
            <a:srcRect t="7627" b="-498"/>
            <a:stretch>
              <a:fillRect/>
            </a:stretch>
          </p:blipFill>
          <p:spPr>
            <a:xfrm>
              <a:off x="477116" y="4850463"/>
              <a:ext cx="11591463" cy="1665334"/>
            </a:xfrm>
            <a:prstGeom prst="rect">
              <a:avLst/>
            </a:prstGeom>
          </p:spPr>
        </p:pic>
      </p:grpSp>
      <p:grpSp>
        <p:nvGrpSpPr>
          <p:cNvPr id="6" name="Group 5">
            <a:extLst>
              <a:ext uri="{FF2B5EF4-FFF2-40B4-BE49-F238E27FC236}">
                <a16:creationId xmlns:a16="http://schemas.microsoft.com/office/drawing/2014/main" id="{82EA5051-D460-94BB-37CC-59A8F38C1D07}"/>
              </a:ext>
            </a:extLst>
          </p:cNvPr>
          <p:cNvGrpSpPr/>
          <p:nvPr/>
        </p:nvGrpSpPr>
        <p:grpSpPr>
          <a:xfrm>
            <a:off x="4306481" y="2156589"/>
            <a:ext cx="3579039" cy="3684539"/>
            <a:chOff x="4306481" y="2156589"/>
            <a:chExt cx="3579039" cy="3684539"/>
          </a:xfrm>
        </p:grpSpPr>
        <p:sp>
          <p:nvSpPr>
            <p:cNvPr id="28" name="TextBox 27">
              <a:extLst>
                <a:ext uri="{FF2B5EF4-FFF2-40B4-BE49-F238E27FC236}">
                  <a16:creationId xmlns:a16="http://schemas.microsoft.com/office/drawing/2014/main" id="{698313E1-0620-8E88-6318-A1E23B4CE3F2}"/>
                </a:ext>
              </a:extLst>
            </p:cNvPr>
            <p:cNvSpPr txBox="1"/>
            <p:nvPr/>
          </p:nvSpPr>
          <p:spPr>
            <a:xfrm>
              <a:off x="4306481" y="3734594"/>
              <a:ext cx="3579039" cy="461665"/>
            </a:xfrm>
            <a:prstGeom prst="rect">
              <a:avLst/>
            </a:prstGeom>
            <a:solidFill>
              <a:schemeClr val="bg1"/>
            </a:solidFill>
            <a:ln>
              <a:solidFill>
                <a:schemeClr val="tx2"/>
              </a:solidFill>
            </a:ln>
          </p:spPr>
          <p:txBody>
            <a:bodyPr wrap="square" lIns="91440" tIns="91440" rIns="91440" bIns="91440">
              <a:spAutoFit/>
            </a:bodyPr>
            <a:lstStyle/>
            <a:p>
              <a:pPr algn="ctr"/>
              <a:r>
                <a:rPr lang="en-US" b="1" dirty="0"/>
                <a:t>Neural Network Diversity</a:t>
              </a:r>
              <a:endParaRPr lang="en-US" dirty="0"/>
            </a:p>
          </p:txBody>
        </p:sp>
        <p:sp>
          <p:nvSpPr>
            <p:cNvPr id="30" name="TextBox 29">
              <a:extLst>
                <a:ext uri="{FF2B5EF4-FFF2-40B4-BE49-F238E27FC236}">
                  <a16:creationId xmlns:a16="http://schemas.microsoft.com/office/drawing/2014/main" id="{7AB141F1-115A-9DE0-B22D-EC7BDBD4ED89}"/>
                </a:ext>
              </a:extLst>
            </p:cNvPr>
            <p:cNvSpPr txBox="1"/>
            <p:nvPr/>
          </p:nvSpPr>
          <p:spPr>
            <a:xfrm>
              <a:off x="4306481" y="5379463"/>
              <a:ext cx="3579039" cy="461665"/>
            </a:xfrm>
            <a:prstGeom prst="rect">
              <a:avLst/>
            </a:prstGeom>
            <a:solidFill>
              <a:schemeClr val="bg1"/>
            </a:solidFill>
            <a:ln>
              <a:solidFill>
                <a:schemeClr val="tx2"/>
              </a:solidFill>
            </a:ln>
          </p:spPr>
          <p:txBody>
            <a:bodyPr wrap="square" lIns="91440" tIns="91440" rIns="91440" bIns="91440">
              <a:spAutoFit/>
            </a:bodyPr>
            <a:lstStyle/>
            <a:p>
              <a:pPr algn="ctr"/>
              <a:r>
                <a:rPr lang="en-US" b="1" dirty="0"/>
                <a:t>Random Forest Diversity</a:t>
              </a:r>
              <a:endParaRPr lang="en-US" dirty="0"/>
            </a:p>
          </p:txBody>
        </p:sp>
        <p:sp>
          <p:nvSpPr>
            <p:cNvPr id="10" name="TextBox 9">
              <a:extLst>
                <a:ext uri="{FF2B5EF4-FFF2-40B4-BE49-F238E27FC236}">
                  <a16:creationId xmlns:a16="http://schemas.microsoft.com/office/drawing/2014/main" id="{866BC3AA-846D-EB67-6970-9E1181CE467D}"/>
                </a:ext>
              </a:extLst>
            </p:cNvPr>
            <p:cNvSpPr txBox="1"/>
            <p:nvPr/>
          </p:nvSpPr>
          <p:spPr>
            <a:xfrm>
              <a:off x="4318818" y="2156589"/>
              <a:ext cx="3554365" cy="461665"/>
            </a:xfrm>
            <a:prstGeom prst="rect">
              <a:avLst/>
            </a:prstGeom>
            <a:solidFill>
              <a:schemeClr val="bg1"/>
            </a:solidFill>
            <a:ln>
              <a:solidFill>
                <a:schemeClr val="tx2"/>
              </a:solidFill>
            </a:ln>
          </p:spPr>
          <p:txBody>
            <a:bodyPr wrap="square" lIns="91440" tIns="91440" rIns="91440" bIns="91440">
              <a:spAutoFit/>
            </a:bodyPr>
            <a:lstStyle/>
            <a:p>
              <a:pPr algn="ctr"/>
              <a:r>
                <a:rPr lang="en-US" b="1" dirty="0"/>
                <a:t>Logistic Regression Diversity</a:t>
              </a:r>
              <a:endParaRPr lang="en-US" dirty="0"/>
            </a:p>
          </p:txBody>
        </p:sp>
      </p:grpSp>
    </p:spTree>
    <p:extLst>
      <p:ext uri="{BB962C8B-B14F-4D97-AF65-F5344CB8AC3E}">
        <p14:creationId xmlns:p14="http://schemas.microsoft.com/office/powerpoint/2010/main" val="351422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F5DFB-4D2C-7088-5AA3-EBB4DAE7967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EF8DC97-E3F7-E2BA-C6F7-EE3E9C51983D}"/>
              </a:ext>
            </a:extLst>
          </p:cNvPr>
          <p:cNvSpPr>
            <a:spLocks noGrp="1"/>
          </p:cNvSpPr>
          <p:nvPr>
            <p:ph type="title"/>
          </p:nvPr>
        </p:nvSpPr>
        <p:spPr/>
        <p:txBody>
          <a:bodyPr/>
          <a:lstStyle/>
          <a:p>
            <a:r>
              <a:rPr lang="en-US" dirty="0"/>
              <a:t>Auditing Group Fairness – Model Architecture</a:t>
            </a:r>
          </a:p>
        </p:txBody>
      </p:sp>
      <p:grpSp>
        <p:nvGrpSpPr>
          <p:cNvPr id="8" name="Group 7">
            <a:extLst>
              <a:ext uri="{FF2B5EF4-FFF2-40B4-BE49-F238E27FC236}">
                <a16:creationId xmlns:a16="http://schemas.microsoft.com/office/drawing/2014/main" id="{3F8F7FDE-3D18-4312-AE44-95EECA4F82C2}"/>
              </a:ext>
            </a:extLst>
          </p:cNvPr>
          <p:cNvGrpSpPr/>
          <p:nvPr/>
        </p:nvGrpSpPr>
        <p:grpSpPr>
          <a:xfrm>
            <a:off x="477116" y="1187504"/>
            <a:ext cx="11591465" cy="5328291"/>
            <a:chOff x="477116" y="1187504"/>
            <a:chExt cx="11591465" cy="5328291"/>
          </a:xfrm>
        </p:grpSpPr>
        <p:pic>
          <p:nvPicPr>
            <p:cNvPr id="5" name="Picture 4">
              <a:extLst>
                <a:ext uri="{FF2B5EF4-FFF2-40B4-BE49-F238E27FC236}">
                  <a16:creationId xmlns:a16="http://schemas.microsoft.com/office/drawing/2014/main" id="{10113AF9-916C-B293-5B8B-AB20B799D5A0}"/>
                </a:ext>
              </a:extLst>
            </p:cNvPr>
            <p:cNvPicPr>
              <a:picLocks noChangeAspect="1"/>
            </p:cNvPicPr>
            <p:nvPr/>
          </p:nvPicPr>
          <p:blipFill>
            <a:blip r:embed="rId3"/>
            <a:srcRect b="7129"/>
            <a:stretch>
              <a:fillRect/>
            </a:stretch>
          </p:blipFill>
          <p:spPr>
            <a:xfrm>
              <a:off x="477120" y="1554755"/>
              <a:ext cx="11591459" cy="1665333"/>
            </a:xfrm>
            <a:prstGeom prst="rect">
              <a:avLst/>
            </a:prstGeom>
          </p:spPr>
        </p:pic>
        <p:pic>
          <p:nvPicPr>
            <p:cNvPr id="7" name="Picture 6">
              <a:extLst>
                <a:ext uri="{FF2B5EF4-FFF2-40B4-BE49-F238E27FC236}">
                  <a16:creationId xmlns:a16="http://schemas.microsoft.com/office/drawing/2014/main" id="{0EFCA954-D037-A8C0-D334-1AF9CE040BBB}"/>
                </a:ext>
              </a:extLst>
            </p:cNvPr>
            <p:cNvPicPr>
              <a:picLocks noChangeAspect="1"/>
            </p:cNvPicPr>
            <p:nvPr/>
          </p:nvPicPr>
          <p:blipFill>
            <a:blip r:embed="rId4"/>
            <a:srcRect t="7451" b="7802"/>
            <a:stretch>
              <a:fillRect/>
            </a:stretch>
          </p:blipFill>
          <p:spPr>
            <a:xfrm>
              <a:off x="477118" y="3275444"/>
              <a:ext cx="11591463" cy="1519664"/>
            </a:xfrm>
            <a:prstGeom prst="rect">
              <a:avLst/>
            </a:prstGeom>
          </p:spPr>
        </p:pic>
        <p:sp>
          <p:nvSpPr>
            <p:cNvPr id="12" name="TextBox 11">
              <a:extLst>
                <a:ext uri="{FF2B5EF4-FFF2-40B4-BE49-F238E27FC236}">
                  <a16:creationId xmlns:a16="http://schemas.microsoft.com/office/drawing/2014/main" id="{4A853543-E6C5-8C21-D768-A740AA38A64A}"/>
                </a:ext>
              </a:extLst>
            </p:cNvPr>
            <p:cNvSpPr txBox="1"/>
            <p:nvPr/>
          </p:nvSpPr>
          <p:spPr>
            <a:xfrm>
              <a:off x="3381032" y="1187504"/>
              <a:ext cx="6501780" cy="276999"/>
            </a:xfrm>
            <a:prstGeom prst="rect">
              <a:avLst/>
            </a:prstGeom>
            <a:noFill/>
          </p:spPr>
          <p:txBody>
            <a:bodyPr wrap="none" lIns="0" tIns="0" rIns="0" bIns="0" rtlCol="0">
              <a:spAutoFit/>
            </a:bodyPr>
            <a:lstStyle/>
            <a:p>
              <a:r>
                <a:rPr lang="en-US" b="1" dirty="0"/>
                <a:t>German Credit Dataset – LR (top), NN (middle), RF (bottom)</a:t>
              </a:r>
            </a:p>
          </p:txBody>
        </p:sp>
        <p:pic>
          <p:nvPicPr>
            <p:cNvPr id="4" name="Picture 3">
              <a:extLst>
                <a:ext uri="{FF2B5EF4-FFF2-40B4-BE49-F238E27FC236}">
                  <a16:creationId xmlns:a16="http://schemas.microsoft.com/office/drawing/2014/main" id="{F9FFB9A0-14F6-290F-83CC-39DA19AF9A2C}"/>
                </a:ext>
              </a:extLst>
            </p:cNvPr>
            <p:cNvPicPr>
              <a:picLocks noChangeAspect="1"/>
            </p:cNvPicPr>
            <p:nvPr/>
          </p:nvPicPr>
          <p:blipFill>
            <a:blip r:embed="rId5"/>
            <a:srcRect t="7627" b="-498"/>
            <a:stretch>
              <a:fillRect/>
            </a:stretch>
          </p:blipFill>
          <p:spPr>
            <a:xfrm>
              <a:off x="477116" y="4850463"/>
              <a:ext cx="11591463" cy="1665332"/>
            </a:xfrm>
            <a:prstGeom prst="rect">
              <a:avLst/>
            </a:prstGeom>
          </p:spPr>
        </p:pic>
      </p:grpSp>
      <p:cxnSp>
        <p:nvCxnSpPr>
          <p:cNvPr id="26" name="Straight Arrow Connector 25">
            <a:extLst>
              <a:ext uri="{FF2B5EF4-FFF2-40B4-BE49-F238E27FC236}">
                <a16:creationId xmlns:a16="http://schemas.microsoft.com/office/drawing/2014/main" id="{3C45E132-B4E7-B433-3E63-0B4CAB68C1D6}"/>
              </a:ext>
            </a:extLst>
          </p:cNvPr>
          <p:cNvCxnSpPr>
            <a:cxnSpLocks/>
          </p:cNvCxnSpPr>
          <p:nvPr/>
        </p:nvCxnSpPr>
        <p:spPr>
          <a:xfrm flipH="1">
            <a:off x="956495" y="2523186"/>
            <a:ext cx="139356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0096DEE-4223-70BD-E0EB-EA5F63BE1E36}"/>
              </a:ext>
            </a:extLst>
          </p:cNvPr>
          <p:cNvCxnSpPr>
            <a:cxnSpLocks/>
          </p:cNvCxnSpPr>
          <p:nvPr/>
        </p:nvCxnSpPr>
        <p:spPr>
          <a:xfrm flipH="1">
            <a:off x="956495" y="4197311"/>
            <a:ext cx="139356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E850BF4-5F75-67B1-4115-EAAB3821FCFD}"/>
              </a:ext>
            </a:extLst>
          </p:cNvPr>
          <p:cNvCxnSpPr>
            <a:cxnSpLocks/>
          </p:cNvCxnSpPr>
          <p:nvPr/>
        </p:nvCxnSpPr>
        <p:spPr>
          <a:xfrm flipH="1">
            <a:off x="956495" y="5794100"/>
            <a:ext cx="139356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5BFC4B64-7289-062C-D113-0B14CE4B3F12}"/>
              </a:ext>
            </a:extLst>
          </p:cNvPr>
          <p:cNvSpPr txBox="1"/>
          <p:nvPr/>
        </p:nvSpPr>
        <p:spPr>
          <a:xfrm>
            <a:off x="2350059" y="2200020"/>
            <a:ext cx="1643678" cy="646331"/>
          </a:xfrm>
          <a:prstGeom prst="rect">
            <a:avLst/>
          </a:prstGeom>
          <a:solidFill>
            <a:srgbClr val="FFFFFF"/>
          </a:solidFill>
          <a:ln>
            <a:solidFill>
              <a:schemeClr val="tx2"/>
            </a:solidFill>
          </a:ln>
        </p:spPr>
        <p:txBody>
          <a:bodyPr wrap="square">
            <a:spAutoFit/>
          </a:bodyPr>
          <a:lstStyle/>
          <a:p>
            <a:r>
              <a:rPr lang="en-US" dirty="0">
                <a:solidFill>
                  <a:schemeClr val="tx2"/>
                </a:solidFill>
              </a:rPr>
              <a:t>Older age </a:t>
            </a:r>
            <a:r>
              <a:rPr lang="en-US" i="0" dirty="0">
                <a:solidFill>
                  <a:schemeClr val="tx2"/>
                </a:solidFill>
                <a:latin typeface="+mj-lt"/>
              </a:rPr>
              <a:t>=</a:t>
            </a:r>
            <a:r>
              <a:rPr lang="en-US" dirty="0">
                <a:solidFill>
                  <a:schemeClr val="tx2"/>
                </a:solidFill>
              </a:rPr>
              <a:t> lower diversity</a:t>
            </a:r>
            <a:endParaRPr lang="en-US" dirty="0"/>
          </a:p>
        </p:txBody>
      </p:sp>
      <p:sp>
        <p:nvSpPr>
          <p:cNvPr id="31" name="TextBox 30">
            <a:extLst>
              <a:ext uri="{FF2B5EF4-FFF2-40B4-BE49-F238E27FC236}">
                <a16:creationId xmlns:a16="http://schemas.microsoft.com/office/drawing/2014/main" id="{1E25992C-1B53-42BB-B997-7F4CE8B78EF8}"/>
              </a:ext>
            </a:extLst>
          </p:cNvPr>
          <p:cNvSpPr txBox="1"/>
          <p:nvPr/>
        </p:nvSpPr>
        <p:spPr>
          <a:xfrm>
            <a:off x="2350059" y="3874145"/>
            <a:ext cx="1643678" cy="646331"/>
          </a:xfrm>
          <a:prstGeom prst="rect">
            <a:avLst/>
          </a:prstGeom>
          <a:solidFill>
            <a:srgbClr val="FFFFFF"/>
          </a:solidFill>
          <a:ln>
            <a:solidFill>
              <a:schemeClr val="tx2"/>
            </a:solidFill>
          </a:ln>
        </p:spPr>
        <p:txBody>
          <a:bodyPr wrap="square">
            <a:spAutoFit/>
          </a:bodyPr>
          <a:lstStyle/>
          <a:p>
            <a:r>
              <a:rPr lang="en-US" dirty="0">
                <a:solidFill>
                  <a:schemeClr val="tx2"/>
                </a:solidFill>
              </a:rPr>
              <a:t>Older age </a:t>
            </a:r>
            <a:r>
              <a:rPr lang="en-US" i="0" dirty="0">
                <a:solidFill>
                  <a:schemeClr val="tx2"/>
                </a:solidFill>
                <a:latin typeface="+mj-lt"/>
              </a:rPr>
              <a:t>=</a:t>
            </a:r>
            <a:r>
              <a:rPr lang="en-US" dirty="0">
                <a:solidFill>
                  <a:schemeClr val="tx2"/>
                </a:solidFill>
              </a:rPr>
              <a:t> lower diversity</a:t>
            </a:r>
            <a:endParaRPr lang="en-US" dirty="0"/>
          </a:p>
        </p:txBody>
      </p:sp>
      <p:sp>
        <p:nvSpPr>
          <p:cNvPr id="33" name="TextBox 32">
            <a:extLst>
              <a:ext uri="{FF2B5EF4-FFF2-40B4-BE49-F238E27FC236}">
                <a16:creationId xmlns:a16="http://schemas.microsoft.com/office/drawing/2014/main" id="{EF9D1B98-D8D5-B911-CD93-B1D1ABBE59F6}"/>
              </a:ext>
            </a:extLst>
          </p:cNvPr>
          <p:cNvSpPr txBox="1"/>
          <p:nvPr/>
        </p:nvSpPr>
        <p:spPr>
          <a:xfrm>
            <a:off x="2350059" y="5470934"/>
            <a:ext cx="1643678" cy="646331"/>
          </a:xfrm>
          <a:prstGeom prst="rect">
            <a:avLst/>
          </a:prstGeom>
          <a:solidFill>
            <a:srgbClr val="FFFFFF"/>
          </a:solidFill>
          <a:ln>
            <a:solidFill>
              <a:schemeClr val="tx2"/>
            </a:solidFill>
          </a:ln>
        </p:spPr>
        <p:txBody>
          <a:bodyPr wrap="square">
            <a:spAutoFit/>
          </a:bodyPr>
          <a:lstStyle/>
          <a:p>
            <a:r>
              <a:rPr lang="en-US" dirty="0">
                <a:solidFill>
                  <a:schemeClr val="tx2"/>
                </a:solidFill>
              </a:rPr>
              <a:t>Older age </a:t>
            </a:r>
            <a:r>
              <a:rPr lang="en-US" i="0" dirty="0">
                <a:solidFill>
                  <a:schemeClr val="tx2"/>
                </a:solidFill>
                <a:latin typeface="+mj-lt"/>
              </a:rPr>
              <a:t>=</a:t>
            </a:r>
            <a:r>
              <a:rPr lang="en-US" dirty="0">
                <a:solidFill>
                  <a:schemeClr val="tx2"/>
                </a:solidFill>
              </a:rPr>
              <a:t> lower diversity</a:t>
            </a:r>
            <a:endParaRPr lang="en-US" dirty="0"/>
          </a:p>
        </p:txBody>
      </p:sp>
      <p:cxnSp>
        <p:nvCxnSpPr>
          <p:cNvPr id="40" name="Straight Arrow Connector 39">
            <a:extLst>
              <a:ext uri="{FF2B5EF4-FFF2-40B4-BE49-F238E27FC236}">
                <a16:creationId xmlns:a16="http://schemas.microsoft.com/office/drawing/2014/main" id="{819B8784-5C46-DDA2-B31E-5AD59C1E04D5}"/>
              </a:ext>
            </a:extLst>
          </p:cNvPr>
          <p:cNvCxnSpPr>
            <a:cxnSpLocks/>
          </p:cNvCxnSpPr>
          <p:nvPr/>
        </p:nvCxnSpPr>
        <p:spPr>
          <a:xfrm flipH="1">
            <a:off x="10554367" y="2523186"/>
            <a:ext cx="139356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773C07B4-FF29-10B9-D4A2-3D1C35F61DB1}"/>
              </a:ext>
            </a:extLst>
          </p:cNvPr>
          <p:cNvCxnSpPr>
            <a:cxnSpLocks/>
          </p:cNvCxnSpPr>
          <p:nvPr/>
        </p:nvCxnSpPr>
        <p:spPr>
          <a:xfrm flipH="1">
            <a:off x="10554367" y="5794100"/>
            <a:ext cx="139356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6BF3CAA5-D902-7A32-164A-489523C57F74}"/>
              </a:ext>
            </a:extLst>
          </p:cNvPr>
          <p:cNvSpPr txBox="1"/>
          <p:nvPr/>
        </p:nvSpPr>
        <p:spPr>
          <a:xfrm>
            <a:off x="8573228" y="2200020"/>
            <a:ext cx="1972322" cy="646331"/>
          </a:xfrm>
          <a:prstGeom prst="rect">
            <a:avLst/>
          </a:prstGeom>
          <a:solidFill>
            <a:srgbClr val="FFFFFF"/>
          </a:solidFill>
          <a:ln>
            <a:solidFill>
              <a:schemeClr val="tx2"/>
            </a:solidFill>
          </a:ln>
        </p:spPr>
        <p:txBody>
          <a:bodyPr wrap="square">
            <a:spAutoFit/>
          </a:bodyPr>
          <a:lstStyle/>
          <a:p>
            <a:r>
              <a:rPr lang="en-US" dirty="0">
                <a:solidFill>
                  <a:schemeClr val="tx2"/>
                </a:solidFill>
              </a:rPr>
              <a:t>More experience </a:t>
            </a:r>
            <a:r>
              <a:rPr lang="en-US" i="0" dirty="0">
                <a:solidFill>
                  <a:schemeClr val="tx2"/>
                </a:solidFill>
                <a:latin typeface="+mj-lt"/>
              </a:rPr>
              <a:t>=</a:t>
            </a:r>
            <a:r>
              <a:rPr lang="en-US" dirty="0">
                <a:solidFill>
                  <a:schemeClr val="tx2"/>
                </a:solidFill>
              </a:rPr>
              <a:t> lower diversity</a:t>
            </a:r>
            <a:endParaRPr lang="en-US" dirty="0"/>
          </a:p>
        </p:txBody>
      </p:sp>
      <p:sp>
        <p:nvSpPr>
          <p:cNvPr id="43" name="TextBox 42">
            <a:extLst>
              <a:ext uri="{FF2B5EF4-FFF2-40B4-BE49-F238E27FC236}">
                <a16:creationId xmlns:a16="http://schemas.microsoft.com/office/drawing/2014/main" id="{031BF9B2-1BC8-3623-902E-E28FCB73A3E8}"/>
              </a:ext>
            </a:extLst>
          </p:cNvPr>
          <p:cNvSpPr txBox="1"/>
          <p:nvPr/>
        </p:nvSpPr>
        <p:spPr>
          <a:xfrm>
            <a:off x="8573228" y="5470934"/>
            <a:ext cx="1972322" cy="646331"/>
          </a:xfrm>
          <a:prstGeom prst="rect">
            <a:avLst/>
          </a:prstGeom>
          <a:solidFill>
            <a:srgbClr val="FFFFFF"/>
          </a:solidFill>
          <a:ln>
            <a:solidFill>
              <a:schemeClr val="tx2"/>
            </a:solidFill>
          </a:ln>
        </p:spPr>
        <p:txBody>
          <a:bodyPr wrap="square">
            <a:spAutoFit/>
          </a:bodyPr>
          <a:lstStyle/>
          <a:p>
            <a:r>
              <a:rPr lang="en-US" dirty="0">
                <a:solidFill>
                  <a:schemeClr val="tx2"/>
                </a:solidFill>
              </a:rPr>
              <a:t>More experience = lower diversity</a:t>
            </a:r>
            <a:endParaRPr lang="en-US" dirty="0"/>
          </a:p>
        </p:txBody>
      </p:sp>
      <p:cxnSp>
        <p:nvCxnSpPr>
          <p:cNvPr id="44" name="Straight Arrow Connector 43">
            <a:extLst>
              <a:ext uri="{FF2B5EF4-FFF2-40B4-BE49-F238E27FC236}">
                <a16:creationId xmlns:a16="http://schemas.microsoft.com/office/drawing/2014/main" id="{EAE84DEE-E1E0-9158-3222-F475CF4E23D9}"/>
              </a:ext>
            </a:extLst>
          </p:cNvPr>
          <p:cNvCxnSpPr>
            <a:cxnSpLocks/>
          </p:cNvCxnSpPr>
          <p:nvPr/>
        </p:nvCxnSpPr>
        <p:spPr>
          <a:xfrm>
            <a:off x="11121897" y="3275444"/>
            <a:ext cx="0" cy="42021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C3FB0084-DE7A-3023-E01A-8773DAD43528}"/>
              </a:ext>
            </a:extLst>
          </p:cNvPr>
          <p:cNvCxnSpPr>
            <a:cxnSpLocks/>
          </p:cNvCxnSpPr>
          <p:nvPr/>
        </p:nvCxnSpPr>
        <p:spPr>
          <a:xfrm flipH="1">
            <a:off x="6705988" y="2523186"/>
            <a:ext cx="139356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6B220EBC-C9D2-1368-4F14-85CCDC7B2FF5}"/>
              </a:ext>
            </a:extLst>
          </p:cNvPr>
          <p:cNvCxnSpPr>
            <a:cxnSpLocks/>
          </p:cNvCxnSpPr>
          <p:nvPr/>
        </p:nvCxnSpPr>
        <p:spPr>
          <a:xfrm>
            <a:off x="6705988" y="4197311"/>
            <a:ext cx="139356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C2DB8BD5-916A-3678-4ECD-E454CEFA1DC8}"/>
              </a:ext>
            </a:extLst>
          </p:cNvPr>
          <p:cNvCxnSpPr>
            <a:cxnSpLocks/>
          </p:cNvCxnSpPr>
          <p:nvPr/>
        </p:nvCxnSpPr>
        <p:spPr>
          <a:xfrm flipH="1">
            <a:off x="6705988" y="5794100"/>
            <a:ext cx="139356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7E71748-875F-74A7-5B7B-ECF5707B4E27}"/>
              </a:ext>
            </a:extLst>
          </p:cNvPr>
          <p:cNvSpPr txBox="1"/>
          <p:nvPr/>
        </p:nvSpPr>
        <p:spPr>
          <a:xfrm>
            <a:off x="4887686" y="2200020"/>
            <a:ext cx="1818302" cy="646331"/>
          </a:xfrm>
          <a:prstGeom prst="rect">
            <a:avLst/>
          </a:prstGeom>
          <a:solidFill>
            <a:srgbClr val="FFFFFF"/>
          </a:solidFill>
          <a:ln>
            <a:solidFill>
              <a:schemeClr val="tx2"/>
            </a:solidFill>
          </a:ln>
        </p:spPr>
        <p:txBody>
          <a:bodyPr wrap="square">
            <a:spAutoFit/>
          </a:bodyPr>
          <a:lstStyle/>
          <a:p>
            <a:r>
              <a:rPr lang="en-US" dirty="0">
                <a:solidFill>
                  <a:schemeClr val="tx2"/>
                </a:solidFill>
              </a:rPr>
              <a:t>More years </a:t>
            </a:r>
            <a:r>
              <a:rPr lang="en-US" i="0" dirty="0">
                <a:solidFill>
                  <a:schemeClr val="tx2"/>
                </a:solidFill>
                <a:latin typeface="+mj-lt"/>
              </a:rPr>
              <a:t>=</a:t>
            </a:r>
            <a:r>
              <a:rPr lang="en-US" dirty="0">
                <a:solidFill>
                  <a:schemeClr val="tx2"/>
                </a:solidFill>
              </a:rPr>
              <a:t> lower diversity</a:t>
            </a:r>
            <a:endParaRPr lang="en-US" dirty="0"/>
          </a:p>
        </p:txBody>
      </p:sp>
      <p:sp>
        <p:nvSpPr>
          <p:cNvPr id="6" name="TextBox 5">
            <a:extLst>
              <a:ext uri="{FF2B5EF4-FFF2-40B4-BE49-F238E27FC236}">
                <a16:creationId xmlns:a16="http://schemas.microsoft.com/office/drawing/2014/main" id="{DA5892B9-6E5D-3B30-7A4B-E48843B191E9}"/>
              </a:ext>
            </a:extLst>
          </p:cNvPr>
          <p:cNvSpPr txBox="1"/>
          <p:nvPr/>
        </p:nvSpPr>
        <p:spPr>
          <a:xfrm>
            <a:off x="4887686" y="3874145"/>
            <a:ext cx="1818302" cy="646331"/>
          </a:xfrm>
          <a:prstGeom prst="rect">
            <a:avLst/>
          </a:prstGeom>
          <a:solidFill>
            <a:srgbClr val="FFFFFF"/>
          </a:solidFill>
          <a:ln>
            <a:solidFill>
              <a:schemeClr val="tx2"/>
            </a:solidFill>
          </a:ln>
        </p:spPr>
        <p:txBody>
          <a:bodyPr wrap="square">
            <a:spAutoFit/>
          </a:bodyPr>
          <a:lstStyle/>
          <a:p>
            <a:r>
              <a:rPr lang="en-US" dirty="0">
                <a:solidFill>
                  <a:schemeClr val="tx2"/>
                </a:solidFill>
              </a:rPr>
              <a:t>more years </a:t>
            </a:r>
            <a:r>
              <a:rPr lang="en-US" i="0" dirty="0">
                <a:solidFill>
                  <a:schemeClr val="tx2"/>
                </a:solidFill>
                <a:latin typeface="+mj-lt"/>
              </a:rPr>
              <a:t>=</a:t>
            </a:r>
            <a:r>
              <a:rPr lang="en-US" dirty="0">
                <a:solidFill>
                  <a:schemeClr val="tx2"/>
                </a:solidFill>
              </a:rPr>
              <a:t> </a:t>
            </a:r>
            <a:r>
              <a:rPr lang="en-US" b="1" u="sng" dirty="0">
                <a:solidFill>
                  <a:schemeClr val="tx2"/>
                </a:solidFill>
              </a:rPr>
              <a:t>higher</a:t>
            </a:r>
            <a:r>
              <a:rPr lang="en-US" dirty="0">
                <a:solidFill>
                  <a:schemeClr val="tx2"/>
                </a:solidFill>
              </a:rPr>
              <a:t> diversity</a:t>
            </a:r>
            <a:endParaRPr lang="en-US" dirty="0"/>
          </a:p>
        </p:txBody>
      </p:sp>
      <p:sp>
        <p:nvSpPr>
          <p:cNvPr id="9" name="TextBox 8">
            <a:extLst>
              <a:ext uri="{FF2B5EF4-FFF2-40B4-BE49-F238E27FC236}">
                <a16:creationId xmlns:a16="http://schemas.microsoft.com/office/drawing/2014/main" id="{FEBB3EFA-14A3-5AF5-67B1-8FDE45DEDA69}"/>
              </a:ext>
            </a:extLst>
          </p:cNvPr>
          <p:cNvSpPr txBox="1"/>
          <p:nvPr/>
        </p:nvSpPr>
        <p:spPr>
          <a:xfrm>
            <a:off x="4887686" y="5470934"/>
            <a:ext cx="1818302" cy="646331"/>
          </a:xfrm>
          <a:prstGeom prst="rect">
            <a:avLst/>
          </a:prstGeom>
          <a:solidFill>
            <a:srgbClr val="FFFFFF"/>
          </a:solidFill>
          <a:ln>
            <a:solidFill>
              <a:schemeClr val="tx2"/>
            </a:solidFill>
          </a:ln>
        </p:spPr>
        <p:txBody>
          <a:bodyPr wrap="square">
            <a:spAutoFit/>
          </a:bodyPr>
          <a:lstStyle/>
          <a:p>
            <a:r>
              <a:rPr lang="en-US" dirty="0">
                <a:solidFill>
                  <a:schemeClr val="tx2"/>
                </a:solidFill>
              </a:rPr>
              <a:t>more years </a:t>
            </a:r>
            <a:r>
              <a:rPr lang="en-US" i="0" dirty="0">
                <a:solidFill>
                  <a:schemeClr val="tx2"/>
                </a:solidFill>
                <a:latin typeface="+mj-lt"/>
              </a:rPr>
              <a:t>=</a:t>
            </a:r>
            <a:r>
              <a:rPr lang="en-US" dirty="0">
                <a:solidFill>
                  <a:schemeClr val="tx2"/>
                </a:solidFill>
              </a:rPr>
              <a:t> lower diversity</a:t>
            </a:r>
            <a:endParaRPr lang="en-US" dirty="0"/>
          </a:p>
        </p:txBody>
      </p:sp>
    </p:spTree>
    <p:extLst>
      <p:ext uri="{BB962C8B-B14F-4D97-AF65-F5344CB8AC3E}">
        <p14:creationId xmlns:p14="http://schemas.microsoft.com/office/powerpoint/2010/main" val="2723446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3" grpId="0" animBg="1"/>
      <p:bldP spid="42" grpId="0" animBg="1"/>
      <p:bldP spid="43" grpId="0" animBg="1"/>
      <p:bldP spid="2" grpId="0" animBg="1"/>
      <p:bldP spid="6"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085D2-E5B1-658B-4BE4-F07407EE13DD}"/>
            </a:ext>
          </a:extLst>
        </p:cNvPr>
        <p:cNvGrpSpPr/>
        <p:nvPr/>
      </p:nvGrpSpPr>
      <p:grpSpPr>
        <a:xfrm>
          <a:off x="0" y="0"/>
          <a:ext cx="0" cy="0"/>
          <a:chOff x="0" y="0"/>
          <a:chExt cx="0" cy="0"/>
        </a:xfrm>
      </p:grpSpPr>
      <p:pic>
        <p:nvPicPr>
          <p:cNvPr id="60" name="Picture 59" descr="The image appears to be a box plot or a violin plot displaying the distribution of a numerical variable, such as loan amounts, across different categories, including loan duration, purpose, and other demographic or economic factors. The x-axis likely represents the numerical range of values, while the y-axis indicates the frequency or proportion of data points within those ranges. The plot includes measures of central tendency and dispersion, and there are indications of recourse diversity, which may refer to the ability to recoup or repay loans.&#10;&#10;AI-generated content may be incorrect.">
            <a:extLst>
              <a:ext uri="{FF2B5EF4-FFF2-40B4-BE49-F238E27FC236}">
                <a16:creationId xmlns:a16="http://schemas.microsoft.com/office/drawing/2014/main" id="{659E4D1B-E4DE-E792-E6C4-ECB7C17B295A}"/>
              </a:ext>
            </a:extLst>
          </p:cNvPr>
          <p:cNvPicPr>
            <a:picLocks noChangeAspect="1"/>
          </p:cNvPicPr>
          <p:nvPr/>
        </p:nvPicPr>
        <p:blipFill>
          <a:blip r:embed="rId3"/>
          <a:srcRect t="7627" b="-498"/>
          <a:stretch>
            <a:fillRect/>
          </a:stretch>
        </p:blipFill>
        <p:spPr>
          <a:xfrm>
            <a:off x="477116" y="4850463"/>
            <a:ext cx="11591463" cy="1665332"/>
          </a:xfrm>
          <a:prstGeom prst="rect">
            <a:avLst/>
          </a:prstGeom>
        </p:spPr>
      </p:pic>
      <p:sp>
        <p:nvSpPr>
          <p:cNvPr id="3" name="Title 2">
            <a:extLst>
              <a:ext uri="{FF2B5EF4-FFF2-40B4-BE49-F238E27FC236}">
                <a16:creationId xmlns:a16="http://schemas.microsoft.com/office/drawing/2014/main" id="{88A4F225-FC5E-9613-B0B3-687710B34445}"/>
              </a:ext>
            </a:extLst>
          </p:cNvPr>
          <p:cNvSpPr>
            <a:spLocks noGrp="1"/>
          </p:cNvSpPr>
          <p:nvPr>
            <p:ph type="title"/>
          </p:nvPr>
        </p:nvSpPr>
        <p:spPr/>
        <p:txBody>
          <a:bodyPr/>
          <a:lstStyle/>
          <a:p>
            <a:r>
              <a:rPr lang="en-US" dirty="0"/>
              <a:t>Auditing Group Fairness – Model Architecture</a:t>
            </a:r>
          </a:p>
        </p:txBody>
      </p:sp>
      <p:pic>
        <p:nvPicPr>
          <p:cNvPr id="5" name="Picture 4">
            <a:extLst>
              <a:ext uri="{FF2B5EF4-FFF2-40B4-BE49-F238E27FC236}">
                <a16:creationId xmlns:a16="http://schemas.microsoft.com/office/drawing/2014/main" id="{0ED15C0B-A34F-69D5-E31B-557F5E06C2AE}"/>
              </a:ext>
            </a:extLst>
          </p:cNvPr>
          <p:cNvPicPr>
            <a:picLocks noChangeAspect="1"/>
          </p:cNvPicPr>
          <p:nvPr/>
        </p:nvPicPr>
        <p:blipFill>
          <a:blip r:embed="rId4"/>
          <a:srcRect b="7129"/>
          <a:stretch>
            <a:fillRect/>
          </a:stretch>
        </p:blipFill>
        <p:spPr>
          <a:xfrm>
            <a:off x="477120" y="1554755"/>
            <a:ext cx="11591459" cy="1665333"/>
          </a:xfrm>
          <a:prstGeom prst="rect">
            <a:avLst/>
          </a:prstGeom>
        </p:spPr>
      </p:pic>
      <p:pic>
        <p:nvPicPr>
          <p:cNvPr id="7" name="Picture 6">
            <a:extLst>
              <a:ext uri="{FF2B5EF4-FFF2-40B4-BE49-F238E27FC236}">
                <a16:creationId xmlns:a16="http://schemas.microsoft.com/office/drawing/2014/main" id="{2F995270-38FC-3BE1-3136-6F79FC5995BF}"/>
              </a:ext>
            </a:extLst>
          </p:cNvPr>
          <p:cNvPicPr>
            <a:picLocks noChangeAspect="1"/>
          </p:cNvPicPr>
          <p:nvPr/>
        </p:nvPicPr>
        <p:blipFill>
          <a:blip r:embed="rId5"/>
          <a:srcRect t="7451" b="7802"/>
          <a:stretch>
            <a:fillRect/>
          </a:stretch>
        </p:blipFill>
        <p:spPr>
          <a:xfrm>
            <a:off x="477118" y="3275444"/>
            <a:ext cx="11591463" cy="1519664"/>
          </a:xfrm>
          <a:prstGeom prst="rect">
            <a:avLst/>
          </a:prstGeom>
        </p:spPr>
      </p:pic>
      <p:sp>
        <p:nvSpPr>
          <p:cNvPr id="12" name="TextBox 11">
            <a:extLst>
              <a:ext uri="{FF2B5EF4-FFF2-40B4-BE49-F238E27FC236}">
                <a16:creationId xmlns:a16="http://schemas.microsoft.com/office/drawing/2014/main" id="{41253535-88CF-2836-1375-FA32103B1FE3}"/>
              </a:ext>
            </a:extLst>
          </p:cNvPr>
          <p:cNvSpPr txBox="1"/>
          <p:nvPr/>
        </p:nvSpPr>
        <p:spPr>
          <a:xfrm>
            <a:off x="3381032" y="1187504"/>
            <a:ext cx="6501780" cy="276999"/>
          </a:xfrm>
          <a:prstGeom prst="rect">
            <a:avLst/>
          </a:prstGeom>
          <a:noFill/>
        </p:spPr>
        <p:txBody>
          <a:bodyPr wrap="none" lIns="0" tIns="0" rIns="0" bIns="0" rtlCol="0">
            <a:spAutoFit/>
          </a:bodyPr>
          <a:lstStyle/>
          <a:p>
            <a:r>
              <a:rPr lang="en-US" b="1" dirty="0"/>
              <a:t>German Credit Dataset – LR (top), NN (middle), RF (bottom)</a:t>
            </a:r>
          </a:p>
        </p:txBody>
      </p:sp>
      <p:pic>
        <p:nvPicPr>
          <p:cNvPr id="6" name="Picture 5" descr="The image displays a series of bar charts depicting the distribution of various demographic and socioeconomic factors among a sample population, including age, loan duration, purpose of the loan, years at the current job, and number of other loans at the bank.&#10;&#10;AI-generated content may be incorrect.">
            <a:extLst>
              <a:ext uri="{FF2B5EF4-FFF2-40B4-BE49-F238E27FC236}">
                <a16:creationId xmlns:a16="http://schemas.microsoft.com/office/drawing/2014/main" id="{A9F47CF7-7C23-C485-FBD2-E421FB8CB5A6}"/>
              </a:ext>
            </a:extLst>
          </p:cNvPr>
          <p:cNvPicPr>
            <a:picLocks noChangeAspect="1"/>
          </p:cNvPicPr>
          <p:nvPr/>
        </p:nvPicPr>
        <p:blipFill>
          <a:blip r:embed="rId4"/>
          <a:srcRect l="1696" t="79582" r="81820" b="657"/>
          <a:stretch>
            <a:fillRect/>
          </a:stretch>
        </p:blipFill>
        <p:spPr>
          <a:xfrm>
            <a:off x="1909945" y="1781369"/>
            <a:ext cx="4114800" cy="763083"/>
          </a:xfrm>
          <a:prstGeom prst="rect">
            <a:avLst/>
          </a:prstGeom>
          <a:ln>
            <a:solidFill>
              <a:schemeClr val="bg1">
                <a:lumMod val="85000"/>
              </a:schemeClr>
            </a:solidFill>
          </a:ln>
          <a:effectLst>
            <a:outerShdw blurRad="50800" dist="38100" dir="2700000" algn="tl" rotWithShape="0">
              <a:prstClr val="black">
                <a:alpha val="40000"/>
              </a:prstClr>
            </a:outerShdw>
          </a:effectLst>
        </p:spPr>
      </p:pic>
      <p:cxnSp>
        <p:nvCxnSpPr>
          <p:cNvPr id="10" name="Straight Connector 9">
            <a:extLst>
              <a:ext uri="{FF2B5EF4-FFF2-40B4-BE49-F238E27FC236}">
                <a16:creationId xmlns:a16="http://schemas.microsoft.com/office/drawing/2014/main" id="{017B147B-1E61-B6D4-D76A-5A9D88CCFA1E}"/>
              </a:ext>
            </a:extLst>
          </p:cNvPr>
          <p:cNvCxnSpPr>
            <a:cxnSpLocks/>
          </p:cNvCxnSpPr>
          <p:nvPr/>
        </p:nvCxnSpPr>
        <p:spPr>
          <a:xfrm flipV="1">
            <a:off x="772245" y="2544452"/>
            <a:ext cx="1137700" cy="5445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F3C2174-8F0E-9973-7AE4-CB0E87045A21}"/>
              </a:ext>
            </a:extLst>
          </p:cNvPr>
          <p:cNvCxnSpPr>
            <a:cxnSpLocks/>
          </p:cNvCxnSpPr>
          <p:nvPr/>
        </p:nvCxnSpPr>
        <p:spPr>
          <a:xfrm flipV="1">
            <a:off x="2457610" y="2563934"/>
            <a:ext cx="3567135" cy="5250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Picture 20" descr="The image is a bar chart displaying various attributes such as age, loan duration, purpose, and recourse diversity, categorized into different groups and percentages.&#10;&#10;AI-generated content may be incorrect.">
            <a:extLst>
              <a:ext uri="{FF2B5EF4-FFF2-40B4-BE49-F238E27FC236}">
                <a16:creationId xmlns:a16="http://schemas.microsoft.com/office/drawing/2014/main" id="{A728D99E-DBB3-A74D-75EC-5D7F325C64FD}"/>
              </a:ext>
            </a:extLst>
          </p:cNvPr>
          <p:cNvPicPr>
            <a:picLocks noChangeAspect="1"/>
          </p:cNvPicPr>
          <p:nvPr/>
        </p:nvPicPr>
        <p:blipFill>
          <a:blip r:embed="rId5"/>
          <a:srcRect l="1710" t="79474" r="82656" b="-43"/>
          <a:stretch>
            <a:fillRect/>
          </a:stretch>
        </p:blipFill>
        <p:spPr>
          <a:xfrm>
            <a:off x="1909945" y="3340511"/>
            <a:ext cx="4114800" cy="837452"/>
          </a:xfrm>
          <a:prstGeom prst="rect">
            <a:avLst/>
          </a:prstGeom>
          <a:ln>
            <a:solidFill>
              <a:schemeClr val="bg1">
                <a:lumMod val="85000"/>
              </a:schemeClr>
            </a:solidFill>
          </a:ln>
          <a:effectLst>
            <a:outerShdw blurRad="50800" dist="38100" dir="2700000" algn="tl" rotWithShape="0">
              <a:prstClr val="black">
                <a:alpha val="40000"/>
              </a:prstClr>
            </a:outerShdw>
          </a:effectLst>
        </p:spPr>
      </p:pic>
      <p:cxnSp>
        <p:nvCxnSpPr>
          <p:cNvPr id="23" name="Straight Connector 22">
            <a:extLst>
              <a:ext uri="{FF2B5EF4-FFF2-40B4-BE49-F238E27FC236}">
                <a16:creationId xmlns:a16="http://schemas.microsoft.com/office/drawing/2014/main" id="{EEF6E021-0F01-1B5B-5A8A-AF3E319FDF1C}"/>
              </a:ext>
            </a:extLst>
          </p:cNvPr>
          <p:cNvCxnSpPr>
            <a:cxnSpLocks/>
          </p:cNvCxnSpPr>
          <p:nvPr/>
        </p:nvCxnSpPr>
        <p:spPr>
          <a:xfrm flipV="1">
            <a:off x="772245" y="4183913"/>
            <a:ext cx="1137700" cy="53544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8BF6CF5-1E0B-66E1-BA89-48982D67FBA1}"/>
              </a:ext>
            </a:extLst>
          </p:cNvPr>
          <p:cNvCxnSpPr>
            <a:cxnSpLocks/>
          </p:cNvCxnSpPr>
          <p:nvPr/>
        </p:nvCxnSpPr>
        <p:spPr>
          <a:xfrm flipV="1">
            <a:off x="2457610" y="4183913"/>
            <a:ext cx="3567135" cy="49334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AC5A6B4-DB7C-DD4A-F496-39AF91A7029D}"/>
              </a:ext>
            </a:extLst>
          </p:cNvPr>
          <p:cNvCxnSpPr>
            <a:cxnSpLocks/>
          </p:cNvCxnSpPr>
          <p:nvPr/>
        </p:nvCxnSpPr>
        <p:spPr>
          <a:xfrm flipV="1">
            <a:off x="772245" y="5683129"/>
            <a:ext cx="1137700" cy="58493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2" name="Picture 61" descr="The image appears to be a box plot or a violin plot displaying the distribution of a numerical variable, such as loan amounts, across different categories, including loan duration, purpose, and other demographic or economic factors. The x-axis likely represents the numerical range of values, while the y-axis indicates the frequency or proportion of data points within those ranges. The plot includes measures of central tendency and dispersion, and there are indications of recourse diversity, which may refer to the ability to recoup or repay loans.&#10;&#10;AI-generated content may be incorrect.">
            <a:extLst>
              <a:ext uri="{FF2B5EF4-FFF2-40B4-BE49-F238E27FC236}">
                <a16:creationId xmlns:a16="http://schemas.microsoft.com/office/drawing/2014/main" id="{F096ED7C-73DE-44FF-A354-F8AC477860DB}"/>
              </a:ext>
            </a:extLst>
          </p:cNvPr>
          <p:cNvPicPr>
            <a:picLocks noChangeAspect="1"/>
          </p:cNvPicPr>
          <p:nvPr/>
        </p:nvPicPr>
        <p:blipFill>
          <a:blip r:embed="rId3"/>
          <a:srcRect l="1230" t="80390" r="82402" b="-498"/>
          <a:stretch>
            <a:fillRect/>
          </a:stretch>
        </p:blipFill>
        <p:spPr>
          <a:xfrm>
            <a:off x="1909945" y="4922726"/>
            <a:ext cx="4114800" cy="782010"/>
          </a:xfrm>
          <a:prstGeom prst="rect">
            <a:avLst/>
          </a:prstGeom>
          <a:ln>
            <a:solidFill>
              <a:schemeClr val="bg1">
                <a:lumMod val="85000"/>
              </a:schemeClr>
            </a:solidFill>
          </a:ln>
          <a:effectLst>
            <a:outerShdw blurRad="50800" dist="38100" dir="2700000" algn="tl" rotWithShape="0">
              <a:prstClr val="black">
                <a:alpha val="40000"/>
              </a:prstClr>
            </a:outerShdw>
          </a:effectLst>
        </p:spPr>
      </p:pic>
      <p:cxnSp>
        <p:nvCxnSpPr>
          <p:cNvPr id="63" name="Straight Connector 62">
            <a:extLst>
              <a:ext uri="{FF2B5EF4-FFF2-40B4-BE49-F238E27FC236}">
                <a16:creationId xmlns:a16="http://schemas.microsoft.com/office/drawing/2014/main" id="{CE3EF298-33BE-E7F9-497F-12DE9A415871}"/>
              </a:ext>
            </a:extLst>
          </p:cNvPr>
          <p:cNvCxnSpPr>
            <a:cxnSpLocks/>
          </p:cNvCxnSpPr>
          <p:nvPr/>
        </p:nvCxnSpPr>
        <p:spPr>
          <a:xfrm flipV="1">
            <a:off x="2457610" y="5704736"/>
            <a:ext cx="3567135" cy="55069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3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75EA8-2428-3CD5-B41D-B2B04E6A95AB}"/>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FE30AE7F-626A-5907-7750-7A21D4F662F9}"/>
              </a:ext>
            </a:extLst>
          </p:cNvPr>
          <p:cNvSpPr>
            <a:spLocks noGrp="1"/>
          </p:cNvSpPr>
          <p:nvPr>
            <p:ph idx="1"/>
          </p:nvPr>
        </p:nvSpPr>
        <p:spPr>
          <a:xfrm>
            <a:off x="252973" y="2876842"/>
            <a:ext cx="11612880" cy="1315328"/>
          </a:xfrm>
        </p:spPr>
        <p:txBody>
          <a:bodyPr/>
          <a:lstStyle/>
          <a:p>
            <a:pPr marL="0" indent="0">
              <a:lnSpc>
                <a:spcPct val="100000"/>
              </a:lnSpc>
              <a:spcBef>
                <a:spcPts val="0"/>
              </a:spcBef>
              <a:buNone/>
            </a:pPr>
            <a:r>
              <a:rPr lang="en-US" sz="2000" b="1" dirty="0"/>
              <a:t>Group Recourse Fairness</a:t>
            </a:r>
            <a:endParaRPr lang="en-US" sz="2000" dirty="0"/>
          </a:p>
          <a:p>
            <a:pPr marL="274320" indent="-274320">
              <a:lnSpc>
                <a:spcPct val="100000"/>
              </a:lnSpc>
              <a:spcBef>
                <a:spcPts val="0"/>
              </a:spcBef>
              <a:buSzPct val="100000"/>
              <a:buFont typeface="+mj-lt"/>
              <a:buAutoNum type="arabicPeriod" startAt="3"/>
            </a:pPr>
            <a:r>
              <a:rPr lang="en-US" sz="2000" dirty="0"/>
              <a:t>Across multiple datasets, machine learning models favored groups with specific feature-values by producing explanations with higher diversity or lower effort</a:t>
            </a:r>
          </a:p>
          <a:p>
            <a:pPr marL="274320" indent="-274320">
              <a:lnSpc>
                <a:spcPct val="100000"/>
              </a:lnSpc>
              <a:spcBef>
                <a:spcPts val="0"/>
              </a:spcBef>
              <a:buSzPct val="100000"/>
              <a:buFont typeface="+mj-lt"/>
              <a:buAutoNum type="arabicPeriod" startAt="3"/>
            </a:pPr>
            <a:r>
              <a:rPr lang="en-US" sz="2000" dirty="0"/>
              <a:t>Some groups were doubly disfavored by receiving the least desirable scores on both metrics</a:t>
            </a:r>
          </a:p>
        </p:txBody>
      </p:sp>
      <p:sp>
        <p:nvSpPr>
          <p:cNvPr id="7" name="Content Placeholder 2">
            <a:extLst>
              <a:ext uri="{FF2B5EF4-FFF2-40B4-BE49-F238E27FC236}">
                <a16:creationId xmlns:a16="http://schemas.microsoft.com/office/drawing/2014/main" id="{CAC177AD-B09B-63FF-8C68-DF859C0415DF}"/>
              </a:ext>
            </a:extLst>
          </p:cNvPr>
          <p:cNvSpPr txBox="1">
            <a:spLocks/>
          </p:cNvSpPr>
          <p:nvPr/>
        </p:nvSpPr>
        <p:spPr>
          <a:xfrm>
            <a:off x="252972" y="1244980"/>
            <a:ext cx="11612880" cy="1371609"/>
          </a:xfrm>
          <a:prstGeom prst="rect">
            <a:avLst/>
          </a:prstGeom>
        </p:spPr>
        <p:txBody>
          <a:bodyPr vert="horz" lIns="91440" tIns="45720" rIns="91440" bIns="45720" rtlCol="0">
            <a:noAutofit/>
          </a:bodyPr>
          <a:lstStyle>
            <a:lvl1pPr marL="228600" indent="-228600" algn="l" defTabSz="914400" rtl="0" eaLnBrk="1" latinLnBrk="0" hangingPunct="1">
              <a:lnSpc>
                <a:spcPct val="130000"/>
              </a:lnSpc>
              <a:spcBef>
                <a:spcPts val="600"/>
              </a:spcBef>
              <a:buClr>
                <a:srgbClr val="A6192E"/>
              </a:buClr>
              <a:buSzPct val="120000"/>
              <a:buFont typeface="Arial" panose="020B0604020202020204" pitchFamily="34" charset="0"/>
              <a:buChar char="•"/>
              <a:defRPr sz="1800" kern="1200">
                <a:solidFill>
                  <a:srgbClr val="000000"/>
                </a:solidFill>
                <a:latin typeface="+mn-lt"/>
                <a:ea typeface="+mn-ea"/>
                <a:cs typeface="+mn-cs"/>
              </a:defRPr>
            </a:lvl1pPr>
            <a:lvl2pPr marL="685800" indent="-182880" algn="l" defTabSz="914400" rtl="0" eaLnBrk="1" latinLnBrk="0" hangingPunct="1">
              <a:lnSpc>
                <a:spcPct val="130000"/>
              </a:lnSpc>
              <a:spcBef>
                <a:spcPts val="600"/>
              </a:spcBef>
              <a:buClr>
                <a:srgbClr val="A6192E"/>
              </a:buClr>
              <a:buSzPct val="120000"/>
              <a:buFont typeface="System Font Regular"/>
              <a:buChar char="-"/>
              <a:defRPr sz="1800" kern="1200">
                <a:solidFill>
                  <a:srgbClr val="000000"/>
                </a:solidFill>
                <a:latin typeface="+mn-lt"/>
                <a:ea typeface="+mn-ea"/>
                <a:cs typeface="+mn-cs"/>
              </a:defRPr>
            </a:lvl2pPr>
            <a:lvl3pPr marL="1143000" indent="-182880" algn="l" defTabSz="914400" rtl="0" eaLnBrk="1" latinLnBrk="0" hangingPunct="1">
              <a:lnSpc>
                <a:spcPct val="130000"/>
              </a:lnSpc>
              <a:spcBef>
                <a:spcPts val="600"/>
              </a:spcBef>
              <a:buClr>
                <a:srgbClr val="A6192E"/>
              </a:buClr>
              <a:buSzPct val="120000"/>
              <a:buFont typeface="System Font Regular"/>
              <a:buChar char="-"/>
              <a:defRPr sz="1800" kern="1200">
                <a:solidFill>
                  <a:srgbClr val="000000"/>
                </a:solidFill>
                <a:latin typeface="+mn-lt"/>
                <a:ea typeface="+mn-ea"/>
                <a:cs typeface="+mn-cs"/>
              </a:defRPr>
            </a:lvl3pPr>
            <a:lvl4pPr marL="1600200" indent="-182880" algn="l" defTabSz="914400" rtl="0" eaLnBrk="1" latinLnBrk="0" hangingPunct="1">
              <a:lnSpc>
                <a:spcPct val="130000"/>
              </a:lnSpc>
              <a:spcBef>
                <a:spcPts val="600"/>
              </a:spcBef>
              <a:buClr>
                <a:srgbClr val="A6192E"/>
              </a:buClr>
              <a:buSzPct val="120000"/>
              <a:buFont typeface="System Font Regular"/>
              <a:buChar char="-"/>
              <a:defRPr sz="1800" kern="1200">
                <a:solidFill>
                  <a:srgbClr val="000000"/>
                </a:solidFill>
                <a:latin typeface="+mn-lt"/>
                <a:ea typeface="+mn-ea"/>
                <a:cs typeface="+mn-cs"/>
              </a:defRPr>
            </a:lvl4pPr>
            <a:lvl5pPr marL="2057400" indent="-182880" algn="l" defTabSz="914400" rtl="0" eaLnBrk="1" latinLnBrk="0" hangingPunct="1">
              <a:lnSpc>
                <a:spcPct val="130000"/>
              </a:lnSpc>
              <a:spcBef>
                <a:spcPts val="600"/>
              </a:spcBef>
              <a:buClr>
                <a:srgbClr val="A6192E"/>
              </a:buClr>
              <a:buSzPct val="120000"/>
              <a:buFont typeface="System Font Regular"/>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2000" b="1" dirty="0"/>
              <a:t>Individual Recourse Fairness</a:t>
            </a:r>
          </a:p>
          <a:p>
            <a:pPr marL="274320" indent="-274320">
              <a:lnSpc>
                <a:spcPct val="100000"/>
              </a:lnSpc>
              <a:spcBef>
                <a:spcPts val="0"/>
              </a:spcBef>
              <a:buSzPct val="100000"/>
              <a:buFont typeface="+mj-lt"/>
              <a:buAutoNum type="arabicPeriod"/>
            </a:pPr>
            <a:r>
              <a:rPr lang="en-US" sz="2000" dirty="0"/>
              <a:t>Explanations for recourse can be fair</a:t>
            </a:r>
            <a:r>
              <a:rPr lang="en-US" sz="2000" b="1" i="1" dirty="0"/>
              <a:t> </a:t>
            </a:r>
            <a:r>
              <a:rPr lang="en-US" sz="2000" dirty="0"/>
              <a:t>in terms of recourse existence, count, and effort, yet remain unfair in terms of diversity, giving some individuals more agency to choose their recourse path</a:t>
            </a:r>
          </a:p>
          <a:p>
            <a:pPr marL="274320" indent="-274320" algn="just">
              <a:lnSpc>
                <a:spcPct val="100000"/>
              </a:lnSpc>
              <a:spcBef>
                <a:spcPts val="0"/>
              </a:spcBef>
              <a:buSzPct val="100000"/>
              <a:buFont typeface="+mj-lt"/>
              <a:buAutoNum type="arabicPeriod"/>
            </a:pPr>
            <a:r>
              <a:rPr lang="en-US" sz="2000" dirty="0"/>
              <a:t>Real ML models can produce highly disparate recourse diversity based solely on differing race/sex</a:t>
            </a:r>
          </a:p>
        </p:txBody>
      </p:sp>
      <p:sp>
        <p:nvSpPr>
          <p:cNvPr id="8" name="Content Placeholder 2">
            <a:extLst>
              <a:ext uri="{FF2B5EF4-FFF2-40B4-BE49-F238E27FC236}">
                <a16:creationId xmlns:a16="http://schemas.microsoft.com/office/drawing/2014/main" id="{348FCA5E-4C1B-46AB-EADA-7B6BA73B2E5D}"/>
              </a:ext>
            </a:extLst>
          </p:cNvPr>
          <p:cNvSpPr txBox="1">
            <a:spLocks/>
          </p:cNvSpPr>
          <p:nvPr/>
        </p:nvSpPr>
        <p:spPr>
          <a:xfrm>
            <a:off x="252972" y="4512059"/>
            <a:ext cx="11612880" cy="1687257"/>
          </a:xfrm>
          <a:prstGeom prst="rect">
            <a:avLst/>
          </a:prstGeom>
        </p:spPr>
        <p:txBody>
          <a:bodyPr vert="horz" lIns="91440" tIns="45720" rIns="91440" bIns="45720" rtlCol="0">
            <a:noAutofit/>
          </a:bodyPr>
          <a:lstStyle>
            <a:lvl1pPr marL="228600" indent="-228600" algn="l" defTabSz="914400" rtl="0" eaLnBrk="1" latinLnBrk="0" hangingPunct="1">
              <a:lnSpc>
                <a:spcPct val="130000"/>
              </a:lnSpc>
              <a:spcBef>
                <a:spcPts val="600"/>
              </a:spcBef>
              <a:buClr>
                <a:srgbClr val="A6192E"/>
              </a:buClr>
              <a:buSzPct val="120000"/>
              <a:buFont typeface="Arial" panose="020B0604020202020204" pitchFamily="34" charset="0"/>
              <a:buChar char="•"/>
              <a:defRPr sz="1800" kern="1200">
                <a:solidFill>
                  <a:srgbClr val="000000"/>
                </a:solidFill>
                <a:latin typeface="+mn-lt"/>
                <a:ea typeface="+mn-ea"/>
                <a:cs typeface="+mn-cs"/>
              </a:defRPr>
            </a:lvl1pPr>
            <a:lvl2pPr marL="685800" indent="-182880" algn="l" defTabSz="914400" rtl="0" eaLnBrk="1" latinLnBrk="0" hangingPunct="1">
              <a:lnSpc>
                <a:spcPct val="130000"/>
              </a:lnSpc>
              <a:spcBef>
                <a:spcPts val="600"/>
              </a:spcBef>
              <a:buClr>
                <a:srgbClr val="A6192E"/>
              </a:buClr>
              <a:buSzPct val="120000"/>
              <a:buFont typeface="System Font Regular"/>
              <a:buChar char="-"/>
              <a:defRPr sz="1800" kern="1200">
                <a:solidFill>
                  <a:srgbClr val="000000"/>
                </a:solidFill>
                <a:latin typeface="+mn-lt"/>
                <a:ea typeface="+mn-ea"/>
                <a:cs typeface="+mn-cs"/>
              </a:defRPr>
            </a:lvl2pPr>
            <a:lvl3pPr marL="1143000" indent="-182880" algn="l" defTabSz="914400" rtl="0" eaLnBrk="1" latinLnBrk="0" hangingPunct="1">
              <a:lnSpc>
                <a:spcPct val="130000"/>
              </a:lnSpc>
              <a:spcBef>
                <a:spcPts val="600"/>
              </a:spcBef>
              <a:buClr>
                <a:srgbClr val="A6192E"/>
              </a:buClr>
              <a:buSzPct val="120000"/>
              <a:buFont typeface="System Font Regular"/>
              <a:buChar char="-"/>
              <a:defRPr sz="1800" kern="1200">
                <a:solidFill>
                  <a:srgbClr val="000000"/>
                </a:solidFill>
                <a:latin typeface="+mn-lt"/>
                <a:ea typeface="+mn-ea"/>
                <a:cs typeface="+mn-cs"/>
              </a:defRPr>
            </a:lvl3pPr>
            <a:lvl4pPr marL="1600200" indent="-182880" algn="l" defTabSz="914400" rtl="0" eaLnBrk="1" latinLnBrk="0" hangingPunct="1">
              <a:lnSpc>
                <a:spcPct val="130000"/>
              </a:lnSpc>
              <a:spcBef>
                <a:spcPts val="600"/>
              </a:spcBef>
              <a:buClr>
                <a:srgbClr val="A6192E"/>
              </a:buClr>
              <a:buSzPct val="120000"/>
              <a:buFont typeface="System Font Regular"/>
              <a:buChar char="-"/>
              <a:defRPr sz="1800" kern="1200">
                <a:solidFill>
                  <a:srgbClr val="000000"/>
                </a:solidFill>
                <a:latin typeface="+mn-lt"/>
                <a:ea typeface="+mn-ea"/>
                <a:cs typeface="+mn-cs"/>
              </a:defRPr>
            </a:lvl4pPr>
            <a:lvl5pPr marL="2057400" indent="-182880" algn="l" defTabSz="914400" rtl="0" eaLnBrk="1" latinLnBrk="0" hangingPunct="1">
              <a:lnSpc>
                <a:spcPct val="130000"/>
              </a:lnSpc>
              <a:spcBef>
                <a:spcPts val="600"/>
              </a:spcBef>
              <a:buClr>
                <a:srgbClr val="A6192E"/>
              </a:buClr>
              <a:buSzPct val="120000"/>
              <a:buFont typeface="System Font Regular"/>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2000" b="1" dirty="0"/>
              <a:t>Effects of Model Selection</a:t>
            </a:r>
          </a:p>
          <a:p>
            <a:pPr marL="274320" indent="-274320">
              <a:lnSpc>
                <a:spcPct val="100000"/>
              </a:lnSpc>
              <a:spcBef>
                <a:spcPts val="0"/>
              </a:spcBef>
              <a:buSzPct val="100000"/>
              <a:buFont typeface="+mj-lt"/>
              <a:buAutoNum type="arabicPeriod" startAt="5"/>
            </a:pPr>
            <a:r>
              <a:rPr lang="en-US" sz="2000" dirty="0"/>
              <a:t>Different model architectures can treat the same groups differently; sometimes favoring the same groups and other times reversing which feature-values are preferred</a:t>
            </a:r>
          </a:p>
          <a:p>
            <a:pPr marL="274320" indent="-274320">
              <a:lnSpc>
                <a:spcPct val="100000"/>
              </a:lnSpc>
              <a:spcBef>
                <a:spcPts val="0"/>
              </a:spcBef>
              <a:buSzPct val="100000"/>
              <a:buFont typeface="+mj-lt"/>
              <a:buAutoNum type="arabicPeriod" startAt="5"/>
            </a:pPr>
            <a:r>
              <a:rPr lang="en-US" sz="2000" dirty="0"/>
              <a:t>Different architectures can produce substantially different overall diversity, with the best explanations from one model being less desirable than the worst explanations from another</a:t>
            </a:r>
          </a:p>
        </p:txBody>
      </p:sp>
    </p:spTree>
    <p:extLst>
      <p:ext uri="{BB962C8B-B14F-4D97-AF65-F5344CB8AC3E}">
        <p14:creationId xmlns:p14="http://schemas.microsoft.com/office/powerpoint/2010/main" val="428667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build="allAtOnce"/>
      <p:bldP spid="8"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2B8B9-236D-6768-13B8-33A8D4EF62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4E5BE7-583C-E606-2D17-1822FA49BFFC}"/>
              </a:ext>
            </a:extLst>
          </p:cNvPr>
          <p:cNvSpPr>
            <a:spLocks noGrp="1"/>
          </p:cNvSpPr>
          <p:nvPr>
            <p:ph type="title"/>
          </p:nvPr>
        </p:nvSpPr>
        <p:spPr>
          <a:xfrm>
            <a:off x="1005839" y="182880"/>
            <a:ext cx="11037881" cy="590931"/>
          </a:xfrm>
        </p:spPr>
        <p:txBody>
          <a:bodyPr/>
          <a:lstStyle/>
          <a:p>
            <a:r>
              <a:rPr lang="en-US" dirty="0"/>
              <a:t>Takeaways</a:t>
            </a:r>
          </a:p>
        </p:txBody>
      </p:sp>
      <p:grpSp>
        <p:nvGrpSpPr>
          <p:cNvPr id="21" name="Group 20">
            <a:extLst>
              <a:ext uri="{FF2B5EF4-FFF2-40B4-BE49-F238E27FC236}">
                <a16:creationId xmlns:a16="http://schemas.microsoft.com/office/drawing/2014/main" id="{FA92928D-5F26-2757-3F83-213D7294389A}"/>
              </a:ext>
            </a:extLst>
          </p:cNvPr>
          <p:cNvGrpSpPr/>
          <p:nvPr/>
        </p:nvGrpSpPr>
        <p:grpSpPr>
          <a:xfrm>
            <a:off x="1085081" y="1463037"/>
            <a:ext cx="10021839" cy="2264898"/>
            <a:chOff x="764821" y="1744394"/>
            <a:chExt cx="10021839" cy="2264898"/>
          </a:xfrm>
        </p:grpSpPr>
        <p:sp>
          <p:nvSpPr>
            <p:cNvPr id="11" name="TextBox 10">
              <a:extLst>
                <a:ext uri="{FF2B5EF4-FFF2-40B4-BE49-F238E27FC236}">
                  <a16:creationId xmlns:a16="http://schemas.microsoft.com/office/drawing/2014/main" id="{85D986DB-C932-05F7-AD12-D7D532DBD3CC}"/>
                </a:ext>
              </a:extLst>
            </p:cNvPr>
            <p:cNvSpPr txBox="1"/>
            <p:nvPr/>
          </p:nvSpPr>
          <p:spPr>
            <a:xfrm>
              <a:off x="869633" y="2292979"/>
              <a:ext cx="9812215" cy="1569660"/>
            </a:xfrm>
            <a:prstGeom prst="rect">
              <a:avLst/>
            </a:prstGeom>
            <a:noFill/>
          </p:spPr>
          <p:txBody>
            <a:bodyPr wrap="square">
              <a:spAutoFit/>
            </a:bodyPr>
            <a:lstStyle/>
            <a:p>
              <a:pPr algn="just">
                <a:lnSpc>
                  <a:spcPct val="100000"/>
                </a:lnSpc>
                <a:spcBef>
                  <a:spcPts val="0"/>
                </a:spcBef>
                <a:buSzPct val="100000"/>
              </a:pPr>
              <a:r>
                <a:rPr lang="en-US" sz="2400" dirty="0"/>
                <a:t>Recourse fairness in general, and recourse diversity in particular, should be considered important parts of fairness auditing as they can strongly affect who has access to critical opportunities and whether they have the power make choices that meaningfully affect their life.</a:t>
              </a:r>
            </a:p>
          </p:txBody>
        </p:sp>
        <p:sp>
          <p:nvSpPr>
            <p:cNvPr id="14" name="Rectangle: Rounded Corners 13">
              <a:extLst>
                <a:ext uri="{FF2B5EF4-FFF2-40B4-BE49-F238E27FC236}">
                  <a16:creationId xmlns:a16="http://schemas.microsoft.com/office/drawing/2014/main" id="{E4681CC6-30A1-7DD2-F111-04891C18FAC2}"/>
                </a:ext>
              </a:extLst>
            </p:cNvPr>
            <p:cNvSpPr/>
            <p:nvPr/>
          </p:nvSpPr>
          <p:spPr>
            <a:xfrm>
              <a:off x="764821" y="1744394"/>
              <a:ext cx="10021839" cy="2264898"/>
            </a:xfrm>
            <a:prstGeom prst="roundRect">
              <a:avLst>
                <a:gd name="adj" fmla="val 7418"/>
              </a:avLst>
            </a:prstGeom>
            <a:no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C9CBAD4-A300-1BB3-F93A-CFEEBC67F116}"/>
                </a:ext>
              </a:extLst>
            </p:cNvPr>
            <p:cNvSpPr txBox="1"/>
            <p:nvPr/>
          </p:nvSpPr>
          <p:spPr>
            <a:xfrm>
              <a:off x="1365738" y="1831314"/>
              <a:ext cx="8820005" cy="461665"/>
            </a:xfrm>
            <a:prstGeom prst="rect">
              <a:avLst/>
            </a:prstGeom>
            <a:noFill/>
          </p:spPr>
          <p:txBody>
            <a:bodyPr wrap="square">
              <a:spAutoFit/>
            </a:bodyPr>
            <a:lstStyle/>
            <a:p>
              <a:pPr algn="ctr"/>
              <a:r>
                <a:rPr lang="en-US" sz="2400" b="1" dirty="0"/>
                <a:t>For Fairness Auditors</a:t>
              </a:r>
            </a:p>
          </p:txBody>
        </p:sp>
      </p:grpSp>
      <p:grpSp>
        <p:nvGrpSpPr>
          <p:cNvPr id="22" name="Group 21">
            <a:extLst>
              <a:ext uri="{FF2B5EF4-FFF2-40B4-BE49-F238E27FC236}">
                <a16:creationId xmlns:a16="http://schemas.microsoft.com/office/drawing/2014/main" id="{F0FF0DCC-C33D-13CC-53D8-8B0767416728}"/>
              </a:ext>
            </a:extLst>
          </p:cNvPr>
          <p:cNvGrpSpPr/>
          <p:nvPr/>
        </p:nvGrpSpPr>
        <p:grpSpPr>
          <a:xfrm>
            <a:off x="1085081" y="4013979"/>
            <a:ext cx="10021839" cy="2264898"/>
            <a:chOff x="764822" y="4267200"/>
            <a:chExt cx="10021839" cy="2264898"/>
          </a:xfrm>
        </p:grpSpPr>
        <p:sp>
          <p:nvSpPr>
            <p:cNvPr id="13" name="TextBox 12">
              <a:extLst>
                <a:ext uri="{FF2B5EF4-FFF2-40B4-BE49-F238E27FC236}">
                  <a16:creationId xmlns:a16="http://schemas.microsoft.com/office/drawing/2014/main" id="{5596A912-D89B-33AE-9428-4D181EC2B51E}"/>
                </a:ext>
              </a:extLst>
            </p:cNvPr>
            <p:cNvSpPr txBox="1"/>
            <p:nvPr/>
          </p:nvSpPr>
          <p:spPr>
            <a:xfrm>
              <a:off x="869634" y="4768893"/>
              <a:ext cx="9812214" cy="1569660"/>
            </a:xfrm>
            <a:prstGeom prst="rect">
              <a:avLst/>
            </a:prstGeom>
            <a:noFill/>
          </p:spPr>
          <p:txBody>
            <a:bodyPr wrap="square">
              <a:spAutoFit/>
            </a:bodyPr>
            <a:lstStyle/>
            <a:p>
              <a:pPr algn="just">
                <a:lnSpc>
                  <a:spcPct val="100000"/>
                </a:lnSpc>
                <a:spcBef>
                  <a:spcPts val="0"/>
                </a:spcBef>
                <a:buSzPct val="100000"/>
              </a:pPr>
              <a:r>
                <a:rPr lang="en-US" sz="2400" dirty="0"/>
                <a:t>Model multiplicity suggests that there are many models suitable for a given task. Practitioners should consider recourse fairness during model development to explore whether models exist that provide equal predictive power while being fairer to individuals seeking recourse.</a:t>
              </a:r>
            </a:p>
          </p:txBody>
        </p:sp>
        <p:sp>
          <p:nvSpPr>
            <p:cNvPr id="18" name="Rectangle: Rounded Corners 17">
              <a:extLst>
                <a:ext uri="{FF2B5EF4-FFF2-40B4-BE49-F238E27FC236}">
                  <a16:creationId xmlns:a16="http://schemas.microsoft.com/office/drawing/2014/main" id="{E7A97FCD-8F2D-B193-B780-487DE74513F8}"/>
                </a:ext>
              </a:extLst>
            </p:cNvPr>
            <p:cNvSpPr/>
            <p:nvPr/>
          </p:nvSpPr>
          <p:spPr>
            <a:xfrm>
              <a:off x="764822" y="4267200"/>
              <a:ext cx="10021839" cy="2264898"/>
            </a:xfrm>
            <a:prstGeom prst="roundRect">
              <a:avLst>
                <a:gd name="adj" fmla="val 7418"/>
              </a:avLst>
            </a:prstGeom>
            <a:no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6A714FA3-63D2-227B-E2C4-CB0B83E889B1}"/>
                </a:ext>
              </a:extLst>
            </p:cNvPr>
            <p:cNvSpPr txBox="1"/>
            <p:nvPr/>
          </p:nvSpPr>
          <p:spPr>
            <a:xfrm>
              <a:off x="1365739" y="4350264"/>
              <a:ext cx="8820005" cy="461665"/>
            </a:xfrm>
            <a:prstGeom prst="rect">
              <a:avLst/>
            </a:prstGeom>
            <a:noFill/>
          </p:spPr>
          <p:txBody>
            <a:bodyPr wrap="square">
              <a:spAutoFit/>
            </a:bodyPr>
            <a:lstStyle/>
            <a:p>
              <a:pPr algn="ctr"/>
              <a:r>
                <a:rPr lang="en-US" sz="2400" b="1" dirty="0"/>
                <a:t>For Machine Learning Practitioners</a:t>
              </a:r>
            </a:p>
          </p:txBody>
        </p:sp>
      </p:grpSp>
    </p:spTree>
    <p:extLst>
      <p:ext uri="{BB962C8B-B14F-4D97-AF65-F5344CB8AC3E}">
        <p14:creationId xmlns:p14="http://schemas.microsoft.com/office/powerpoint/2010/main" val="241807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E96EB1-24CF-0845-F47F-52FF77703CC8}"/>
              </a:ext>
            </a:extLst>
          </p:cNvPr>
          <p:cNvSpPr>
            <a:spLocks/>
          </p:cNvSpPr>
          <p:nvPr/>
        </p:nvSpPr>
        <p:spPr>
          <a:xfrm>
            <a:off x="0" y="0"/>
            <a:ext cx="5025154" cy="6858000"/>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F5222CF-EC96-17EC-DBDD-69FA5C488364}"/>
              </a:ext>
            </a:extLst>
          </p:cNvPr>
          <p:cNvSpPr>
            <a:spLocks noGrp="1" noRot="1" noMove="1" noResize="1" noEditPoints="1" noAdjustHandles="1" noChangeArrowheads="1" noChangeShapeType="1"/>
          </p:cNvSpPr>
          <p:nvPr/>
        </p:nvSpPr>
        <p:spPr>
          <a:xfrm>
            <a:off x="5025155" y="0"/>
            <a:ext cx="7212056"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D9B053AE-CA17-47BC-AE69-34765913AB60}"/>
              </a:ext>
            </a:extLst>
          </p:cNvPr>
          <p:cNvSpPr>
            <a:spLocks noGrp="1"/>
          </p:cNvSpPr>
          <p:nvPr>
            <p:ph type="ctrTitle"/>
          </p:nvPr>
        </p:nvSpPr>
        <p:spPr>
          <a:xfrm>
            <a:off x="214957" y="379085"/>
            <a:ext cx="4595241" cy="1155032"/>
          </a:xfrm>
        </p:spPr>
        <p:txBody>
          <a:bodyPr/>
          <a:lstStyle/>
          <a:p>
            <a:r>
              <a:rPr lang="en-US" sz="5400" dirty="0"/>
              <a:t>Thank You!</a:t>
            </a:r>
          </a:p>
        </p:txBody>
      </p:sp>
      <p:sp>
        <p:nvSpPr>
          <p:cNvPr id="10" name="TextBox 9">
            <a:extLst>
              <a:ext uri="{FF2B5EF4-FFF2-40B4-BE49-F238E27FC236}">
                <a16:creationId xmlns:a16="http://schemas.microsoft.com/office/drawing/2014/main" id="{4CE68EA3-2CED-3AF3-B194-B058BA575C24}"/>
              </a:ext>
            </a:extLst>
          </p:cNvPr>
          <p:cNvSpPr txBox="1"/>
          <p:nvPr/>
        </p:nvSpPr>
        <p:spPr>
          <a:xfrm>
            <a:off x="304289" y="1849727"/>
            <a:ext cx="3830639" cy="2462213"/>
          </a:xfrm>
          <a:prstGeom prst="rect">
            <a:avLst/>
          </a:prstGeom>
          <a:noFill/>
        </p:spPr>
        <p:txBody>
          <a:bodyPr wrap="square" lIns="0" tIns="0" rIns="0" bIns="0">
            <a:spAutoFit/>
          </a:bodyPr>
          <a:lstStyle/>
          <a:p>
            <a:r>
              <a:rPr lang="en-US" sz="3200" dirty="0">
                <a:solidFill>
                  <a:schemeClr val="bg1"/>
                </a:solidFill>
                <a:latin typeface="Segoe UI" panose="020B0502040204020203" pitchFamily="34" charset="0"/>
                <a:cs typeface="Segoe UI" panose="020B0502040204020203" pitchFamily="34" charset="0"/>
              </a:rPr>
              <a:t>Checkout our paper for additional results, extended discussion, and practical recommendations</a:t>
            </a:r>
          </a:p>
        </p:txBody>
      </p:sp>
      <p:grpSp>
        <p:nvGrpSpPr>
          <p:cNvPr id="39" name="Group 38">
            <a:extLst>
              <a:ext uri="{FF2B5EF4-FFF2-40B4-BE49-F238E27FC236}">
                <a16:creationId xmlns:a16="http://schemas.microsoft.com/office/drawing/2014/main" id="{0C78CA7F-BD28-2EDE-9307-BED354456CB9}"/>
              </a:ext>
            </a:extLst>
          </p:cNvPr>
          <p:cNvGrpSpPr/>
          <p:nvPr/>
        </p:nvGrpSpPr>
        <p:grpSpPr>
          <a:xfrm>
            <a:off x="6665078" y="197581"/>
            <a:ext cx="3932211" cy="3673890"/>
            <a:chOff x="6988337" y="23409"/>
            <a:chExt cx="3932211" cy="3673890"/>
          </a:xfrm>
        </p:grpSpPr>
        <p:pic>
          <p:nvPicPr>
            <p:cNvPr id="12" name="Picture 11">
              <a:extLst>
                <a:ext uri="{FF2B5EF4-FFF2-40B4-BE49-F238E27FC236}">
                  <a16:creationId xmlns:a16="http://schemas.microsoft.com/office/drawing/2014/main" id="{1424D536-A984-BC54-EA6F-AC7791FA834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217082" y="23409"/>
              <a:ext cx="3474720" cy="3474720"/>
            </a:xfrm>
            <a:prstGeom prst="rect">
              <a:avLst/>
            </a:prstGeom>
          </p:spPr>
        </p:pic>
        <p:sp>
          <p:nvSpPr>
            <p:cNvPr id="15" name="TextBox 14">
              <a:extLst>
                <a:ext uri="{FF2B5EF4-FFF2-40B4-BE49-F238E27FC236}">
                  <a16:creationId xmlns:a16="http://schemas.microsoft.com/office/drawing/2014/main" id="{CBF84F23-D88A-7E6F-DA3A-2193049B0861}"/>
                </a:ext>
              </a:extLst>
            </p:cNvPr>
            <p:cNvSpPr txBox="1"/>
            <p:nvPr/>
          </p:nvSpPr>
          <p:spPr>
            <a:xfrm>
              <a:off x="6988337" y="3327967"/>
              <a:ext cx="3932211" cy="369332"/>
            </a:xfrm>
            <a:prstGeom prst="rect">
              <a:avLst/>
            </a:prstGeom>
            <a:noFill/>
          </p:spPr>
          <p:txBody>
            <a:bodyPr wrap="square" lIns="0" tIns="0" rIns="0" bIns="0">
              <a:spAutoFit/>
            </a:bodyPr>
            <a:lstStyle/>
            <a:p>
              <a:pPr algn="ctr"/>
              <a:r>
                <a:rPr lang="en-US" sz="2400" dirty="0"/>
                <a:t>petervannostrand.github.io</a:t>
              </a:r>
            </a:p>
          </p:txBody>
        </p:sp>
      </p:grpSp>
      <p:grpSp>
        <p:nvGrpSpPr>
          <p:cNvPr id="13" name="Group 12">
            <a:extLst>
              <a:ext uri="{FF2B5EF4-FFF2-40B4-BE49-F238E27FC236}">
                <a16:creationId xmlns:a16="http://schemas.microsoft.com/office/drawing/2014/main" id="{E1F9182D-238D-E91C-A56F-F54F4E69A1BF}"/>
              </a:ext>
            </a:extLst>
          </p:cNvPr>
          <p:cNvGrpSpPr/>
          <p:nvPr/>
        </p:nvGrpSpPr>
        <p:grpSpPr>
          <a:xfrm>
            <a:off x="5449050" y="4117728"/>
            <a:ext cx="6364266" cy="2638276"/>
            <a:chOff x="5717140" y="4117728"/>
            <a:chExt cx="6364266" cy="2638276"/>
          </a:xfrm>
        </p:grpSpPr>
        <p:sp>
          <p:nvSpPr>
            <p:cNvPr id="19" name="TextBox 18">
              <a:extLst>
                <a:ext uri="{FF2B5EF4-FFF2-40B4-BE49-F238E27FC236}">
                  <a16:creationId xmlns:a16="http://schemas.microsoft.com/office/drawing/2014/main" id="{82134DD8-478F-B866-A13D-9F2A944F4643}"/>
                </a:ext>
              </a:extLst>
            </p:cNvPr>
            <p:cNvSpPr txBox="1"/>
            <p:nvPr/>
          </p:nvSpPr>
          <p:spPr>
            <a:xfrm>
              <a:off x="5717140" y="5051903"/>
              <a:ext cx="6170057" cy="615553"/>
            </a:xfrm>
            <a:prstGeom prst="rect">
              <a:avLst/>
            </a:prstGeom>
            <a:noFill/>
          </p:spPr>
          <p:txBody>
            <a:bodyPr wrap="square" lIns="0" tIns="0" rIns="0" bIns="0" anchor="ctr">
              <a:spAutoFit/>
            </a:bodyPr>
            <a:lstStyle/>
            <a:p>
              <a:pPr>
                <a:lnSpc>
                  <a:spcPts val="2400"/>
                </a:lnSpc>
              </a:pPr>
              <a:r>
                <a:rPr lang="de-DE" sz="2400" i="1" dirty="0"/>
                <a:t>Peter M. VanNostrand, Dennis M. Hofmann, Lei Ma, and Elke A. Rundensteiner</a:t>
              </a:r>
              <a:endParaRPr lang="en-US" sz="2400" i="1" dirty="0"/>
            </a:p>
          </p:txBody>
        </p:sp>
        <p:sp>
          <p:nvSpPr>
            <p:cNvPr id="30" name="Text Placeholder 4">
              <a:extLst>
                <a:ext uri="{FF2B5EF4-FFF2-40B4-BE49-F238E27FC236}">
                  <a16:creationId xmlns:a16="http://schemas.microsoft.com/office/drawing/2014/main" id="{43141EF2-79F1-87AF-C2D7-EAE0AF57D368}"/>
                </a:ext>
              </a:extLst>
            </p:cNvPr>
            <p:cNvSpPr txBox="1">
              <a:spLocks/>
            </p:cNvSpPr>
            <p:nvPr/>
          </p:nvSpPr>
          <p:spPr>
            <a:xfrm>
              <a:off x="5717140" y="4117728"/>
              <a:ext cx="6364266" cy="687918"/>
            </a:xfrm>
            <a:prstGeom prst="rect">
              <a:avLst/>
            </a:prstGeom>
          </p:spPr>
          <p:txBody>
            <a:bodyPr vert="horz" lIns="0" tIns="0" rIns="0" bIns="0" rtlCol="0" anchor="ctr">
              <a:noAutofit/>
            </a:bodyPr>
            <a:lstStyle>
              <a:lvl1pPr marL="0" indent="0" algn="l" defTabSz="914400" rtl="0" eaLnBrk="1" latinLnBrk="0" hangingPunct="1">
                <a:lnSpc>
                  <a:spcPct val="130000"/>
                </a:lnSpc>
                <a:spcBef>
                  <a:spcPts val="600"/>
                </a:spcBef>
                <a:buClr>
                  <a:schemeClr val="tx2"/>
                </a:buClr>
                <a:buSzPct val="120000"/>
                <a:buFont typeface="Arial" panose="020B0604020202020204" pitchFamily="34" charset="0"/>
                <a:buNone/>
                <a:defRPr sz="2800" b="0" i="0" kern="1200">
                  <a:solidFill>
                    <a:schemeClr val="bg1"/>
                  </a:solidFill>
                  <a:latin typeface="Georgia" charset="0"/>
                  <a:ea typeface="Georgia" charset="0"/>
                  <a:cs typeface="Georgia" charset="0"/>
                </a:defRPr>
              </a:lvl1pPr>
              <a:lvl2pPr marL="6858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2pPr>
              <a:lvl3pPr marL="11430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3pPr>
              <a:lvl4pPr marL="16002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4pPr>
              <a:lvl5pPr marL="20574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2400" b="1" dirty="0">
                  <a:solidFill>
                    <a:schemeClr val="tx1"/>
                  </a:solidFill>
                  <a:latin typeface="+mj-lt"/>
                </a:rPr>
                <a:t>Options Without Agency: Diversity as a Requirement for Fair Actionable Recourse</a:t>
              </a:r>
            </a:p>
          </p:txBody>
        </p:sp>
        <p:sp>
          <p:nvSpPr>
            <p:cNvPr id="20" name="TextBox 19">
              <a:extLst>
                <a:ext uri="{FF2B5EF4-FFF2-40B4-BE49-F238E27FC236}">
                  <a16:creationId xmlns:a16="http://schemas.microsoft.com/office/drawing/2014/main" id="{62F8D788-8B71-67C5-F462-A78DA8F0270D}"/>
                </a:ext>
              </a:extLst>
            </p:cNvPr>
            <p:cNvSpPr txBox="1"/>
            <p:nvPr/>
          </p:nvSpPr>
          <p:spPr>
            <a:xfrm>
              <a:off x="5717140" y="6150192"/>
              <a:ext cx="2536734" cy="369332"/>
            </a:xfrm>
            <a:prstGeom prst="rect">
              <a:avLst/>
            </a:prstGeom>
            <a:noFill/>
          </p:spPr>
          <p:txBody>
            <a:bodyPr wrap="square" lIns="0" tIns="0" rIns="0" bIns="0" anchor="ctr">
              <a:spAutoFit/>
            </a:bodyPr>
            <a:lstStyle/>
            <a:p>
              <a:r>
                <a:rPr lang="en-US" sz="2400" dirty="0"/>
                <a:t>ACM </a:t>
              </a:r>
              <a:r>
                <a:rPr lang="en-US" sz="2400" dirty="0" err="1"/>
                <a:t>FAccT</a:t>
              </a:r>
              <a:r>
                <a:rPr lang="en-US" sz="2400" dirty="0"/>
                <a:t> 2026</a:t>
              </a:r>
            </a:p>
          </p:txBody>
        </p:sp>
        <p:grpSp>
          <p:nvGrpSpPr>
            <p:cNvPr id="3" name="Group 2">
              <a:extLst>
                <a:ext uri="{FF2B5EF4-FFF2-40B4-BE49-F238E27FC236}">
                  <a16:creationId xmlns:a16="http://schemas.microsoft.com/office/drawing/2014/main" id="{86E0EBF6-50CB-6FCC-8DC7-DB58E7E3E356}"/>
                </a:ext>
              </a:extLst>
            </p:cNvPr>
            <p:cNvGrpSpPr/>
            <p:nvPr/>
          </p:nvGrpSpPr>
          <p:grpSpPr>
            <a:xfrm>
              <a:off x="9254052" y="5913713"/>
              <a:ext cx="2633145" cy="842291"/>
              <a:chOff x="4645712" y="5737860"/>
              <a:chExt cx="3001500" cy="960120"/>
            </a:xfrm>
          </p:grpSpPr>
          <p:pic>
            <p:nvPicPr>
              <p:cNvPr id="4" name="Graphic 3">
                <a:extLst>
                  <a:ext uri="{FF2B5EF4-FFF2-40B4-BE49-F238E27FC236}">
                    <a16:creationId xmlns:a16="http://schemas.microsoft.com/office/drawing/2014/main" id="{31754975-A0EF-3102-79D9-2E004A79754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711207" y="5760719"/>
                <a:ext cx="914401" cy="914400"/>
              </a:xfrm>
              <a:prstGeom prst="rect">
                <a:avLst/>
              </a:prstGeom>
            </p:spPr>
          </p:pic>
          <p:pic>
            <p:nvPicPr>
              <p:cNvPr id="6" name="Graphic 5">
                <a:extLst>
                  <a:ext uri="{FF2B5EF4-FFF2-40B4-BE49-F238E27FC236}">
                    <a16:creationId xmlns:a16="http://schemas.microsoft.com/office/drawing/2014/main" id="{5861C780-EF70-4806-CD84-3CC079E1F6C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45712" y="5737860"/>
                <a:ext cx="958291" cy="960120"/>
              </a:xfrm>
              <a:prstGeom prst="rect">
                <a:avLst/>
              </a:prstGeom>
            </p:spPr>
          </p:pic>
          <p:pic>
            <p:nvPicPr>
              <p:cNvPr id="7" name="Picture 6" descr="A logo of a university&#10;&#10;Description automatically generated">
                <a:extLst>
                  <a:ext uri="{FF2B5EF4-FFF2-40B4-BE49-F238E27FC236}">
                    <a16:creationId xmlns:a16="http://schemas.microsoft.com/office/drawing/2014/main" id="{45CC0505-011B-BEE4-CF7E-B4B849D211DB}"/>
                  </a:ext>
                </a:extLst>
              </p:cNvPr>
              <p:cNvPicPr>
                <a:picLocks noChangeAspect="1"/>
              </p:cNvPicPr>
              <p:nvPr/>
            </p:nvPicPr>
            <p:blipFill>
              <a:blip r:embed="rId6"/>
              <a:stretch>
                <a:fillRect/>
              </a:stretch>
            </p:blipFill>
            <p:spPr>
              <a:xfrm>
                <a:off x="6732811" y="5760719"/>
                <a:ext cx="914401" cy="914400"/>
              </a:xfrm>
              <a:prstGeom prst="rect">
                <a:avLst/>
              </a:prstGeom>
            </p:spPr>
          </p:pic>
        </p:grpSp>
      </p:grpSp>
      <p:sp>
        <p:nvSpPr>
          <p:cNvPr id="9" name="TextBox 8">
            <a:extLst>
              <a:ext uri="{FF2B5EF4-FFF2-40B4-BE49-F238E27FC236}">
                <a16:creationId xmlns:a16="http://schemas.microsoft.com/office/drawing/2014/main" id="{A0414715-3FFE-1EF5-65E2-5DD5658A9DB0}"/>
              </a:ext>
            </a:extLst>
          </p:cNvPr>
          <p:cNvSpPr txBox="1"/>
          <p:nvPr/>
        </p:nvSpPr>
        <p:spPr>
          <a:xfrm>
            <a:off x="304289" y="5051903"/>
            <a:ext cx="4416576" cy="492443"/>
          </a:xfrm>
          <a:prstGeom prst="rect">
            <a:avLst/>
          </a:prstGeom>
          <a:noFill/>
        </p:spPr>
        <p:txBody>
          <a:bodyPr wrap="square" lIns="0" tIns="0" rIns="0" bIns="0">
            <a:spAutoFit/>
          </a:bodyPr>
          <a:lstStyle/>
          <a:p>
            <a:r>
              <a:rPr lang="en-US" sz="3200" dirty="0">
                <a:solidFill>
                  <a:schemeClr val="bg1"/>
                </a:solidFill>
                <a:latin typeface="Segoe UI" panose="020B0502040204020203" pitchFamily="34" charset="0"/>
                <a:cs typeface="Segoe UI" panose="020B0502040204020203" pitchFamily="34" charset="0"/>
              </a:rPr>
              <a:t>pvannostrand@wpi.edu</a:t>
            </a:r>
          </a:p>
        </p:txBody>
      </p:sp>
    </p:spTree>
    <p:extLst>
      <p:ext uri="{BB962C8B-B14F-4D97-AF65-F5344CB8AC3E}">
        <p14:creationId xmlns:p14="http://schemas.microsoft.com/office/powerpoint/2010/main" val="2276173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421F5-B3C8-DD60-DA02-C5D0B8DBF1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617ECD-AB8B-AB66-5136-312CBBC33056}"/>
              </a:ext>
            </a:extLst>
          </p:cNvPr>
          <p:cNvSpPr>
            <a:spLocks noGrp="1"/>
          </p:cNvSpPr>
          <p:nvPr>
            <p:ph type="title"/>
          </p:nvPr>
        </p:nvSpPr>
        <p:spPr/>
        <p:txBody>
          <a:bodyPr/>
          <a:lstStyle/>
          <a:p>
            <a:endParaRPr lang="en-US" dirty="0"/>
          </a:p>
        </p:txBody>
      </p:sp>
      <p:sp>
        <p:nvSpPr>
          <p:cNvPr id="3" name="Footer Placeholder 2">
            <a:extLst>
              <a:ext uri="{FF2B5EF4-FFF2-40B4-BE49-F238E27FC236}">
                <a16:creationId xmlns:a16="http://schemas.microsoft.com/office/drawing/2014/main" id="{E2D8D535-D0F0-C965-547E-73E0764AF48E}"/>
              </a:ext>
            </a:extLst>
          </p:cNvPr>
          <p:cNvSpPr>
            <a:spLocks noGrp="1"/>
          </p:cNvSpPr>
          <p:nvPr>
            <p:ph type="ftr" sz="quarter" idx="4294967295"/>
          </p:nvPr>
        </p:nvSpPr>
        <p:spPr>
          <a:xfrm>
            <a:off x="11578297" y="6309995"/>
            <a:ext cx="461303" cy="365125"/>
          </a:xfrm>
          <a:prstGeom prst="rect">
            <a:avLst/>
          </a:prstGeom>
        </p:spPr>
        <p:txBody>
          <a:bodyPr/>
          <a:lstStyle/>
          <a:p>
            <a:fld id="{EB53C135-CEC6-A548-8917-8F7FEB82358B}" type="slidenum">
              <a:rPr lang="en-US" smtClean="0"/>
              <a:pPr/>
              <a:t>3</a:t>
            </a:fld>
            <a:endParaRPr lang="en-US" dirty="0"/>
          </a:p>
        </p:txBody>
      </p:sp>
      <p:sp>
        <p:nvSpPr>
          <p:cNvPr id="8" name="TextBox 7">
            <a:extLst>
              <a:ext uri="{FF2B5EF4-FFF2-40B4-BE49-F238E27FC236}">
                <a16:creationId xmlns:a16="http://schemas.microsoft.com/office/drawing/2014/main" id="{5A4C985F-F4D7-39EB-C86B-DA4E251EF4F6}"/>
              </a:ext>
            </a:extLst>
          </p:cNvPr>
          <p:cNvSpPr txBox="1"/>
          <p:nvPr/>
        </p:nvSpPr>
        <p:spPr>
          <a:xfrm>
            <a:off x="2661721" y="2269374"/>
            <a:ext cx="2116369" cy="523220"/>
          </a:xfrm>
          <a:prstGeom prst="rect">
            <a:avLst/>
          </a:prstGeom>
          <a:noFill/>
        </p:spPr>
        <p:txBody>
          <a:bodyPr wrap="square" rtlCol="0">
            <a:spAutoFit/>
          </a:bodyPr>
          <a:lstStyle/>
          <a:p>
            <a:pPr algn="ctr"/>
            <a:r>
              <a:rPr lang="en-US" sz="2800" b="1" dirty="0">
                <a:solidFill>
                  <a:schemeClr val="tx2"/>
                </a:solidFill>
              </a:rPr>
              <a:t>REJECTED</a:t>
            </a:r>
          </a:p>
        </p:txBody>
      </p:sp>
      <p:pic>
        <p:nvPicPr>
          <p:cNvPr id="9" name="Picture 8">
            <a:extLst>
              <a:ext uri="{FF2B5EF4-FFF2-40B4-BE49-F238E27FC236}">
                <a16:creationId xmlns:a16="http://schemas.microsoft.com/office/drawing/2014/main" id="{A9C44865-56F3-D6C2-3814-2DB442762768}"/>
              </a:ext>
            </a:extLst>
          </p:cNvPr>
          <p:cNvPicPr>
            <a:picLocks noChangeAspect="1"/>
          </p:cNvPicPr>
          <p:nvPr/>
        </p:nvPicPr>
        <p:blipFill rotWithShape="1">
          <a:blip r:embed="rId2"/>
          <a:srcRect l="11686" r="12606" b="13716"/>
          <a:stretch/>
        </p:blipFill>
        <p:spPr>
          <a:xfrm>
            <a:off x="2199341" y="2212779"/>
            <a:ext cx="558413" cy="636410"/>
          </a:xfrm>
          <a:prstGeom prst="rect">
            <a:avLst/>
          </a:prstGeom>
        </p:spPr>
      </p:pic>
      <p:sp>
        <p:nvSpPr>
          <p:cNvPr id="10" name="Arrow: Right 9">
            <a:extLst>
              <a:ext uri="{FF2B5EF4-FFF2-40B4-BE49-F238E27FC236}">
                <a16:creationId xmlns:a16="http://schemas.microsoft.com/office/drawing/2014/main" id="{136E444C-C4BA-CE54-C827-29C4681A628B}"/>
              </a:ext>
            </a:extLst>
          </p:cNvPr>
          <p:cNvSpPr/>
          <p:nvPr/>
        </p:nvSpPr>
        <p:spPr>
          <a:xfrm>
            <a:off x="4946671" y="2160584"/>
            <a:ext cx="2375571" cy="740799"/>
          </a:xfrm>
          <a:prstGeom prst="right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172EBF9B-CC42-CA09-AE1A-E664FEBF76BF}"/>
              </a:ext>
            </a:extLst>
          </p:cNvPr>
          <p:cNvSpPr txBox="1"/>
          <p:nvPr/>
        </p:nvSpPr>
        <p:spPr>
          <a:xfrm>
            <a:off x="8055441" y="2269374"/>
            <a:ext cx="2147812" cy="523220"/>
          </a:xfrm>
          <a:prstGeom prst="rect">
            <a:avLst/>
          </a:prstGeom>
          <a:noFill/>
        </p:spPr>
        <p:txBody>
          <a:bodyPr wrap="square" rtlCol="0">
            <a:spAutoFit/>
          </a:bodyPr>
          <a:lstStyle/>
          <a:p>
            <a:pPr algn="ctr"/>
            <a:r>
              <a:rPr lang="en-US" sz="2800" b="1" dirty="0">
                <a:solidFill>
                  <a:schemeClr val="accent5"/>
                </a:solidFill>
              </a:rPr>
              <a:t>ACCEPTED</a:t>
            </a:r>
          </a:p>
        </p:txBody>
      </p:sp>
      <p:pic>
        <p:nvPicPr>
          <p:cNvPr id="12" name="Picture 11">
            <a:extLst>
              <a:ext uri="{FF2B5EF4-FFF2-40B4-BE49-F238E27FC236}">
                <a16:creationId xmlns:a16="http://schemas.microsoft.com/office/drawing/2014/main" id="{5CF18280-1E5B-618E-CA62-6F876E0AADDB}"/>
              </a:ext>
            </a:extLst>
          </p:cNvPr>
          <p:cNvPicPr>
            <a:picLocks noChangeAspect="1"/>
          </p:cNvPicPr>
          <p:nvPr/>
        </p:nvPicPr>
        <p:blipFill rotWithShape="1">
          <a:blip r:embed="rId2"/>
          <a:srcRect l="11686" r="12606" b="13716"/>
          <a:stretch/>
        </p:blipFill>
        <p:spPr>
          <a:xfrm>
            <a:off x="7497028" y="2212779"/>
            <a:ext cx="558413" cy="636410"/>
          </a:xfrm>
          <a:prstGeom prst="rect">
            <a:avLst/>
          </a:prstGeom>
        </p:spPr>
      </p:pic>
      <p:pic>
        <p:nvPicPr>
          <p:cNvPr id="13" name="Picture 12">
            <a:extLst>
              <a:ext uri="{FF2B5EF4-FFF2-40B4-BE49-F238E27FC236}">
                <a16:creationId xmlns:a16="http://schemas.microsoft.com/office/drawing/2014/main" id="{D50AAA33-5D6B-C996-E136-80234576F2C6}"/>
              </a:ext>
            </a:extLst>
          </p:cNvPr>
          <p:cNvPicPr>
            <a:picLocks noChangeAspect="1"/>
          </p:cNvPicPr>
          <p:nvPr/>
        </p:nvPicPr>
        <p:blipFill rotWithShape="1">
          <a:blip r:embed="rId3"/>
          <a:srcRect l="33511" r="33156" b="13466"/>
          <a:stretch/>
        </p:blipFill>
        <p:spPr>
          <a:xfrm>
            <a:off x="5017153" y="1895590"/>
            <a:ext cx="457634" cy="1188016"/>
          </a:xfrm>
          <a:prstGeom prst="rect">
            <a:avLst/>
          </a:prstGeom>
        </p:spPr>
      </p:pic>
      <p:sp>
        <p:nvSpPr>
          <p:cNvPr id="14" name="TextBox 13">
            <a:extLst>
              <a:ext uri="{FF2B5EF4-FFF2-40B4-BE49-F238E27FC236}">
                <a16:creationId xmlns:a16="http://schemas.microsoft.com/office/drawing/2014/main" id="{1F868B48-5637-01B9-8AC8-BB1FA84B2BAF}"/>
              </a:ext>
            </a:extLst>
          </p:cNvPr>
          <p:cNvSpPr txBox="1"/>
          <p:nvPr/>
        </p:nvSpPr>
        <p:spPr>
          <a:xfrm>
            <a:off x="5425394" y="2269374"/>
            <a:ext cx="1552057" cy="523220"/>
          </a:xfrm>
          <a:prstGeom prst="rect">
            <a:avLst/>
          </a:prstGeom>
          <a:noFill/>
        </p:spPr>
        <p:txBody>
          <a:bodyPr wrap="square" rtlCol="0">
            <a:spAutoFit/>
          </a:bodyPr>
          <a:lstStyle/>
          <a:p>
            <a:pPr algn="ctr"/>
            <a:r>
              <a:rPr lang="en-US" sz="2800" b="1" dirty="0"/>
              <a:t>ACTION</a:t>
            </a:r>
          </a:p>
        </p:txBody>
      </p:sp>
      <p:sp>
        <p:nvSpPr>
          <p:cNvPr id="5" name="Content Placeholder 4">
            <a:extLst>
              <a:ext uri="{FF2B5EF4-FFF2-40B4-BE49-F238E27FC236}">
                <a16:creationId xmlns:a16="http://schemas.microsoft.com/office/drawing/2014/main" id="{61A55AC6-BA8A-94D7-C659-91754611DAD2}"/>
              </a:ext>
            </a:extLst>
          </p:cNvPr>
          <p:cNvSpPr txBox="1">
            <a:spLocks/>
          </p:cNvSpPr>
          <p:nvPr/>
        </p:nvSpPr>
        <p:spPr>
          <a:xfrm>
            <a:off x="6524779" y="4922087"/>
            <a:ext cx="3981296" cy="707886"/>
          </a:xfrm>
          <a:prstGeom prst="rect">
            <a:avLst/>
          </a:prstGeom>
        </p:spPr>
        <p:txBody>
          <a:bodyPr/>
          <a:lstStyle>
            <a:lvl1pPr marL="228600" indent="-228600" algn="l" defTabSz="914400" rtl="0" eaLnBrk="1" latinLnBrk="0" hangingPunct="1">
              <a:lnSpc>
                <a:spcPct val="130000"/>
              </a:lnSpc>
              <a:spcBef>
                <a:spcPts val="600"/>
              </a:spcBef>
              <a:buClr>
                <a:schemeClr val="tx2"/>
              </a:buClr>
              <a:buSzPct val="120000"/>
              <a:buFont typeface="Arial" panose="020B0604020202020204" pitchFamily="34" charset="0"/>
              <a:buChar char="•"/>
              <a:defRPr sz="1800" kern="1200">
                <a:solidFill>
                  <a:srgbClr val="000000"/>
                </a:solidFill>
                <a:latin typeface="+mn-lt"/>
                <a:ea typeface="+mn-ea"/>
                <a:cs typeface="+mn-cs"/>
              </a:defRPr>
            </a:lvl1pPr>
            <a:lvl2pPr marL="6858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2pPr>
            <a:lvl3pPr marL="11430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3pPr>
            <a:lvl4pPr marL="16002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4pPr>
            <a:lvl5pPr marL="2057400" indent="-182880" algn="l" defTabSz="914400" rtl="0" eaLnBrk="1" latinLnBrk="0" hangingPunct="1">
              <a:lnSpc>
                <a:spcPct val="130000"/>
              </a:lnSpc>
              <a:spcBef>
                <a:spcPts val="600"/>
              </a:spcBef>
              <a:buClr>
                <a:schemeClr val="tx2"/>
              </a:buClr>
              <a:buSzPct val="120000"/>
              <a:buFont typeface="System Font Regular"/>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2000" dirty="0">
                <a:solidFill>
                  <a:schemeClr val="accent5"/>
                </a:solidFill>
              </a:rPr>
              <a:t>The action results in the user receiving their desired outcome</a:t>
            </a:r>
          </a:p>
        </p:txBody>
      </p:sp>
      <p:sp>
        <p:nvSpPr>
          <p:cNvPr id="6" name="TextBox 5">
            <a:extLst>
              <a:ext uri="{FF2B5EF4-FFF2-40B4-BE49-F238E27FC236}">
                <a16:creationId xmlns:a16="http://schemas.microsoft.com/office/drawing/2014/main" id="{82C5491B-C73D-ACFC-8FCF-2F2FAAD050FF}"/>
              </a:ext>
            </a:extLst>
          </p:cNvPr>
          <p:cNvSpPr txBox="1"/>
          <p:nvPr/>
        </p:nvSpPr>
        <p:spPr>
          <a:xfrm>
            <a:off x="3045619" y="3543562"/>
            <a:ext cx="6100762" cy="523220"/>
          </a:xfrm>
          <a:prstGeom prst="rect">
            <a:avLst/>
          </a:prstGeom>
          <a:noFill/>
        </p:spPr>
        <p:txBody>
          <a:bodyPr wrap="square">
            <a:spAutoFit/>
          </a:bodyPr>
          <a:lstStyle/>
          <a:p>
            <a:pPr marL="0" indent="0" algn="ctr">
              <a:buFont typeface="Arial" panose="020B0604020202020204" pitchFamily="34" charset="0"/>
              <a:buNone/>
            </a:pPr>
            <a:r>
              <a:rPr lang="en-US" sz="2800" b="1" dirty="0">
                <a:solidFill>
                  <a:schemeClr val="tx1"/>
                </a:solidFill>
              </a:rPr>
              <a:t>Actionable Recourse</a:t>
            </a:r>
          </a:p>
        </p:txBody>
      </p:sp>
      <p:sp>
        <p:nvSpPr>
          <p:cNvPr id="15" name="TextBox 14">
            <a:extLst>
              <a:ext uri="{FF2B5EF4-FFF2-40B4-BE49-F238E27FC236}">
                <a16:creationId xmlns:a16="http://schemas.microsoft.com/office/drawing/2014/main" id="{DBA3FEE4-38DE-810E-BE90-880793562BF2}"/>
              </a:ext>
            </a:extLst>
          </p:cNvPr>
          <p:cNvSpPr txBox="1"/>
          <p:nvPr/>
        </p:nvSpPr>
        <p:spPr>
          <a:xfrm>
            <a:off x="1587180" y="4922087"/>
            <a:ext cx="3429973" cy="707886"/>
          </a:xfrm>
          <a:prstGeom prst="rect">
            <a:avLst/>
          </a:prstGeom>
          <a:noFill/>
        </p:spPr>
        <p:txBody>
          <a:bodyPr wrap="square">
            <a:spAutoFit/>
          </a:bodyPr>
          <a:lstStyle/>
          <a:p>
            <a:pPr marL="0" indent="0" algn="ctr">
              <a:buNone/>
            </a:pPr>
            <a:r>
              <a:rPr lang="en-US" sz="2000" dirty="0">
                <a:solidFill>
                  <a:schemeClr val="accent5"/>
                </a:solidFill>
              </a:rPr>
              <a:t>The action must be </a:t>
            </a:r>
            <a:r>
              <a:rPr lang="en-US" sz="2000" b="1" i="1" dirty="0">
                <a:solidFill>
                  <a:schemeClr val="accent5"/>
                </a:solidFill>
              </a:rPr>
              <a:t>feasible</a:t>
            </a:r>
            <a:r>
              <a:rPr lang="en-US" sz="2000" dirty="0">
                <a:solidFill>
                  <a:schemeClr val="accent5"/>
                </a:solidFill>
              </a:rPr>
              <a:t> for the user to enact</a:t>
            </a:r>
          </a:p>
        </p:txBody>
      </p:sp>
      <p:sp>
        <p:nvSpPr>
          <p:cNvPr id="17" name="Right Brace 16">
            <a:extLst>
              <a:ext uri="{FF2B5EF4-FFF2-40B4-BE49-F238E27FC236}">
                <a16:creationId xmlns:a16="http://schemas.microsoft.com/office/drawing/2014/main" id="{ACC7649D-72E2-67DB-1157-BF1860B9ED38}"/>
              </a:ext>
            </a:extLst>
          </p:cNvPr>
          <p:cNvSpPr/>
          <p:nvPr/>
        </p:nvSpPr>
        <p:spPr>
          <a:xfrm rot="5400000">
            <a:off x="5028920" y="3340469"/>
            <a:ext cx="400050" cy="1734109"/>
          </a:xfrm>
          <a:prstGeom prst="rightBrace">
            <a:avLst/>
          </a:prstGeom>
          <a:ln w="1905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17EAAE66-3C27-4727-516E-F2D12E0DB984}"/>
              </a:ext>
            </a:extLst>
          </p:cNvPr>
          <p:cNvCxnSpPr>
            <a:cxnSpLocks/>
            <a:stCxn id="17" idx="1"/>
            <a:endCxn id="15" idx="0"/>
          </p:cNvCxnSpPr>
          <p:nvPr/>
        </p:nvCxnSpPr>
        <p:spPr>
          <a:xfrm flipH="1">
            <a:off x="3302167" y="4407549"/>
            <a:ext cx="1926778" cy="514538"/>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EDACFFE-5F88-E504-2BF7-DFB871F8CB4E}"/>
              </a:ext>
            </a:extLst>
          </p:cNvPr>
          <p:cNvCxnSpPr>
            <a:cxnSpLocks/>
            <a:stCxn id="26" idx="1"/>
            <a:endCxn id="5" idx="0"/>
          </p:cNvCxnSpPr>
          <p:nvPr/>
        </p:nvCxnSpPr>
        <p:spPr>
          <a:xfrm>
            <a:off x="7065741" y="4414227"/>
            <a:ext cx="1449686" cy="50786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6" name="Right Brace 25">
            <a:extLst>
              <a:ext uri="{FF2B5EF4-FFF2-40B4-BE49-F238E27FC236}">
                <a16:creationId xmlns:a16="http://schemas.microsoft.com/office/drawing/2014/main" id="{B5B3AFDA-32F1-6642-8500-99FEF161EF93}"/>
              </a:ext>
            </a:extLst>
          </p:cNvPr>
          <p:cNvSpPr/>
          <p:nvPr/>
        </p:nvSpPr>
        <p:spPr>
          <a:xfrm rot="5400000">
            <a:off x="6865716" y="3347147"/>
            <a:ext cx="400050" cy="1734109"/>
          </a:xfrm>
          <a:prstGeom prst="rightBrace">
            <a:avLst/>
          </a:prstGeom>
          <a:ln w="1905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324963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1" grpId="0"/>
      <p:bldP spid="14" grpId="0"/>
      <p:bldP spid="5" grpId="0" build="allAtOnce"/>
      <p:bldP spid="6" grpId="0"/>
      <p:bldP spid="15" grpId="0"/>
      <p:bldP spid="17"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52CE4-2C87-6D28-E489-5DD92E83EE0B}"/>
              </a:ext>
            </a:extLst>
          </p:cNvPr>
          <p:cNvSpPr>
            <a:spLocks noGrp="1"/>
          </p:cNvSpPr>
          <p:nvPr>
            <p:ph type="title"/>
          </p:nvPr>
        </p:nvSpPr>
        <p:spPr/>
        <p:txBody>
          <a:bodyPr/>
          <a:lstStyle/>
          <a:p>
            <a:r>
              <a:rPr lang="en-US" spc="-40" dirty="0"/>
              <a:t>Counterfactual Explanations for Actionable Recourse</a:t>
            </a:r>
          </a:p>
        </p:txBody>
      </p:sp>
      <p:grpSp>
        <p:nvGrpSpPr>
          <p:cNvPr id="45" name="Group 44">
            <a:extLst>
              <a:ext uri="{FF2B5EF4-FFF2-40B4-BE49-F238E27FC236}">
                <a16:creationId xmlns:a16="http://schemas.microsoft.com/office/drawing/2014/main" id="{B8535690-64B6-6AA1-90F9-DEEA2B152EFC}"/>
              </a:ext>
            </a:extLst>
          </p:cNvPr>
          <p:cNvGrpSpPr/>
          <p:nvPr/>
        </p:nvGrpSpPr>
        <p:grpSpPr>
          <a:xfrm rot="10800000" flipH="1">
            <a:off x="1832592" y="2682261"/>
            <a:ext cx="3064184" cy="3080568"/>
            <a:chOff x="1698494" y="1695941"/>
            <a:chExt cx="3047885" cy="3064182"/>
          </a:xfrm>
        </p:grpSpPr>
        <p:sp>
          <p:nvSpPr>
            <p:cNvPr id="46" name="Freeform: Shape 45">
              <a:extLst>
                <a:ext uri="{FF2B5EF4-FFF2-40B4-BE49-F238E27FC236}">
                  <a16:creationId xmlns:a16="http://schemas.microsoft.com/office/drawing/2014/main" id="{2C5BF0D4-F1DC-47B7-4326-86982D872C46}"/>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solidFill>
              <a:srgbClr val="F7C9D0"/>
            </a:solidFill>
            <a:ln w="10551"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554EF6E7-56A6-2303-2E96-86FCE2BA34B1}"/>
                </a:ext>
              </a:extLst>
            </p:cNvPr>
            <p:cNvSpPr/>
            <p:nvPr/>
          </p:nvSpPr>
          <p:spPr>
            <a:xfrm>
              <a:off x="1698494" y="2726158"/>
              <a:ext cx="3047885" cy="2033965"/>
            </a:xfrm>
            <a:custGeom>
              <a:avLst/>
              <a:gdLst>
                <a:gd name="connsiteX0" fmla="*/ 3039526 w 3047885"/>
                <a:gd name="connsiteY0" fmla="*/ 273238 h 2033965"/>
                <a:gd name="connsiteX1" fmla="*/ 1242182 w 3047885"/>
                <a:gd name="connsiteY1" fmla="*/ 31955 h 2033965"/>
                <a:gd name="connsiteX2" fmla="*/ 924599 w 3047885"/>
                <a:gd name="connsiteY2" fmla="*/ 590715 h 2033965"/>
                <a:gd name="connsiteX3" fmla="*/ 745436 w 3047885"/>
                <a:gd name="connsiteY3" fmla="*/ 1329590 h 2033965"/>
                <a:gd name="connsiteX4" fmla="*/ 8360 w 3047885"/>
                <a:gd name="connsiteY4" fmla="*/ 1765697 h 2033965"/>
                <a:gd name="connsiteX5" fmla="*/ 0 w 3047885"/>
                <a:gd name="connsiteY5" fmla="*/ 1800408 h 2033965"/>
                <a:gd name="connsiteX6" fmla="*/ 0 w 3047885"/>
                <a:gd name="connsiteY6" fmla="*/ 2033965 h 2033965"/>
                <a:gd name="connsiteX7" fmla="*/ 3047886 w 3047885"/>
                <a:gd name="connsiteY7" fmla="*/ 2033965 h 2033965"/>
                <a:gd name="connsiteX8" fmla="*/ 3047886 w 3047885"/>
                <a:gd name="connsiteY8" fmla="*/ 272285 h 2033965"/>
                <a:gd name="connsiteX9" fmla="*/ 3039526 w 3047885"/>
                <a:gd name="connsiteY9" fmla="*/ 273238 h 20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7885" h="2033965">
                  <a:moveTo>
                    <a:pt x="3039526" y="273238"/>
                  </a:moveTo>
                  <a:cubicBezTo>
                    <a:pt x="2121805" y="447744"/>
                    <a:pt x="1769406" y="-140223"/>
                    <a:pt x="1242182" y="31955"/>
                  </a:cubicBezTo>
                  <a:cubicBezTo>
                    <a:pt x="1088735" y="97567"/>
                    <a:pt x="938462" y="358639"/>
                    <a:pt x="924599" y="590715"/>
                  </a:cubicBezTo>
                  <a:cubicBezTo>
                    <a:pt x="914017" y="782259"/>
                    <a:pt x="1362612" y="1218050"/>
                    <a:pt x="745436" y="1329590"/>
                  </a:cubicBezTo>
                  <a:cubicBezTo>
                    <a:pt x="350495" y="1421976"/>
                    <a:pt x="95243" y="1618176"/>
                    <a:pt x="8360" y="1765697"/>
                  </a:cubicBezTo>
                  <a:lnTo>
                    <a:pt x="0" y="1800408"/>
                  </a:lnTo>
                  <a:lnTo>
                    <a:pt x="0" y="2033965"/>
                  </a:lnTo>
                  <a:lnTo>
                    <a:pt x="3047886" y="2033965"/>
                  </a:lnTo>
                  <a:lnTo>
                    <a:pt x="3047886" y="272285"/>
                  </a:lnTo>
                  <a:lnTo>
                    <a:pt x="3039526" y="273238"/>
                  </a:lnTo>
                  <a:close/>
                </a:path>
              </a:pathLst>
            </a:custGeom>
            <a:solidFill>
              <a:srgbClr val="9DC5E9"/>
            </a:solidFill>
            <a:ln w="10551"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713B56CD-3728-0B99-4547-DE3850CD87EF}"/>
                </a:ext>
              </a:extLst>
            </p:cNvPr>
            <p:cNvSpPr/>
            <p:nvPr/>
          </p:nvSpPr>
          <p:spPr>
            <a:xfrm>
              <a:off x="1706854" y="2726158"/>
              <a:ext cx="3031165" cy="1765697"/>
            </a:xfrm>
            <a:custGeom>
              <a:avLst/>
              <a:gdLst>
                <a:gd name="connsiteX0" fmla="*/ 3031165 w 3031165"/>
                <a:gd name="connsiteY0" fmla="*/ 273238 h 1765697"/>
                <a:gd name="connsiteX1" fmla="*/ 1233822 w 3031165"/>
                <a:gd name="connsiteY1" fmla="*/ 31955 h 1765697"/>
                <a:gd name="connsiteX2" fmla="*/ 916239 w 3031165"/>
                <a:gd name="connsiteY2" fmla="*/ 590715 h 1765697"/>
                <a:gd name="connsiteX3" fmla="*/ 737076 w 3031165"/>
                <a:gd name="connsiteY3" fmla="*/ 1329590 h 1765697"/>
                <a:gd name="connsiteX4" fmla="*/ 0 w 3031165"/>
                <a:gd name="connsiteY4" fmla="*/ 1765697 h 1765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1165" h="1765697">
                  <a:moveTo>
                    <a:pt x="3031165" y="273238"/>
                  </a:moveTo>
                  <a:cubicBezTo>
                    <a:pt x="2113445" y="447744"/>
                    <a:pt x="1761045" y="-140223"/>
                    <a:pt x="1233822" y="31955"/>
                  </a:cubicBezTo>
                  <a:cubicBezTo>
                    <a:pt x="1080375" y="97567"/>
                    <a:pt x="930102" y="358639"/>
                    <a:pt x="916239" y="590715"/>
                  </a:cubicBezTo>
                  <a:cubicBezTo>
                    <a:pt x="905656" y="782259"/>
                    <a:pt x="1354251" y="1218050"/>
                    <a:pt x="737076" y="1329590"/>
                  </a:cubicBezTo>
                  <a:cubicBezTo>
                    <a:pt x="342134" y="1421976"/>
                    <a:pt x="86883" y="1618176"/>
                    <a:pt x="0" y="1765697"/>
                  </a:cubicBezTo>
                </a:path>
              </a:pathLst>
            </a:custGeom>
            <a:noFill/>
            <a:ln w="7913" cap="flat">
              <a:solidFill>
                <a:srgbClr val="000000"/>
              </a:solidFill>
              <a:custDash>
                <a:ds d="0" sp="0"/>
                <a:ds d="300000" sp="150000"/>
              </a:custDash>
              <a:miter/>
            </a:ln>
          </p:spPr>
          <p:txBody>
            <a:bodyPr rtlCol="0" anchor="ctr"/>
            <a:lstStyle/>
            <a:p>
              <a:endParaRPr lang="en-US"/>
            </a:p>
          </p:txBody>
        </p:sp>
        <p:sp>
          <p:nvSpPr>
            <p:cNvPr id="49" name="Freeform: Shape 48">
              <a:extLst>
                <a:ext uri="{FF2B5EF4-FFF2-40B4-BE49-F238E27FC236}">
                  <a16:creationId xmlns:a16="http://schemas.microsoft.com/office/drawing/2014/main" id="{DEC62630-24D6-80F5-28B3-AF7A4618FA1A}"/>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noFill/>
            <a:ln w="21103" cap="flat">
              <a:solidFill>
                <a:srgbClr val="000000"/>
              </a:solidFill>
              <a:prstDash val="solid"/>
              <a:miter/>
            </a:ln>
          </p:spPr>
          <p:txBody>
            <a:bodyPr rtlCol="0" anchor="ctr"/>
            <a:lstStyle/>
            <a:p>
              <a:endParaRPr lang="en-US"/>
            </a:p>
          </p:txBody>
        </p:sp>
      </p:grpSp>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75011A2E-6D6B-D8AC-FA57-DBC73058FB0A}"/>
                  </a:ext>
                </a:extLst>
              </p:cNvPr>
              <p:cNvSpPr txBox="1"/>
              <p:nvPr/>
            </p:nvSpPr>
            <p:spPr>
              <a:xfrm>
                <a:off x="2268023" y="4733542"/>
                <a:ext cx="453401" cy="49266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000000"/>
                          </a:solidFill>
                          <a:latin typeface="Cambria Math" panose="02040503050406030204" pitchFamily="18" charset="0"/>
                        </a:rPr>
                        <m:t>𝒙</m:t>
                      </m:r>
                    </m:oMath>
                  </m:oMathPara>
                </a14:m>
                <a:endParaRPr lang="en-US" sz="2400" b="1" dirty="0">
                  <a:solidFill>
                    <a:srgbClr val="000000"/>
                  </a:solidFill>
                </a:endParaRPr>
              </a:p>
            </p:txBody>
          </p:sp>
        </mc:Choice>
        <mc:Fallback xmlns="">
          <p:sp>
            <p:nvSpPr>
              <p:cNvPr id="50" name="TextBox 49">
                <a:extLst>
                  <a:ext uri="{FF2B5EF4-FFF2-40B4-BE49-F238E27FC236}">
                    <a16:creationId xmlns:a16="http://schemas.microsoft.com/office/drawing/2014/main" id="{75011A2E-6D6B-D8AC-FA57-DBC73058FB0A}"/>
                  </a:ext>
                </a:extLst>
              </p:cNvPr>
              <p:cNvSpPr txBox="1">
                <a:spLocks noRot="1" noChangeAspect="1" noMove="1" noResize="1" noEditPoints="1" noAdjustHandles="1" noChangeArrowheads="1" noChangeShapeType="1" noTextEdit="1"/>
              </p:cNvSpPr>
              <p:nvPr/>
            </p:nvSpPr>
            <p:spPr>
              <a:xfrm>
                <a:off x="2268023" y="4733542"/>
                <a:ext cx="453401" cy="492663"/>
              </a:xfrm>
              <a:prstGeom prst="rect">
                <a:avLst/>
              </a:prstGeom>
              <a:blipFill>
                <a:blip r:embed="rId2"/>
                <a:stretch>
                  <a:fillRect/>
                </a:stretch>
              </a:blipFill>
            </p:spPr>
            <p:txBody>
              <a:bodyPr/>
              <a:lstStyle/>
              <a:p>
                <a:r>
                  <a:rPr lang="en-US">
                    <a:noFill/>
                  </a:rPr>
                  <a:t> </a:t>
                </a:r>
              </a:p>
            </p:txBody>
          </p:sp>
        </mc:Fallback>
      </mc:AlternateContent>
      <p:sp>
        <p:nvSpPr>
          <p:cNvPr id="51" name="Oval 50">
            <a:extLst>
              <a:ext uri="{FF2B5EF4-FFF2-40B4-BE49-F238E27FC236}">
                <a16:creationId xmlns:a16="http://schemas.microsoft.com/office/drawing/2014/main" id="{457AACCA-96EF-4204-69E2-1A534A8B5BEE}"/>
              </a:ext>
            </a:extLst>
          </p:cNvPr>
          <p:cNvSpPr/>
          <p:nvPr/>
        </p:nvSpPr>
        <p:spPr>
          <a:xfrm>
            <a:off x="2614792" y="4727450"/>
            <a:ext cx="146369" cy="146369"/>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3" name="Group 52">
            <a:extLst>
              <a:ext uri="{FF2B5EF4-FFF2-40B4-BE49-F238E27FC236}">
                <a16:creationId xmlns:a16="http://schemas.microsoft.com/office/drawing/2014/main" id="{11741757-25F0-EE2C-EBCF-E33305138390}"/>
              </a:ext>
            </a:extLst>
          </p:cNvPr>
          <p:cNvGrpSpPr/>
          <p:nvPr/>
        </p:nvGrpSpPr>
        <p:grpSpPr>
          <a:xfrm>
            <a:off x="269200" y="3874617"/>
            <a:ext cx="1377489" cy="812246"/>
            <a:chOff x="126952" y="2882537"/>
            <a:chExt cx="1377489" cy="812246"/>
          </a:xfrm>
        </p:grpSpPr>
        <p:sp>
          <p:nvSpPr>
            <p:cNvPr id="54" name="Rectangle 53">
              <a:extLst>
                <a:ext uri="{FF2B5EF4-FFF2-40B4-BE49-F238E27FC236}">
                  <a16:creationId xmlns:a16="http://schemas.microsoft.com/office/drawing/2014/main" id="{708AA308-83CD-B6E8-4A2C-E93AB92B40CB}"/>
                </a:ext>
              </a:extLst>
            </p:cNvPr>
            <p:cNvSpPr/>
            <p:nvPr/>
          </p:nvSpPr>
          <p:spPr>
            <a:xfrm>
              <a:off x="126952" y="2882537"/>
              <a:ext cx="1360647" cy="810975"/>
            </a:xfrm>
            <a:prstGeom prst="rect">
              <a:avLst/>
            </a:prstGeom>
            <a:noFill/>
            <a:ln w="190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55" name="TextBox 54">
              <a:extLst>
                <a:ext uri="{FF2B5EF4-FFF2-40B4-BE49-F238E27FC236}">
                  <a16:creationId xmlns:a16="http://schemas.microsoft.com/office/drawing/2014/main" id="{E1331059-CDB8-2A1D-BC26-501524AA3CA7}"/>
                </a:ext>
              </a:extLst>
            </p:cNvPr>
            <p:cNvSpPr txBox="1"/>
            <p:nvPr/>
          </p:nvSpPr>
          <p:spPr>
            <a:xfrm>
              <a:off x="452730" y="2883808"/>
              <a:ext cx="1051711" cy="400110"/>
            </a:xfrm>
            <a:prstGeom prst="rect">
              <a:avLst/>
            </a:prstGeom>
            <a:noFill/>
          </p:spPr>
          <p:txBody>
            <a:bodyPr wrap="square" rtlCol="0">
              <a:spAutoFit/>
            </a:bodyPr>
            <a:lstStyle/>
            <a:p>
              <a:r>
                <a:rPr lang="en-US" sz="2000" dirty="0">
                  <a:solidFill>
                    <a:schemeClr val="tx1">
                      <a:lumMod val="50000"/>
                    </a:schemeClr>
                  </a:solidFill>
                </a:rPr>
                <a:t>Reject</a:t>
              </a:r>
            </a:p>
          </p:txBody>
        </p:sp>
        <p:sp>
          <p:nvSpPr>
            <p:cNvPr id="56" name="Rectangle 55">
              <a:extLst>
                <a:ext uri="{FF2B5EF4-FFF2-40B4-BE49-F238E27FC236}">
                  <a16:creationId xmlns:a16="http://schemas.microsoft.com/office/drawing/2014/main" id="{976BEDD7-421F-2FD5-9F77-9742B4795A47}"/>
                </a:ext>
              </a:extLst>
            </p:cNvPr>
            <p:cNvSpPr/>
            <p:nvPr/>
          </p:nvSpPr>
          <p:spPr>
            <a:xfrm>
              <a:off x="209504" y="2988727"/>
              <a:ext cx="231270" cy="231270"/>
            </a:xfrm>
            <a:prstGeom prst="rect">
              <a:avLst/>
            </a:prstGeom>
            <a:solidFill>
              <a:srgbClr val="F7C9D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7" name="TextBox 56">
              <a:extLst>
                <a:ext uri="{FF2B5EF4-FFF2-40B4-BE49-F238E27FC236}">
                  <a16:creationId xmlns:a16="http://schemas.microsoft.com/office/drawing/2014/main" id="{8783BEAD-1FD7-EF9A-7A54-B50FF52CF4E0}"/>
                </a:ext>
              </a:extLst>
            </p:cNvPr>
            <p:cNvSpPr txBox="1"/>
            <p:nvPr/>
          </p:nvSpPr>
          <p:spPr>
            <a:xfrm>
              <a:off x="473750" y="3294673"/>
              <a:ext cx="1013850" cy="400110"/>
            </a:xfrm>
            <a:prstGeom prst="rect">
              <a:avLst/>
            </a:prstGeom>
            <a:noFill/>
          </p:spPr>
          <p:txBody>
            <a:bodyPr wrap="square" rtlCol="0">
              <a:spAutoFit/>
            </a:bodyPr>
            <a:lstStyle/>
            <a:p>
              <a:r>
                <a:rPr lang="en-US" sz="2000" dirty="0">
                  <a:solidFill>
                    <a:schemeClr val="tx1">
                      <a:lumMod val="50000"/>
                    </a:schemeClr>
                  </a:solidFill>
                </a:rPr>
                <a:t>Accept</a:t>
              </a:r>
            </a:p>
          </p:txBody>
        </p:sp>
        <p:sp>
          <p:nvSpPr>
            <p:cNvPr id="58" name="Rectangle 57">
              <a:extLst>
                <a:ext uri="{FF2B5EF4-FFF2-40B4-BE49-F238E27FC236}">
                  <a16:creationId xmlns:a16="http://schemas.microsoft.com/office/drawing/2014/main" id="{E31F9753-FF61-06CF-BC18-B16D84D5B353}"/>
                </a:ext>
              </a:extLst>
            </p:cNvPr>
            <p:cNvSpPr/>
            <p:nvPr/>
          </p:nvSpPr>
          <p:spPr>
            <a:xfrm>
              <a:off x="209504" y="3371017"/>
              <a:ext cx="231270" cy="231270"/>
            </a:xfrm>
            <a:prstGeom prst="rect">
              <a:avLst/>
            </a:prstGeom>
            <a:solidFill>
              <a:srgbClr val="9DC5E9"/>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cxnSp>
        <p:nvCxnSpPr>
          <p:cNvPr id="59" name="Straight Arrow Connector 58">
            <a:extLst>
              <a:ext uri="{FF2B5EF4-FFF2-40B4-BE49-F238E27FC236}">
                <a16:creationId xmlns:a16="http://schemas.microsoft.com/office/drawing/2014/main" id="{95D251DE-7BA8-512A-2FD7-DEE64CD0CF64}"/>
              </a:ext>
            </a:extLst>
          </p:cNvPr>
          <p:cNvCxnSpPr>
            <a:cxnSpLocks/>
            <a:stCxn id="51" idx="7"/>
            <a:endCxn id="61" idx="1"/>
          </p:cNvCxnSpPr>
          <p:nvPr/>
        </p:nvCxnSpPr>
        <p:spPr>
          <a:xfrm flipV="1">
            <a:off x="2739726" y="4310661"/>
            <a:ext cx="480853" cy="438224"/>
          </a:xfrm>
          <a:prstGeom prst="straightConnector1">
            <a:avLst/>
          </a:prstGeom>
          <a:ln w="38100">
            <a:solidFill>
              <a:srgbClr val="000000"/>
            </a:solidFill>
            <a:prstDash val="sys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AFA57243-3020-1CA5-17A8-D60633F5E401}"/>
                  </a:ext>
                </a:extLst>
              </p:cNvPr>
              <p:cNvSpPr txBox="1"/>
              <p:nvPr/>
            </p:nvSpPr>
            <p:spPr>
              <a:xfrm>
                <a:off x="3292049" y="3882579"/>
                <a:ext cx="1604621"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2400" b="1" i="1" smtClean="0">
                              <a:solidFill>
                                <a:srgbClr val="000000"/>
                              </a:solidFill>
                              <a:latin typeface="Cambria Math" panose="02040503050406030204" pitchFamily="18" charset="0"/>
                            </a:rPr>
                          </m:ctrlPr>
                        </m:sSupPr>
                        <m:e>
                          <m:r>
                            <a:rPr lang="en-US" sz="2400" b="1" i="1" smtClean="0">
                              <a:solidFill>
                                <a:srgbClr val="000000"/>
                              </a:solidFill>
                              <a:latin typeface="Cambria Math" panose="02040503050406030204" pitchFamily="18" charset="0"/>
                            </a:rPr>
                            <m:t>𝒙</m:t>
                          </m:r>
                        </m:e>
                        <m:sup>
                          <m:r>
                            <a:rPr lang="en-US" sz="2400" b="1" i="1" smtClean="0">
                              <a:solidFill>
                                <a:srgbClr val="000000"/>
                              </a:solidFill>
                              <a:latin typeface="Cambria Math" panose="02040503050406030204" pitchFamily="18" charset="0"/>
                            </a:rPr>
                            <m:t>′</m:t>
                          </m:r>
                        </m:sup>
                      </m:sSup>
                      <m:r>
                        <a:rPr lang="en-US" sz="2400" b="1" i="1">
                          <a:latin typeface="Cambria Math" panose="02040503050406030204" pitchFamily="18" charset="0"/>
                        </a:rPr>
                        <m:t>=</m:t>
                      </m:r>
                      <m:r>
                        <a:rPr lang="en-US" sz="2400" b="1" i="1">
                          <a:latin typeface="Cambria Math" panose="02040503050406030204" pitchFamily="18" charset="0"/>
                        </a:rPr>
                        <m:t>𝒙</m:t>
                      </m:r>
                      <m:r>
                        <a:rPr lang="en-US" sz="2400" b="1" i="1">
                          <a:latin typeface="Cambria Math" panose="02040503050406030204" pitchFamily="18" charset="0"/>
                        </a:rPr>
                        <m:t>+</m:t>
                      </m:r>
                      <m:r>
                        <a:rPr lang="en-US" sz="2400" b="1" i="1">
                          <a:latin typeface="Cambria Math" panose="02040503050406030204" pitchFamily="18" charset="0"/>
                        </a:rPr>
                        <m:t>𝒂</m:t>
                      </m:r>
                    </m:oMath>
                  </m:oMathPara>
                </a14:m>
                <a:endParaRPr lang="en-US" sz="2400" b="1" dirty="0">
                  <a:solidFill>
                    <a:srgbClr val="000000"/>
                  </a:solidFill>
                </a:endParaRPr>
              </a:p>
            </p:txBody>
          </p:sp>
        </mc:Choice>
        <mc:Fallback xmlns="">
          <p:sp>
            <p:nvSpPr>
              <p:cNvPr id="60" name="TextBox 59">
                <a:extLst>
                  <a:ext uri="{FF2B5EF4-FFF2-40B4-BE49-F238E27FC236}">
                    <a16:creationId xmlns:a16="http://schemas.microsoft.com/office/drawing/2014/main" id="{AFA57243-3020-1CA5-17A8-D60633F5E401}"/>
                  </a:ext>
                </a:extLst>
              </p:cNvPr>
              <p:cNvSpPr txBox="1">
                <a:spLocks noRot="1" noChangeAspect="1" noMove="1" noResize="1" noEditPoints="1" noAdjustHandles="1" noChangeArrowheads="1" noChangeShapeType="1" noTextEdit="1"/>
              </p:cNvSpPr>
              <p:nvPr/>
            </p:nvSpPr>
            <p:spPr>
              <a:xfrm>
                <a:off x="3292049" y="3882579"/>
                <a:ext cx="1604621" cy="461665"/>
              </a:xfrm>
              <a:prstGeom prst="rect">
                <a:avLst/>
              </a:prstGeom>
              <a:blipFill>
                <a:blip r:embed="rId3"/>
                <a:stretch>
                  <a:fillRect/>
                </a:stretch>
              </a:blipFill>
            </p:spPr>
            <p:txBody>
              <a:bodyPr/>
              <a:lstStyle/>
              <a:p>
                <a:r>
                  <a:rPr lang="en-US">
                    <a:noFill/>
                  </a:rPr>
                  <a:t> </a:t>
                </a:r>
              </a:p>
            </p:txBody>
          </p:sp>
        </mc:Fallback>
      </mc:AlternateContent>
      <p:sp>
        <p:nvSpPr>
          <p:cNvPr id="61" name="Oval 60">
            <a:extLst>
              <a:ext uri="{FF2B5EF4-FFF2-40B4-BE49-F238E27FC236}">
                <a16:creationId xmlns:a16="http://schemas.microsoft.com/office/drawing/2014/main" id="{09A40F4A-DD31-E24C-B8D8-064EB555AEB9}"/>
              </a:ext>
            </a:extLst>
          </p:cNvPr>
          <p:cNvSpPr/>
          <p:nvPr/>
        </p:nvSpPr>
        <p:spPr>
          <a:xfrm rot="17623785">
            <a:off x="3215594" y="4210927"/>
            <a:ext cx="146369" cy="146369"/>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7C987DFD-DCCE-7E2A-98ED-E03E25930C49}"/>
                  </a:ext>
                </a:extLst>
              </p:cNvPr>
              <p:cNvSpPr txBox="1"/>
              <p:nvPr/>
            </p:nvSpPr>
            <p:spPr>
              <a:xfrm>
                <a:off x="2947064" y="4379553"/>
                <a:ext cx="39145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𝒂</m:t>
                      </m:r>
                    </m:oMath>
                  </m:oMathPara>
                </a14:m>
                <a:endParaRPr lang="en-US" b="1" dirty="0"/>
              </a:p>
            </p:txBody>
          </p:sp>
        </mc:Choice>
        <mc:Fallback xmlns="">
          <p:sp>
            <p:nvSpPr>
              <p:cNvPr id="62" name="TextBox 61">
                <a:extLst>
                  <a:ext uri="{FF2B5EF4-FFF2-40B4-BE49-F238E27FC236}">
                    <a16:creationId xmlns:a16="http://schemas.microsoft.com/office/drawing/2014/main" id="{7C987DFD-DCCE-7E2A-98ED-E03E25930C49}"/>
                  </a:ext>
                </a:extLst>
              </p:cNvPr>
              <p:cNvSpPr txBox="1">
                <a:spLocks noRot="1" noChangeAspect="1" noMove="1" noResize="1" noEditPoints="1" noAdjustHandles="1" noChangeArrowheads="1" noChangeShapeType="1" noTextEdit="1"/>
              </p:cNvSpPr>
              <p:nvPr/>
            </p:nvSpPr>
            <p:spPr>
              <a:xfrm>
                <a:off x="2947064" y="4379553"/>
                <a:ext cx="391454" cy="369332"/>
              </a:xfrm>
              <a:prstGeom prst="rect">
                <a:avLst/>
              </a:prstGeom>
              <a:blipFill>
                <a:blip r:embed="rId4"/>
                <a:stretch>
                  <a:fillRect/>
                </a:stretch>
              </a:blipFill>
            </p:spPr>
            <p:txBody>
              <a:bodyPr/>
              <a:lstStyle/>
              <a:p>
                <a:r>
                  <a:rPr lang="en-US">
                    <a:noFill/>
                  </a:rPr>
                  <a:t> </a:t>
                </a:r>
              </a:p>
            </p:txBody>
          </p:sp>
        </mc:Fallback>
      </mc:AlternateContent>
      <p:graphicFrame>
        <p:nvGraphicFramePr>
          <p:cNvPr id="63" name="Table 62">
            <a:extLst>
              <a:ext uri="{FF2B5EF4-FFF2-40B4-BE49-F238E27FC236}">
                <a16:creationId xmlns:a16="http://schemas.microsoft.com/office/drawing/2014/main" id="{C61795F4-6A35-D04B-0D5E-B4B54D42F9DF}"/>
              </a:ext>
            </a:extLst>
          </p:cNvPr>
          <p:cNvGraphicFramePr>
            <a:graphicFrameLocks noGrp="1"/>
          </p:cNvGraphicFramePr>
          <p:nvPr>
            <p:extLst>
              <p:ext uri="{D42A27DB-BD31-4B8C-83A1-F6EECF244321}">
                <p14:modId xmlns:p14="http://schemas.microsoft.com/office/powerpoint/2010/main" val="2823218055"/>
              </p:ext>
            </p:extLst>
          </p:nvPr>
        </p:nvGraphicFramePr>
        <p:xfrm>
          <a:off x="5854434" y="2596933"/>
          <a:ext cx="3837901" cy="731520"/>
        </p:xfrm>
        <a:graphic>
          <a:graphicData uri="http://schemas.openxmlformats.org/drawingml/2006/table">
            <a:tbl>
              <a:tblPr firstRow="1" bandRow="1">
                <a:tableStyleId>{5C22544A-7EE6-4342-B048-85BDC9FD1C3A}</a:tableStyleId>
              </a:tblPr>
              <a:tblGrid>
                <a:gridCol w="1044471">
                  <a:extLst>
                    <a:ext uri="{9D8B030D-6E8A-4147-A177-3AD203B41FA5}">
                      <a16:colId xmlns:a16="http://schemas.microsoft.com/office/drawing/2014/main" val="2214848338"/>
                    </a:ext>
                  </a:extLst>
                </a:gridCol>
                <a:gridCol w="892345">
                  <a:extLst>
                    <a:ext uri="{9D8B030D-6E8A-4147-A177-3AD203B41FA5}">
                      <a16:colId xmlns:a16="http://schemas.microsoft.com/office/drawing/2014/main" val="2661832152"/>
                    </a:ext>
                  </a:extLst>
                </a:gridCol>
                <a:gridCol w="1066936">
                  <a:extLst>
                    <a:ext uri="{9D8B030D-6E8A-4147-A177-3AD203B41FA5}">
                      <a16:colId xmlns:a16="http://schemas.microsoft.com/office/drawing/2014/main" val="96945634"/>
                    </a:ext>
                  </a:extLst>
                </a:gridCol>
                <a:gridCol w="834149">
                  <a:extLst>
                    <a:ext uri="{9D8B030D-6E8A-4147-A177-3AD203B41FA5}">
                      <a16:colId xmlns:a16="http://schemas.microsoft.com/office/drawing/2014/main" val="2380480809"/>
                    </a:ext>
                  </a:extLst>
                </a:gridCol>
              </a:tblGrid>
              <a:tr h="335887">
                <a:tc>
                  <a:txBody>
                    <a:bodyPr/>
                    <a:lstStyle/>
                    <a:p>
                      <a:pPr algn="ctr"/>
                      <a:r>
                        <a:rPr lang="en-US" sz="1800" dirty="0">
                          <a:solidFill>
                            <a:srgbClr val="000000"/>
                          </a:solidFill>
                        </a:rPr>
                        <a:t>Income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Rent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Savings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Debt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766240"/>
                  </a:ext>
                </a:extLst>
              </a:tr>
              <a:tr h="335887">
                <a:tc>
                  <a:txBody>
                    <a:bodyPr/>
                    <a:lstStyle/>
                    <a:p>
                      <a:pPr algn="ctr"/>
                      <a:r>
                        <a:rPr lang="en-US" sz="1800" dirty="0">
                          <a:solidFill>
                            <a:schemeClr val="tx1"/>
                          </a:solidFill>
                        </a:rPr>
                        <a:t>$2,000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$1,500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chemeClr val="tx1"/>
                          </a:solidFill>
                        </a:rPr>
                        <a:t>$4,000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$850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1837860"/>
                  </a:ext>
                </a:extLst>
              </a:tr>
            </a:tbl>
          </a:graphicData>
        </a:graphic>
      </p:graphicFrame>
      <p:sp>
        <p:nvSpPr>
          <p:cNvPr id="64" name="TextBox 63">
            <a:extLst>
              <a:ext uri="{FF2B5EF4-FFF2-40B4-BE49-F238E27FC236}">
                <a16:creationId xmlns:a16="http://schemas.microsoft.com/office/drawing/2014/main" id="{63681815-8164-F8D4-870B-1F6624D67F40}"/>
              </a:ext>
            </a:extLst>
          </p:cNvPr>
          <p:cNvSpPr txBox="1"/>
          <p:nvPr/>
        </p:nvSpPr>
        <p:spPr>
          <a:xfrm>
            <a:off x="5854434" y="2262162"/>
            <a:ext cx="3837901" cy="400110"/>
          </a:xfrm>
          <a:prstGeom prst="rect">
            <a:avLst/>
          </a:prstGeom>
          <a:noFill/>
        </p:spPr>
        <p:txBody>
          <a:bodyPr wrap="square">
            <a:spAutoFit/>
          </a:bodyPr>
          <a:lstStyle/>
          <a:p>
            <a:pPr algn="ctr"/>
            <a:r>
              <a:rPr lang="en-US" sz="2000" b="1" dirty="0">
                <a:solidFill>
                  <a:schemeClr val="tx2"/>
                </a:solidFill>
              </a:rPr>
              <a:t>REJECTED</a:t>
            </a:r>
          </a:p>
        </p:txBody>
      </p:sp>
      <p:graphicFrame>
        <p:nvGraphicFramePr>
          <p:cNvPr id="65" name="Table 64">
            <a:extLst>
              <a:ext uri="{FF2B5EF4-FFF2-40B4-BE49-F238E27FC236}">
                <a16:creationId xmlns:a16="http://schemas.microsoft.com/office/drawing/2014/main" id="{F57DCC5D-6BB6-A8E3-0AF4-A28952A30DB4}"/>
              </a:ext>
            </a:extLst>
          </p:cNvPr>
          <p:cNvGraphicFramePr>
            <a:graphicFrameLocks noGrp="1"/>
          </p:cNvGraphicFramePr>
          <p:nvPr>
            <p:extLst>
              <p:ext uri="{D42A27DB-BD31-4B8C-83A1-F6EECF244321}">
                <p14:modId xmlns:p14="http://schemas.microsoft.com/office/powerpoint/2010/main" val="3908102404"/>
              </p:ext>
            </p:extLst>
          </p:nvPr>
        </p:nvGraphicFramePr>
        <p:xfrm>
          <a:off x="5854434" y="5128564"/>
          <a:ext cx="3837901" cy="731520"/>
        </p:xfrm>
        <a:graphic>
          <a:graphicData uri="http://schemas.openxmlformats.org/drawingml/2006/table">
            <a:tbl>
              <a:tblPr firstRow="1" bandRow="1">
                <a:tableStyleId>{5C22544A-7EE6-4342-B048-85BDC9FD1C3A}</a:tableStyleId>
              </a:tblPr>
              <a:tblGrid>
                <a:gridCol w="1044471">
                  <a:extLst>
                    <a:ext uri="{9D8B030D-6E8A-4147-A177-3AD203B41FA5}">
                      <a16:colId xmlns:a16="http://schemas.microsoft.com/office/drawing/2014/main" val="2214848338"/>
                    </a:ext>
                  </a:extLst>
                </a:gridCol>
                <a:gridCol w="892345">
                  <a:extLst>
                    <a:ext uri="{9D8B030D-6E8A-4147-A177-3AD203B41FA5}">
                      <a16:colId xmlns:a16="http://schemas.microsoft.com/office/drawing/2014/main" val="2661832152"/>
                    </a:ext>
                  </a:extLst>
                </a:gridCol>
                <a:gridCol w="1066936">
                  <a:extLst>
                    <a:ext uri="{9D8B030D-6E8A-4147-A177-3AD203B41FA5}">
                      <a16:colId xmlns:a16="http://schemas.microsoft.com/office/drawing/2014/main" val="96945634"/>
                    </a:ext>
                  </a:extLst>
                </a:gridCol>
                <a:gridCol w="834149">
                  <a:extLst>
                    <a:ext uri="{9D8B030D-6E8A-4147-A177-3AD203B41FA5}">
                      <a16:colId xmlns:a16="http://schemas.microsoft.com/office/drawing/2014/main" val="2380480809"/>
                    </a:ext>
                  </a:extLst>
                </a:gridCol>
              </a:tblGrid>
              <a:tr h="335887">
                <a:tc>
                  <a:txBody>
                    <a:bodyPr/>
                    <a:lstStyle/>
                    <a:p>
                      <a:pPr algn="ctr"/>
                      <a:r>
                        <a:rPr lang="en-US" sz="1800" dirty="0">
                          <a:solidFill>
                            <a:srgbClr val="000000"/>
                          </a:solidFill>
                        </a:rPr>
                        <a:t>Income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Rent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Savings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Debt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766240"/>
                  </a:ext>
                </a:extLst>
              </a:tr>
              <a:tr h="335887">
                <a:tc>
                  <a:txBody>
                    <a:bodyPr/>
                    <a:lstStyle/>
                    <a:p>
                      <a:pPr algn="ctr"/>
                      <a:r>
                        <a:rPr lang="en-US" sz="1800" dirty="0">
                          <a:solidFill>
                            <a:schemeClr val="accent5"/>
                          </a:solidFill>
                        </a:rPr>
                        <a:t>$4,000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$1,500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chemeClr val="accent5"/>
                          </a:solidFill>
                        </a:rPr>
                        <a:t>$6,000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$850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1837860"/>
                  </a:ext>
                </a:extLst>
              </a:tr>
            </a:tbl>
          </a:graphicData>
        </a:graphic>
      </p:graphicFrame>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A504E268-DD54-F606-6B55-F470EF7B0215}"/>
                  </a:ext>
                </a:extLst>
              </p:cNvPr>
              <p:cNvSpPr txBox="1"/>
              <p:nvPr/>
            </p:nvSpPr>
            <p:spPr>
              <a:xfrm>
                <a:off x="5378647" y="5225426"/>
                <a:ext cx="546847" cy="584775"/>
              </a:xfrm>
              <a:prstGeom prst="rect">
                <a:avLst/>
              </a:prstGeom>
              <a:noFill/>
            </p:spPr>
            <p:txBody>
              <a:bodyPr wrap="square" rtlCol="0">
                <a:spAutoFit/>
              </a:bodyPr>
              <a:lstStyle/>
              <a:p>
                <a:pPr algn="ctr"/>
                <a14:m>
                  <m:oMathPara xmlns:m="http://schemas.openxmlformats.org/officeDocument/2006/math">
                    <m:oMathParaPr>
                      <m:jc m:val="left"/>
                    </m:oMathParaPr>
                    <m:oMath xmlns:m="http://schemas.openxmlformats.org/officeDocument/2006/math">
                      <m:sSup>
                        <m:sSupPr>
                          <m:ctrlPr>
                            <a:rPr lang="en-US" sz="3200" b="1" i="1" dirty="0" smtClean="0">
                              <a:solidFill>
                                <a:schemeClr val="tx1"/>
                              </a:solidFill>
                              <a:latin typeface="Cambria Math" panose="02040503050406030204" pitchFamily="18" charset="0"/>
                            </a:rPr>
                          </m:ctrlPr>
                        </m:sSupPr>
                        <m:e>
                          <m:r>
                            <a:rPr lang="en-US" sz="3200" b="1" i="1" dirty="0" smtClean="0">
                              <a:solidFill>
                                <a:schemeClr val="tx1"/>
                              </a:solidFill>
                              <a:latin typeface="Cambria Math" panose="02040503050406030204" pitchFamily="18" charset="0"/>
                            </a:rPr>
                            <m:t>𝒙</m:t>
                          </m:r>
                        </m:e>
                        <m:sup>
                          <m:r>
                            <a:rPr lang="en-US" sz="3200" b="1" i="1" dirty="0" smtClean="0">
                              <a:solidFill>
                                <a:schemeClr val="tx1"/>
                              </a:solidFill>
                              <a:latin typeface="Cambria Math" panose="02040503050406030204" pitchFamily="18" charset="0"/>
                            </a:rPr>
                            <m:t>′</m:t>
                          </m:r>
                        </m:sup>
                      </m:sSup>
                    </m:oMath>
                  </m:oMathPara>
                </a14:m>
                <a:endParaRPr lang="en-US" b="1" dirty="0">
                  <a:solidFill>
                    <a:schemeClr val="tx1"/>
                  </a:solidFill>
                </a:endParaRPr>
              </a:p>
            </p:txBody>
          </p:sp>
        </mc:Choice>
        <mc:Fallback xmlns="">
          <p:sp>
            <p:nvSpPr>
              <p:cNvPr id="66" name="TextBox 65">
                <a:extLst>
                  <a:ext uri="{FF2B5EF4-FFF2-40B4-BE49-F238E27FC236}">
                    <a16:creationId xmlns:a16="http://schemas.microsoft.com/office/drawing/2014/main" id="{A504E268-DD54-F606-6B55-F470EF7B0215}"/>
                  </a:ext>
                </a:extLst>
              </p:cNvPr>
              <p:cNvSpPr txBox="1">
                <a:spLocks noRot="1" noChangeAspect="1" noMove="1" noResize="1" noEditPoints="1" noAdjustHandles="1" noChangeArrowheads="1" noChangeShapeType="1" noTextEdit="1"/>
              </p:cNvSpPr>
              <p:nvPr/>
            </p:nvSpPr>
            <p:spPr>
              <a:xfrm>
                <a:off x="5378647" y="5225426"/>
                <a:ext cx="546847" cy="584775"/>
              </a:xfrm>
              <a:prstGeom prst="rect">
                <a:avLst/>
              </a:prstGeom>
              <a:blipFill>
                <a:blip r:embed="rId5"/>
                <a:stretch>
                  <a:fillRect/>
                </a:stretch>
              </a:blipFill>
            </p:spPr>
            <p:txBody>
              <a:bodyPr/>
              <a:lstStyle/>
              <a:p>
                <a:r>
                  <a:rPr lang="en-US">
                    <a:noFill/>
                  </a:rPr>
                  <a:t> </a:t>
                </a:r>
              </a:p>
            </p:txBody>
          </p:sp>
        </mc:Fallback>
      </mc:AlternateContent>
      <p:sp>
        <p:nvSpPr>
          <p:cNvPr id="67" name="TextBox 66">
            <a:extLst>
              <a:ext uri="{FF2B5EF4-FFF2-40B4-BE49-F238E27FC236}">
                <a16:creationId xmlns:a16="http://schemas.microsoft.com/office/drawing/2014/main" id="{3BF169E9-5A0F-B29F-A652-6A2937AE0ED2}"/>
              </a:ext>
            </a:extLst>
          </p:cNvPr>
          <p:cNvSpPr txBox="1"/>
          <p:nvPr/>
        </p:nvSpPr>
        <p:spPr>
          <a:xfrm>
            <a:off x="5854434" y="4793793"/>
            <a:ext cx="3837901" cy="400110"/>
          </a:xfrm>
          <a:prstGeom prst="rect">
            <a:avLst/>
          </a:prstGeom>
          <a:noFill/>
        </p:spPr>
        <p:txBody>
          <a:bodyPr wrap="square">
            <a:spAutoFit/>
          </a:bodyPr>
          <a:lstStyle/>
          <a:p>
            <a:pPr algn="ctr"/>
            <a:r>
              <a:rPr lang="en-US" sz="2000" b="1" dirty="0">
                <a:solidFill>
                  <a:schemeClr val="accent5"/>
                </a:solidFill>
              </a:rPr>
              <a:t>ACCEPTED</a:t>
            </a:r>
          </a:p>
        </p:txBody>
      </p:sp>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BF3501E3-2414-811A-D11A-1AFC734AE9BF}"/>
                  </a:ext>
                </a:extLst>
              </p:cNvPr>
              <p:cNvSpPr txBox="1"/>
              <p:nvPr/>
            </p:nvSpPr>
            <p:spPr>
              <a:xfrm>
                <a:off x="5467385" y="2684530"/>
                <a:ext cx="373505" cy="584775"/>
              </a:xfrm>
              <a:prstGeom prst="rect">
                <a:avLst/>
              </a:prstGeom>
              <a:noFill/>
            </p:spPr>
            <p:txBody>
              <a:bodyPr wrap="square" rtlCol="0">
                <a:spAutoFit/>
              </a:bodyPr>
              <a:lstStyle/>
              <a:p>
                <a:pPr algn="ctr"/>
                <a14:m>
                  <m:oMathPara xmlns:m="http://schemas.openxmlformats.org/officeDocument/2006/math">
                    <m:oMathParaPr>
                      <m:jc m:val="left"/>
                    </m:oMathParaPr>
                    <m:oMath xmlns:m="http://schemas.openxmlformats.org/officeDocument/2006/math">
                      <m:r>
                        <a:rPr lang="en-US" sz="3200" b="1" i="1" smtClean="0">
                          <a:solidFill>
                            <a:schemeClr val="tx1"/>
                          </a:solidFill>
                          <a:latin typeface="Cambria Math" panose="02040503050406030204" pitchFamily="18" charset="0"/>
                        </a:rPr>
                        <m:t>𝒙</m:t>
                      </m:r>
                    </m:oMath>
                  </m:oMathPara>
                </a14:m>
                <a:endParaRPr lang="en-US" sz="3200" b="1" dirty="0">
                  <a:solidFill>
                    <a:schemeClr val="tx1"/>
                  </a:solidFill>
                </a:endParaRPr>
              </a:p>
            </p:txBody>
          </p:sp>
        </mc:Choice>
        <mc:Fallback xmlns="">
          <p:sp>
            <p:nvSpPr>
              <p:cNvPr id="68" name="TextBox 67">
                <a:extLst>
                  <a:ext uri="{FF2B5EF4-FFF2-40B4-BE49-F238E27FC236}">
                    <a16:creationId xmlns:a16="http://schemas.microsoft.com/office/drawing/2014/main" id="{BF3501E3-2414-811A-D11A-1AFC734AE9BF}"/>
                  </a:ext>
                </a:extLst>
              </p:cNvPr>
              <p:cNvSpPr txBox="1">
                <a:spLocks noRot="1" noChangeAspect="1" noMove="1" noResize="1" noEditPoints="1" noAdjustHandles="1" noChangeArrowheads="1" noChangeShapeType="1" noTextEdit="1"/>
              </p:cNvSpPr>
              <p:nvPr/>
            </p:nvSpPr>
            <p:spPr>
              <a:xfrm>
                <a:off x="5467385" y="2684530"/>
                <a:ext cx="373505" cy="584775"/>
              </a:xfrm>
              <a:prstGeom prst="rect">
                <a:avLst/>
              </a:prstGeom>
              <a:blipFill>
                <a:blip r:embed="rId6"/>
                <a:stretch>
                  <a:fillRect/>
                </a:stretch>
              </a:blipFill>
            </p:spPr>
            <p:txBody>
              <a:bodyPr/>
              <a:lstStyle/>
              <a:p>
                <a:r>
                  <a:rPr lang="en-US">
                    <a:noFill/>
                  </a:rPr>
                  <a:t> </a:t>
                </a:r>
              </a:p>
            </p:txBody>
          </p:sp>
        </mc:Fallback>
      </mc:AlternateContent>
      <p:graphicFrame>
        <p:nvGraphicFramePr>
          <p:cNvPr id="69" name="Table 68">
            <a:extLst>
              <a:ext uri="{FF2B5EF4-FFF2-40B4-BE49-F238E27FC236}">
                <a16:creationId xmlns:a16="http://schemas.microsoft.com/office/drawing/2014/main" id="{AA17FDF8-07EF-C28F-6002-817EB47F3C2C}"/>
              </a:ext>
            </a:extLst>
          </p:cNvPr>
          <p:cNvGraphicFramePr>
            <a:graphicFrameLocks noGrp="1"/>
          </p:cNvGraphicFramePr>
          <p:nvPr>
            <p:extLst>
              <p:ext uri="{D42A27DB-BD31-4B8C-83A1-F6EECF244321}">
                <p14:modId xmlns:p14="http://schemas.microsoft.com/office/powerpoint/2010/main" val="3526124437"/>
              </p:ext>
            </p:extLst>
          </p:nvPr>
        </p:nvGraphicFramePr>
        <p:xfrm>
          <a:off x="5854434" y="3761535"/>
          <a:ext cx="3837901" cy="731520"/>
        </p:xfrm>
        <a:graphic>
          <a:graphicData uri="http://schemas.openxmlformats.org/drawingml/2006/table">
            <a:tbl>
              <a:tblPr firstRow="1" bandRow="1">
                <a:tableStyleId>{5C22544A-7EE6-4342-B048-85BDC9FD1C3A}</a:tableStyleId>
              </a:tblPr>
              <a:tblGrid>
                <a:gridCol w="1044471">
                  <a:extLst>
                    <a:ext uri="{9D8B030D-6E8A-4147-A177-3AD203B41FA5}">
                      <a16:colId xmlns:a16="http://schemas.microsoft.com/office/drawing/2014/main" val="2214848338"/>
                    </a:ext>
                  </a:extLst>
                </a:gridCol>
                <a:gridCol w="892345">
                  <a:extLst>
                    <a:ext uri="{9D8B030D-6E8A-4147-A177-3AD203B41FA5}">
                      <a16:colId xmlns:a16="http://schemas.microsoft.com/office/drawing/2014/main" val="2661832152"/>
                    </a:ext>
                  </a:extLst>
                </a:gridCol>
                <a:gridCol w="1066936">
                  <a:extLst>
                    <a:ext uri="{9D8B030D-6E8A-4147-A177-3AD203B41FA5}">
                      <a16:colId xmlns:a16="http://schemas.microsoft.com/office/drawing/2014/main" val="96945634"/>
                    </a:ext>
                  </a:extLst>
                </a:gridCol>
                <a:gridCol w="834149">
                  <a:extLst>
                    <a:ext uri="{9D8B030D-6E8A-4147-A177-3AD203B41FA5}">
                      <a16:colId xmlns:a16="http://schemas.microsoft.com/office/drawing/2014/main" val="2380480809"/>
                    </a:ext>
                  </a:extLst>
                </a:gridCol>
              </a:tblGrid>
              <a:tr h="335887">
                <a:tc>
                  <a:txBody>
                    <a:bodyPr/>
                    <a:lstStyle/>
                    <a:p>
                      <a:pPr algn="ctr"/>
                      <a:r>
                        <a:rPr lang="en-US" sz="1800" dirty="0">
                          <a:solidFill>
                            <a:srgbClr val="000000"/>
                          </a:solidFill>
                        </a:rPr>
                        <a:t>Income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Rent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Savings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Debt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766240"/>
                  </a:ext>
                </a:extLst>
              </a:tr>
              <a:tr h="335887">
                <a:tc>
                  <a:txBody>
                    <a:bodyPr/>
                    <a:lstStyle/>
                    <a:p>
                      <a:pPr algn="ctr"/>
                      <a:r>
                        <a:rPr lang="en-US" sz="1800" dirty="0">
                          <a:solidFill>
                            <a:schemeClr val="accent5"/>
                          </a:solidFill>
                        </a:rPr>
                        <a:t>+$2,000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chemeClr val="accent5"/>
                          </a:solidFill>
                        </a:rPr>
                        <a:t>+$2,000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1837860"/>
                  </a:ext>
                </a:extLst>
              </a:tr>
            </a:tbl>
          </a:graphicData>
        </a:graphic>
      </p:graphicFrame>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3A020C28-17E4-3968-5D32-5FE46EAC5115}"/>
                  </a:ext>
                </a:extLst>
              </p:cNvPr>
              <p:cNvSpPr txBox="1"/>
              <p:nvPr/>
            </p:nvSpPr>
            <p:spPr>
              <a:xfrm>
                <a:off x="5467385" y="3858847"/>
                <a:ext cx="373505" cy="584775"/>
              </a:xfrm>
              <a:prstGeom prst="rect">
                <a:avLst/>
              </a:prstGeom>
              <a:noFill/>
            </p:spPr>
            <p:txBody>
              <a:bodyPr wrap="square" rtlCol="0">
                <a:spAutoFit/>
              </a:bodyPr>
              <a:lstStyle/>
              <a:p>
                <a:pPr algn="ctr"/>
                <a14:m>
                  <m:oMathPara xmlns:m="http://schemas.openxmlformats.org/officeDocument/2006/math">
                    <m:oMathParaPr>
                      <m:jc m:val="left"/>
                    </m:oMathParaPr>
                    <m:oMath xmlns:m="http://schemas.openxmlformats.org/officeDocument/2006/math">
                      <m:r>
                        <a:rPr lang="en-US" sz="3200" b="1" i="1" smtClean="0">
                          <a:solidFill>
                            <a:schemeClr val="tx1"/>
                          </a:solidFill>
                          <a:latin typeface="Cambria Math" panose="02040503050406030204" pitchFamily="18" charset="0"/>
                        </a:rPr>
                        <m:t>𝒂</m:t>
                      </m:r>
                    </m:oMath>
                  </m:oMathPara>
                </a14:m>
                <a:endParaRPr lang="en-US" sz="3200" b="1" dirty="0">
                  <a:solidFill>
                    <a:schemeClr val="tx1"/>
                  </a:solidFill>
                </a:endParaRPr>
              </a:p>
            </p:txBody>
          </p:sp>
        </mc:Choice>
        <mc:Fallback xmlns="">
          <p:sp>
            <p:nvSpPr>
              <p:cNvPr id="70" name="TextBox 69">
                <a:extLst>
                  <a:ext uri="{FF2B5EF4-FFF2-40B4-BE49-F238E27FC236}">
                    <a16:creationId xmlns:a16="http://schemas.microsoft.com/office/drawing/2014/main" id="{3A020C28-17E4-3968-5D32-5FE46EAC5115}"/>
                  </a:ext>
                </a:extLst>
              </p:cNvPr>
              <p:cNvSpPr txBox="1">
                <a:spLocks noRot="1" noChangeAspect="1" noMove="1" noResize="1" noEditPoints="1" noAdjustHandles="1" noChangeArrowheads="1" noChangeShapeType="1" noTextEdit="1"/>
              </p:cNvSpPr>
              <p:nvPr/>
            </p:nvSpPr>
            <p:spPr>
              <a:xfrm>
                <a:off x="5467385" y="3858847"/>
                <a:ext cx="373505" cy="58477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E5C6E4F8-FE11-EBAC-5834-9F591A4A190C}"/>
                  </a:ext>
                </a:extLst>
              </p:cNvPr>
              <p:cNvSpPr txBox="1"/>
              <p:nvPr/>
            </p:nvSpPr>
            <p:spPr>
              <a:xfrm>
                <a:off x="7558057" y="3217815"/>
                <a:ext cx="373505" cy="584775"/>
              </a:xfrm>
              <a:prstGeom prst="rect">
                <a:avLst/>
              </a:prstGeom>
              <a:noFill/>
            </p:spPr>
            <p:txBody>
              <a:bodyPr wrap="square" rtlCol="0">
                <a:spAutoFit/>
              </a:bodyPr>
              <a:lstStyle/>
              <a:p>
                <a:pPr algn="ctr"/>
                <a14:m>
                  <m:oMathPara xmlns:m="http://schemas.openxmlformats.org/officeDocument/2006/math">
                    <m:oMathParaPr>
                      <m:jc m:val="left"/>
                    </m:oMathParaPr>
                    <m:oMath xmlns:m="http://schemas.openxmlformats.org/officeDocument/2006/math">
                      <m:r>
                        <a:rPr lang="en-US" sz="3200" b="0" i="1" smtClean="0">
                          <a:solidFill>
                            <a:schemeClr val="tx1"/>
                          </a:solidFill>
                          <a:latin typeface="Cambria Math" panose="02040503050406030204" pitchFamily="18" charset="0"/>
                        </a:rPr>
                        <m:t>+</m:t>
                      </m:r>
                    </m:oMath>
                  </m:oMathPara>
                </a14:m>
                <a:endParaRPr lang="en-US" sz="3200" dirty="0">
                  <a:solidFill>
                    <a:schemeClr val="tx1"/>
                  </a:solidFill>
                </a:endParaRPr>
              </a:p>
            </p:txBody>
          </p:sp>
        </mc:Choice>
        <mc:Fallback xmlns="">
          <p:sp>
            <p:nvSpPr>
              <p:cNvPr id="71" name="TextBox 70">
                <a:extLst>
                  <a:ext uri="{FF2B5EF4-FFF2-40B4-BE49-F238E27FC236}">
                    <a16:creationId xmlns:a16="http://schemas.microsoft.com/office/drawing/2014/main" id="{E5C6E4F8-FE11-EBAC-5834-9F591A4A190C}"/>
                  </a:ext>
                </a:extLst>
              </p:cNvPr>
              <p:cNvSpPr txBox="1">
                <a:spLocks noRot="1" noChangeAspect="1" noMove="1" noResize="1" noEditPoints="1" noAdjustHandles="1" noChangeArrowheads="1" noChangeShapeType="1" noTextEdit="1"/>
              </p:cNvSpPr>
              <p:nvPr/>
            </p:nvSpPr>
            <p:spPr>
              <a:xfrm>
                <a:off x="7558057" y="3217815"/>
                <a:ext cx="373505" cy="58477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29D0B2C3-A6AC-9B12-A1F7-7FE765B652C4}"/>
                  </a:ext>
                </a:extLst>
              </p:cNvPr>
              <p:cNvSpPr txBox="1"/>
              <p:nvPr/>
            </p:nvSpPr>
            <p:spPr>
              <a:xfrm>
                <a:off x="7624731" y="4376048"/>
                <a:ext cx="373506" cy="584775"/>
              </a:xfrm>
              <a:prstGeom prst="rect">
                <a:avLst/>
              </a:prstGeom>
              <a:noFill/>
            </p:spPr>
            <p:txBody>
              <a:bodyPr wrap="square" lIns="0" rIns="0" rtlCol="0">
                <a:spAutoFit/>
              </a:bodyPr>
              <a:lstStyle/>
              <a:p>
                <a:pPr algn="ctr"/>
                <a14:m>
                  <m:oMathPara xmlns:m="http://schemas.openxmlformats.org/officeDocument/2006/math">
                    <m:oMathParaPr>
                      <m:jc m:val="left"/>
                    </m:oMathParaPr>
                    <m:oMath xmlns:m="http://schemas.openxmlformats.org/officeDocument/2006/math">
                      <m:r>
                        <a:rPr lang="en-US" sz="3200" b="0" i="1" smtClean="0">
                          <a:latin typeface="Cambria Math" panose="02040503050406030204" pitchFamily="18" charset="0"/>
                        </a:rPr>
                        <m:t>=</m:t>
                      </m:r>
                    </m:oMath>
                  </m:oMathPara>
                </a14:m>
                <a:endParaRPr lang="en-US" sz="3200" dirty="0"/>
              </a:p>
            </p:txBody>
          </p:sp>
        </mc:Choice>
        <mc:Fallback xmlns="">
          <p:sp>
            <p:nvSpPr>
              <p:cNvPr id="72" name="TextBox 71">
                <a:extLst>
                  <a:ext uri="{FF2B5EF4-FFF2-40B4-BE49-F238E27FC236}">
                    <a16:creationId xmlns:a16="http://schemas.microsoft.com/office/drawing/2014/main" id="{29D0B2C3-A6AC-9B12-A1F7-7FE765B652C4}"/>
                  </a:ext>
                </a:extLst>
              </p:cNvPr>
              <p:cNvSpPr txBox="1">
                <a:spLocks noRot="1" noChangeAspect="1" noMove="1" noResize="1" noEditPoints="1" noAdjustHandles="1" noChangeArrowheads="1" noChangeShapeType="1" noTextEdit="1"/>
              </p:cNvSpPr>
              <p:nvPr/>
            </p:nvSpPr>
            <p:spPr>
              <a:xfrm>
                <a:off x="7624731" y="4376048"/>
                <a:ext cx="373506" cy="584775"/>
              </a:xfrm>
              <a:prstGeom prst="rect">
                <a:avLst/>
              </a:prstGeom>
              <a:blipFill>
                <a:blip r:embed="rId9"/>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0F17ED9B-8B30-57DE-1980-3502D5B22992}"/>
              </a:ext>
            </a:extLst>
          </p:cNvPr>
          <p:cNvSpPr txBox="1"/>
          <p:nvPr/>
        </p:nvSpPr>
        <p:spPr>
          <a:xfrm>
            <a:off x="1675264" y="2305536"/>
            <a:ext cx="3145879" cy="400110"/>
          </a:xfrm>
          <a:prstGeom prst="rect">
            <a:avLst/>
          </a:prstGeom>
          <a:noFill/>
        </p:spPr>
        <p:txBody>
          <a:bodyPr wrap="square">
            <a:spAutoFit/>
          </a:bodyPr>
          <a:lstStyle/>
          <a:p>
            <a:pPr algn="ctr"/>
            <a:r>
              <a:rPr lang="en-US" sz="2000" dirty="0">
                <a:solidFill>
                  <a:schemeClr val="tx1"/>
                </a:solidFill>
              </a:rPr>
              <a:t>Decision Making Model</a:t>
            </a:r>
            <a:endParaRPr lang="en-US" sz="2000" dirty="0"/>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F34736C-E21B-BD7D-AC07-3ACF28073257}"/>
                  </a:ext>
                </a:extLst>
              </p:cNvPr>
              <p:cNvSpPr txBox="1"/>
              <p:nvPr/>
            </p:nvSpPr>
            <p:spPr>
              <a:xfrm>
                <a:off x="4584277" y="2299097"/>
                <a:ext cx="350021"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0" i="1" smtClean="0">
                          <a:solidFill>
                            <a:schemeClr val="tx1"/>
                          </a:solidFill>
                          <a:latin typeface="Cambria Math" panose="02040503050406030204" pitchFamily="18" charset="0"/>
                        </a:rPr>
                        <m:t>𝑓</m:t>
                      </m:r>
                    </m:oMath>
                  </m:oMathPara>
                </a14:m>
                <a:endParaRPr lang="en-US" dirty="0"/>
              </a:p>
            </p:txBody>
          </p:sp>
        </mc:Choice>
        <mc:Fallback xmlns="">
          <p:sp>
            <p:nvSpPr>
              <p:cNvPr id="14" name="TextBox 13">
                <a:extLst>
                  <a:ext uri="{FF2B5EF4-FFF2-40B4-BE49-F238E27FC236}">
                    <a16:creationId xmlns:a16="http://schemas.microsoft.com/office/drawing/2014/main" id="{CF34736C-E21B-BD7D-AC07-3ACF28073257}"/>
                  </a:ext>
                </a:extLst>
              </p:cNvPr>
              <p:cNvSpPr txBox="1">
                <a:spLocks noRot="1" noChangeAspect="1" noMove="1" noResize="1" noEditPoints="1" noAdjustHandles="1" noChangeArrowheads="1" noChangeShapeType="1" noTextEdit="1"/>
              </p:cNvSpPr>
              <p:nvPr/>
            </p:nvSpPr>
            <p:spPr>
              <a:xfrm>
                <a:off x="4584277" y="2299097"/>
                <a:ext cx="350021" cy="369332"/>
              </a:xfrm>
              <a:prstGeom prst="rect">
                <a:avLst/>
              </a:prstGeom>
              <a:blipFill>
                <a:blip r:embed="rId10"/>
                <a:stretch>
                  <a:fillRect b="-14754"/>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CE6241DF-8E91-CEF2-B4D7-34242FFBB3C0}"/>
              </a:ext>
            </a:extLst>
          </p:cNvPr>
          <p:cNvSpPr txBox="1"/>
          <p:nvPr/>
        </p:nvSpPr>
        <p:spPr>
          <a:xfrm>
            <a:off x="264590" y="1104694"/>
            <a:ext cx="11179688" cy="830997"/>
          </a:xfrm>
          <a:prstGeom prst="rect">
            <a:avLst/>
          </a:prstGeom>
          <a:noFill/>
        </p:spPr>
        <p:txBody>
          <a:bodyPr wrap="square">
            <a:spAutoFit/>
          </a:bodyPr>
          <a:lstStyle/>
          <a:p>
            <a:r>
              <a:rPr lang="en-US" sz="2400" b="1" dirty="0"/>
              <a:t>Counterfactual explanations</a:t>
            </a:r>
            <a:r>
              <a:rPr lang="en-US" sz="2400" dirty="0"/>
              <a:t> describe actions that would change an instance such that a different outcome would occur</a:t>
            </a:r>
          </a:p>
        </p:txBody>
      </p:sp>
    </p:spTree>
    <p:extLst>
      <p:ext uri="{BB962C8B-B14F-4D97-AF65-F5344CB8AC3E}">
        <p14:creationId xmlns:p14="http://schemas.microsoft.com/office/powerpoint/2010/main" val="120794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animBg="1"/>
      <p:bldP spid="60" grpId="0"/>
      <p:bldP spid="61" grpId="0" animBg="1"/>
      <p:bldP spid="62" grpId="0"/>
      <p:bldP spid="64" grpId="0"/>
      <p:bldP spid="66" grpId="0"/>
      <p:bldP spid="67" grpId="0"/>
      <p:bldP spid="68" grpId="0"/>
      <p:bldP spid="70" grpId="0"/>
      <p:bldP spid="71" grpId="0"/>
      <p:bldP spid="72" grpId="0"/>
      <p:bldP spid="12" grpId="0"/>
      <p:bldP spid="14"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55B3F-1364-ABFE-FED0-0DE7848E93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11352F-8EC4-96BE-21DC-C084702C3D76}"/>
              </a:ext>
            </a:extLst>
          </p:cNvPr>
          <p:cNvSpPr>
            <a:spLocks noGrp="1"/>
          </p:cNvSpPr>
          <p:nvPr>
            <p:ph type="title"/>
          </p:nvPr>
        </p:nvSpPr>
        <p:spPr/>
        <p:txBody>
          <a:bodyPr/>
          <a:lstStyle/>
          <a:p>
            <a:r>
              <a:rPr lang="en-US" spc="-40" dirty="0"/>
              <a:t>Counterfactual Explanations for Actionable Recourse</a:t>
            </a:r>
            <a:endParaRPr lang="en-US" dirty="0"/>
          </a:p>
        </p:txBody>
      </p:sp>
      <p:sp>
        <p:nvSpPr>
          <p:cNvPr id="52" name="TextBox 51">
            <a:extLst>
              <a:ext uri="{FF2B5EF4-FFF2-40B4-BE49-F238E27FC236}">
                <a16:creationId xmlns:a16="http://schemas.microsoft.com/office/drawing/2014/main" id="{C663977C-BC8A-344F-A8C0-A2D9EA222428}"/>
              </a:ext>
            </a:extLst>
          </p:cNvPr>
          <p:cNvSpPr txBox="1"/>
          <p:nvPr/>
        </p:nvSpPr>
        <p:spPr>
          <a:xfrm>
            <a:off x="264590" y="1104694"/>
            <a:ext cx="10849378" cy="830997"/>
          </a:xfrm>
          <a:prstGeom prst="rect">
            <a:avLst/>
          </a:prstGeom>
          <a:noFill/>
        </p:spPr>
        <p:txBody>
          <a:bodyPr wrap="square" rtlCol="0">
            <a:spAutoFit/>
          </a:bodyPr>
          <a:lstStyle/>
          <a:p>
            <a:r>
              <a:rPr lang="en-US" sz="2400" b="1" dirty="0"/>
              <a:t>Feasibility is not universal </a:t>
            </a:r>
            <a:r>
              <a:rPr lang="en-US" sz="2400" dirty="0"/>
              <a:t>as users have unique personal preferences and constraints and on what changes they can enact</a:t>
            </a:r>
            <a:endParaRPr lang="en-US" sz="2400" b="1" dirty="0"/>
          </a:p>
        </p:txBody>
      </p:sp>
      <p:grpSp>
        <p:nvGrpSpPr>
          <p:cNvPr id="74" name="Group 73">
            <a:extLst>
              <a:ext uri="{FF2B5EF4-FFF2-40B4-BE49-F238E27FC236}">
                <a16:creationId xmlns:a16="http://schemas.microsoft.com/office/drawing/2014/main" id="{A5664252-A9B5-8AA1-3009-378ABD97EED5}"/>
              </a:ext>
            </a:extLst>
          </p:cNvPr>
          <p:cNvGrpSpPr/>
          <p:nvPr/>
        </p:nvGrpSpPr>
        <p:grpSpPr>
          <a:xfrm>
            <a:off x="9046581" y="2438432"/>
            <a:ext cx="1618378" cy="524366"/>
            <a:chOff x="6230612" y="2087832"/>
            <a:chExt cx="1928541" cy="457192"/>
          </a:xfrm>
        </p:grpSpPr>
        <p:sp>
          <p:nvSpPr>
            <p:cNvPr id="78" name="Speech Bubble: Rectangle with Corners Rounded 77">
              <a:extLst>
                <a:ext uri="{FF2B5EF4-FFF2-40B4-BE49-F238E27FC236}">
                  <a16:creationId xmlns:a16="http://schemas.microsoft.com/office/drawing/2014/main" id="{CE104B79-1B3F-FDEF-EAE8-AB485B9C7941}"/>
                </a:ext>
              </a:extLst>
            </p:cNvPr>
            <p:cNvSpPr/>
            <p:nvPr/>
          </p:nvSpPr>
          <p:spPr>
            <a:xfrm>
              <a:off x="6230613" y="2088830"/>
              <a:ext cx="1928540" cy="456194"/>
            </a:xfrm>
            <a:prstGeom prst="wedgeRoundRectCallout">
              <a:avLst>
                <a:gd name="adj1" fmla="val -39510"/>
                <a:gd name="adj2" fmla="val 78829"/>
                <a:gd name="adj3" fmla="val 1666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TextBox 78">
              <a:extLst>
                <a:ext uri="{FF2B5EF4-FFF2-40B4-BE49-F238E27FC236}">
                  <a16:creationId xmlns:a16="http://schemas.microsoft.com/office/drawing/2014/main" id="{537FE7C0-04AE-47F3-7362-22981C9FADE5}"/>
                </a:ext>
              </a:extLst>
            </p:cNvPr>
            <p:cNvSpPr txBox="1"/>
            <p:nvPr/>
          </p:nvSpPr>
          <p:spPr>
            <a:xfrm>
              <a:off x="6230612" y="2087832"/>
              <a:ext cx="1928541" cy="456193"/>
            </a:xfrm>
            <a:prstGeom prst="rect">
              <a:avLst/>
            </a:prstGeom>
            <a:noFill/>
          </p:spPr>
          <p:txBody>
            <a:bodyPr wrap="square" rtlCol="0" anchor="ctr">
              <a:spAutoFit/>
            </a:bodyPr>
            <a:lstStyle/>
            <a:p>
              <a:pPr algn="ctr"/>
              <a:r>
                <a:rPr lang="en-US" sz="2800" dirty="0"/>
                <a:t>No Way!</a:t>
              </a:r>
            </a:p>
          </p:txBody>
        </p:sp>
      </p:grpSp>
      <p:grpSp>
        <p:nvGrpSpPr>
          <p:cNvPr id="75" name="Content Placeholder 48">
            <a:extLst>
              <a:ext uri="{FF2B5EF4-FFF2-40B4-BE49-F238E27FC236}">
                <a16:creationId xmlns:a16="http://schemas.microsoft.com/office/drawing/2014/main" id="{BF85502C-515F-D0C5-8D8A-630B7DE5CC08}"/>
              </a:ext>
            </a:extLst>
          </p:cNvPr>
          <p:cNvGrpSpPr/>
          <p:nvPr/>
        </p:nvGrpSpPr>
        <p:grpSpPr>
          <a:xfrm>
            <a:off x="8585901" y="3046311"/>
            <a:ext cx="803692" cy="1797505"/>
            <a:chOff x="4737370" y="9422570"/>
            <a:chExt cx="943358" cy="2109877"/>
          </a:xfrm>
          <a:solidFill>
            <a:srgbClr val="000000"/>
          </a:solidFill>
        </p:grpSpPr>
        <p:sp>
          <p:nvSpPr>
            <p:cNvPr id="76" name="Freeform: Shape 75">
              <a:extLst>
                <a:ext uri="{FF2B5EF4-FFF2-40B4-BE49-F238E27FC236}">
                  <a16:creationId xmlns:a16="http://schemas.microsoft.com/office/drawing/2014/main" id="{328F4268-9D8C-1246-E085-A73B67959C6B}"/>
                </a:ext>
              </a:extLst>
            </p:cNvPr>
            <p:cNvSpPr/>
            <p:nvPr/>
          </p:nvSpPr>
          <p:spPr>
            <a:xfrm>
              <a:off x="4737370" y="9810101"/>
              <a:ext cx="943358" cy="1722346"/>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chemeClr val="tx1">
                <a:lumMod val="50000"/>
                <a:lumOff val="50000"/>
              </a:schemeClr>
            </a:solidFill>
            <a:ln w="34230" cap="flat">
              <a:noFill/>
              <a:prstDash val="solid"/>
              <a:miter/>
            </a:ln>
          </p:spPr>
          <p:txBody>
            <a:bodyPr rtlCol="0" anchor="ctr"/>
            <a:lstStyle/>
            <a:p>
              <a:endParaRPr lang="en-US" sz="1600" dirty="0"/>
            </a:p>
          </p:txBody>
        </p:sp>
        <p:sp>
          <p:nvSpPr>
            <p:cNvPr id="77" name="Freeform: Shape 76">
              <a:extLst>
                <a:ext uri="{FF2B5EF4-FFF2-40B4-BE49-F238E27FC236}">
                  <a16:creationId xmlns:a16="http://schemas.microsoft.com/office/drawing/2014/main" id="{01E76A60-7948-B13A-6E67-A401426736A7}"/>
                </a:ext>
              </a:extLst>
            </p:cNvPr>
            <p:cNvSpPr/>
            <p:nvPr/>
          </p:nvSpPr>
          <p:spPr>
            <a:xfrm>
              <a:off x="5039245" y="9422570"/>
              <a:ext cx="343039" cy="343039"/>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chemeClr val="tx1">
                <a:lumMod val="50000"/>
                <a:lumOff val="50000"/>
              </a:schemeClr>
            </a:solidFill>
            <a:ln w="34230" cap="flat">
              <a:noFill/>
              <a:prstDash val="solid"/>
              <a:miter/>
            </a:ln>
          </p:spPr>
          <p:txBody>
            <a:bodyPr rtlCol="0" anchor="ctr"/>
            <a:lstStyle/>
            <a:p>
              <a:endParaRPr lang="en-US" sz="1600" dirty="0"/>
            </a:p>
          </p:txBody>
        </p:sp>
      </p:grpSp>
      <p:grpSp>
        <p:nvGrpSpPr>
          <p:cNvPr id="18" name="Group 17">
            <a:extLst>
              <a:ext uri="{FF2B5EF4-FFF2-40B4-BE49-F238E27FC236}">
                <a16:creationId xmlns:a16="http://schemas.microsoft.com/office/drawing/2014/main" id="{761A0707-EC09-98D5-28F8-92FB6F9F3241}"/>
              </a:ext>
            </a:extLst>
          </p:cNvPr>
          <p:cNvGrpSpPr/>
          <p:nvPr/>
        </p:nvGrpSpPr>
        <p:grpSpPr>
          <a:xfrm>
            <a:off x="2166406" y="2438432"/>
            <a:ext cx="1207138" cy="524366"/>
            <a:chOff x="6230612" y="2087832"/>
            <a:chExt cx="1438487" cy="457192"/>
          </a:xfrm>
        </p:grpSpPr>
        <p:sp>
          <p:nvSpPr>
            <p:cNvPr id="22" name="Speech Bubble: Rectangle with Corners Rounded 21">
              <a:extLst>
                <a:ext uri="{FF2B5EF4-FFF2-40B4-BE49-F238E27FC236}">
                  <a16:creationId xmlns:a16="http://schemas.microsoft.com/office/drawing/2014/main" id="{CA2686EA-8539-0E66-7D5E-849B5C979870}"/>
                </a:ext>
              </a:extLst>
            </p:cNvPr>
            <p:cNvSpPr/>
            <p:nvPr/>
          </p:nvSpPr>
          <p:spPr>
            <a:xfrm>
              <a:off x="6230613" y="2088830"/>
              <a:ext cx="1438486" cy="456194"/>
            </a:xfrm>
            <a:prstGeom prst="wedgeRoundRectCallout">
              <a:avLst>
                <a:gd name="adj1" fmla="val -39510"/>
                <a:gd name="adj2" fmla="val 78829"/>
                <a:gd name="adj3" fmla="val 1666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01F6424B-6497-50AD-0D8B-8407998F7E19}"/>
                </a:ext>
              </a:extLst>
            </p:cNvPr>
            <p:cNvSpPr txBox="1"/>
            <p:nvPr/>
          </p:nvSpPr>
          <p:spPr>
            <a:xfrm>
              <a:off x="6230612" y="2087832"/>
              <a:ext cx="1438487" cy="456193"/>
            </a:xfrm>
            <a:prstGeom prst="rect">
              <a:avLst/>
            </a:prstGeom>
            <a:noFill/>
          </p:spPr>
          <p:txBody>
            <a:bodyPr wrap="square" rtlCol="0" anchor="ctr">
              <a:spAutoFit/>
            </a:bodyPr>
            <a:lstStyle/>
            <a:p>
              <a:pPr algn="ctr"/>
              <a:r>
                <a:rPr lang="en-US" sz="2800" dirty="0"/>
                <a:t>Great!</a:t>
              </a:r>
            </a:p>
          </p:txBody>
        </p:sp>
      </p:grpSp>
      <p:grpSp>
        <p:nvGrpSpPr>
          <p:cNvPr id="19" name="Content Placeholder 48">
            <a:extLst>
              <a:ext uri="{FF2B5EF4-FFF2-40B4-BE49-F238E27FC236}">
                <a16:creationId xmlns:a16="http://schemas.microsoft.com/office/drawing/2014/main" id="{5A2D5F77-3821-2FCE-D710-3E145FDDC524}"/>
              </a:ext>
            </a:extLst>
          </p:cNvPr>
          <p:cNvGrpSpPr/>
          <p:nvPr/>
        </p:nvGrpSpPr>
        <p:grpSpPr>
          <a:xfrm>
            <a:off x="1705728" y="3046310"/>
            <a:ext cx="803692" cy="1797504"/>
            <a:chOff x="4737372" y="9422570"/>
            <a:chExt cx="943358" cy="2109876"/>
          </a:xfrm>
          <a:solidFill>
            <a:srgbClr val="000000"/>
          </a:solidFill>
        </p:grpSpPr>
        <p:sp>
          <p:nvSpPr>
            <p:cNvPr id="20" name="Freeform: Shape 19">
              <a:extLst>
                <a:ext uri="{FF2B5EF4-FFF2-40B4-BE49-F238E27FC236}">
                  <a16:creationId xmlns:a16="http://schemas.microsoft.com/office/drawing/2014/main" id="{39279A8A-91A4-5456-3F38-15D94F8A1939}"/>
                </a:ext>
              </a:extLst>
            </p:cNvPr>
            <p:cNvSpPr/>
            <p:nvPr/>
          </p:nvSpPr>
          <p:spPr>
            <a:xfrm>
              <a:off x="4737372" y="9810100"/>
              <a:ext cx="943358" cy="1722346"/>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21" name="Freeform: Shape 20">
              <a:extLst>
                <a:ext uri="{FF2B5EF4-FFF2-40B4-BE49-F238E27FC236}">
                  <a16:creationId xmlns:a16="http://schemas.microsoft.com/office/drawing/2014/main" id="{D3E00117-CD5C-298F-CB81-F01D71C5033F}"/>
                </a:ext>
              </a:extLst>
            </p:cNvPr>
            <p:cNvSpPr/>
            <p:nvPr/>
          </p:nvSpPr>
          <p:spPr>
            <a:xfrm>
              <a:off x="5039245" y="9422570"/>
              <a:ext cx="343039" cy="343039"/>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aphicFrame>
        <p:nvGraphicFramePr>
          <p:cNvPr id="4" name="Table 3">
            <a:extLst>
              <a:ext uri="{FF2B5EF4-FFF2-40B4-BE49-F238E27FC236}">
                <a16:creationId xmlns:a16="http://schemas.microsoft.com/office/drawing/2014/main" id="{3371A343-0E16-13BE-7DAD-D4F6D1E715D2}"/>
              </a:ext>
            </a:extLst>
          </p:cNvPr>
          <p:cNvGraphicFramePr>
            <a:graphicFrameLocks noGrp="1"/>
          </p:cNvGraphicFramePr>
          <p:nvPr>
            <p:extLst>
              <p:ext uri="{D42A27DB-BD31-4B8C-83A1-F6EECF244321}">
                <p14:modId xmlns:p14="http://schemas.microsoft.com/office/powerpoint/2010/main" val="2436587554"/>
              </p:ext>
            </p:extLst>
          </p:nvPr>
        </p:nvGraphicFramePr>
        <p:xfrm>
          <a:off x="4177049" y="2484194"/>
          <a:ext cx="3837901" cy="731520"/>
        </p:xfrm>
        <a:graphic>
          <a:graphicData uri="http://schemas.openxmlformats.org/drawingml/2006/table">
            <a:tbl>
              <a:tblPr firstRow="1" bandRow="1">
                <a:tableStyleId>{5C22544A-7EE6-4342-B048-85BDC9FD1C3A}</a:tableStyleId>
              </a:tblPr>
              <a:tblGrid>
                <a:gridCol w="1044471">
                  <a:extLst>
                    <a:ext uri="{9D8B030D-6E8A-4147-A177-3AD203B41FA5}">
                      <a16:colId xmlns:a16="http://schemas.microsoft.com/office/drawing/2014/main" val="2214848338"/>
                    </a:ext>
                  </a:extLst>
                </a:gridCol>
                <a:gridCol w="892345">
                  <a:extLst>
                    <a:ext uri="{9D8B030D-6E8A-4147-A177-3AD203B41FA5}">
                      <a16:colId xmlns:a16="http://schemas.microsoft.com/office/drawing/2014/main" val="2661832152"/>
                    </a:ext>
                  </a:extLst>
                </a:gridCol>
                <a:gridCol w="1066936">
                  <a:extLst>
                    <a:ext uri="{9D8B030D-6E8A-4147-A177-3AD203B41FA5}">
                      <a16:colId xmlns:a16="http://schemas.microsoft.com/office/drawing/2014/main" val="96945634"/>
                    </a:ext>
                  </a:extLst>
                </a:gridCol>
                <a:gridCol w="834149">
                  <a:extLst>
                    <a:ext uri="{9D8B030D-6E8A-4147-A177-3AD203B41FA5}">
                      <a16:colId xmlns:a16="http://schemas.microsoft.com/office/drawing/2014/main" val="2380480809"/>
                    </a:ext>
                  </a:extLst>
                </a:gridCol>
              </a:tblGrid>
              <a:tr h="335887">
                <a:tc>
                  <a:txBody>
                    <a:bodyPr/>
                    <a:lstStyle/>
                    <a:p>
                      <a:pPr algn="ctr"/>
                      <a:r>
                        <a:rPr lang="en-US" sz="1800" dirty="0">
                          <a:solidFill>
                            <a:srgbClr val="000000"/>
                          </a:solidFill>
                        </a:rPr>
                        <a:t>Income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Rent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Savings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Debt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766240"/>
                  </a:ext>
                </a:extLst>
              </a:tr>
              <a:tr h="335887">
                <a:tc>
                  <a:txBody>
                    <a:bodyPr/>
                    <a:lstStyle/>
                    <a:p>
                      <a:pPr algn="ctr"/>
                      <a:r>
                        <a:rPr lang="en-US" sz="1800" dirty="0">
                          <a:solidFill>
                            <a:schemeClr val="tx1"/>
                          </a:solidFill>
                        </a:rPr>
                        <a:t>$2,000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$1,500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chemeClr val="tx1"/>
                          </a:solidFill>
                        </a:rPr>
                        <a:t>$4,000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$850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1837860"/>
                  </a:ext>
                </a:extLst>
              </a:tr>
            </a:tbl>
          </a:graphicData>
        </a:graphic>
      </p:graphicFrame>
      <p:sp>
        <p:nvSpPr>
          <p:cNvPr id="5" name="TextBox 4">
            <a:extLst>
              <a:ext uri="{FF2B5EF4-FFF2-40B4-BE49-F238E27FC236}">
                <a16:creationId xmlns:a16="http://schemas.microsoft.com/office/drawing/2014/main" id="{76E2192C-B882-66AE-B009-3B2C43BCA31C}"/>
              </a:ext>
            </a:extLst>
          </p:cNvPr>
          <p:cNvSpPr txBox="1"/>
          <p:nvPr/>
        </p:nvSpPr>
        <p:spPr>
          <a:xfrm>
            <a:off x="4177049" y="2149423"/>
            <a:ext cx="3837901" cy="400110"/>
          </a:xfrm>
          <a:prstGeom prst="rect">
            <a:avLst/>
          </a:prstGeom>
          <a:noFill/>
        </p:spPr>
        <p:txBody>
          <a:bodyPr wrap="square">
            <a:spAutoFit/>
          </a:bodyPr>
          <a:lstStyle/>
          <a:p>
            <a:pPr algn="ctr"/>
            <a:r>
              <a:rPr lang="en-US" sz="2000" b="1" dirty="0">
                <a:solidFill>
                  <a:schemeClr val="tx2"/>
                </a:solidFill>
              </a:rPr>
              <a:t>REJECTED</a:t>
            </a:r>
          </a:p>
        </p:txBody>
      </p:sp>
      <p:graphicFrame>
        <p:nvGraphicFramePr>
          <p:cNvPr id="9" name="Table 8">
            <a:extLst>
              <a:ext uri="{FF2B5EF4-FFF2-40B4-BE49-F238E27FC236}">
                <a16:creationId xmlns:a16="http://schemas.microsoft.com/office/drawing/2014/main" id="{CB8BFE27-3C4D-11E7-9BD1-319F490C8CBE}"/>
              </a:ext>
            </a:extLst>
          </p:cNvPr>
          <p:cNvGraphicFramePr>
            <a:graphicFrameLocks noGrp="1"/>
          </p:cNvGraphicFramePr>
          <p:nvPr>
            <p:extLst>
              <p:ext uri="{D42A27DB-BD31-4B8C-83A1-F6EECF244321}">
                <p14:modId xmlns:p14="http://schemas.microsoft.com/office/powerpoint/2010/main" val="3056951232"/>
              </p:ext>
            </p:extLst>
          </p:nvPr>
        </p:nvGraphicFramePr>
        <p:xfrm>
          <a:off x="4177049" y="5015825"/>
          <a:ext cx="3837901" cy="731520"/>
        </p:xfrm>
        <a:graphic>
          <a:graphicData uri="http://schemas.openxmlformats.org/drawingml/2006/table">
            <a:tbl>
              <a:tblPr firstRow="1" bandRow="1">
                <a:tableStyleId>{5C22544A-7EE6-4342-B048-85BDC9FD1C3A}</a:tableStyleId>
              </a:tblPr>
              <a:tblGrid>
                <a:gridCol w="1044471">
                  <a:extLst>
                    <a:ext uri="{9D8B030D-6E8A-4147-A177-3AD203B41FA5}">
                      <a16:colId xmlns:a16="http://schemas.microsoft.com/office/drawing/2014/main" val="2214848338"/>
                    </a:ext>
                  </a:extLst>
                </a:gridCol>
                <a:gridCol w="892345">
                  <a:extLst>
                    <a:ext uri="{9D8B030D-6E8A-4147-A177-3AD203B41FA5}">
                      <a16:colId xmlns:a16="http://schemas.microsoft.com/office/drawing/2014/main" val="2661832152"/>
                    </a:ext>
                  </a:extLst>
                </a:gridCol>
                <a:gridCol w="1066936">
                  <a:extLst>
                    <a:ext uri="{9D8B030D-6E8A-4147-A177-3AD203B41FA5}">
                      <a16:colId xmlns:a16="http://schemas.microsoft.com/office/drawing/2014/main" val="96945634"/>
                    </a:ext>
                  </a:extLst>
                </a:gridCol>
                <a:gridCol w="834149">
                  <a:extLst>
                    <a:ext uri="{9D8B030D-6E8A-4147-A177-3AD203B41FA5}">
                      <a16:colId xmlns:a16="http://schemas.microsoft.com/office/drawing/2014/main" val="2380480809"/>
                    </a:ext>
                  </a:extLst>
                </a:gridCol>
              </a:tblGrid>
              <a:tr h="335887">
                <a:tc>
                  <a:txBody>
                    <a:bodyPr/>
                    <a:lstStyle/>
                    <a:p>
                      <a:pPr algn="ctr"/>
                      <a:r>
                        <a:rPr lang="en-US" sz="1800" dirty="0">
                          <a:solidFill>
                            <a:srgbClr val="000000"/>
                          </a:solidFill>
                        </a:rPr>
                        <a:t>Income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Rent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Savings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Debt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766240"/>
                  </a:ext>
                </a:extLst>
              </a:tr>
              <a:tr h="335887">
                <a:tc>
                  <a:txBody>
                    <a:bodyPr/>
                    <a:lstStyle/>
                    <a:p>
                      <a:pPr algn="ctr"/>
                      <a:r>
                        <a:rPr lang="en-US" sz="1800" dirty="0">
                          <a:solidFill>
                            <a:schemeClr val="accent5"/>
                          </a:solidFill>
                        </a:rPr>
                        <a:t>$4,000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$1,500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chemeClr val="accent5"/>
                          </a:solidFill>
                        </a:rPr>
                        <a:t>$6,000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$850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1837860"/>
                  </a:ext>
                </a:extLst>
              </a:tr>
            </a:tbl>
          </a:graphicData>
        </a:graphic>
      </p:graphicFrame>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57DAA0A0-8711-FE10-5781-B481E01A9C07}"/>
                  </a:ext>
                </a:extLst>
              </p:cNvPr>
              <p:cNvSpPr txBox="1"/>
              <p:nvPr/>
            </p:nvSpPr>
            <p:spPr>
              <a:xfrm>
                <a:off x="3701262" y="5112687"/>
                <a:ext cx="546847" cy="584775"/>
              </a:xfrm>
              <a:prstGeom prst="rect">
                <a:avLst/>
              </a:prstGeom>
              <a:noFill/>
            </p:spPr>
            <p:txBody>
              <a:bodyPr wrap="square" rtlCol="0">
                <a:spAutoFit/>
              </a:bodyPr>
              <a:lstStyle/>
              <a:p>
                <a:pPr algn="ctr"/>
                <a14:m>
                  <m:oMathPara xmlns:m="http://schemas.openxmlformats.org/officeDocument/2006/math">
                    <m:oMathParaPr>
                      <m:jc m:val="left"/>
                    </m:oMathParaPr>
                    <m:oMath xmlns:m="http://schemas.openxmlformats.org/officeDocument/2006/math">
                      <m:sSup>
                        <m:sSupPr>
                          <m:ctrlPr>
                            <a:rPr lang="en-US" sz="3200" b="1" i="1" dirty="0" smtClean="0">
                              <a:solidFill>
                                <a:schemeClr val="tx1"/>
                              </a:solidFill>
                              <a:latin typeface="Cambria Math" panose="02040503050406030204" pitchFamily="18" charset="0"/>
                            </a:rPr>
                          </m:ctrlPr>
                        </m:sSupPr>
                        <m:e>
                          <m:r>
                            <a:rPr lang="en-US" sz="3200" b="1" i="1" dirty="0" smtClean="0">
                              <a:solidFill>
                                <a:schemeClr val="tx1"/>
                              </a:solidFill>
                              <a:latin typeface="Cambria Math" panose="02040503050406030204" pitchFamily="18" charset="0"/>
                            </a:rPr>
                            <m:t>𝒙</m:t>
                          </m:r>
                        </m:e>
                        <m:sup>
                          <m:r>
                            <a:rPr lang="en-US" sz="3200" b="1" i="1" dirty="0" smtClean="0">
                              <a:solidFill>
                                <a:schemeClr val="tx1"/>
                              </a:solidFill>
                              <a:latin typeface="Cambria Math" panose="02040503050406030204" pitchFamily="18" charset="0"/>
                            </a:rPr>
                            <m:t>′</m:t>
                          </m:r>
                        </m:sup>
                      </m:sSup>
                    </m:oMath>
                  </m:oMathPara>
                </a14:m>
                <a:endParaRPr lang="en-US" b="1" dirty="0">
                  <a:solidFill>
                    <a:schemeClr val="tx1"/>
                  </a:solidFill>
                </a:endParaRPr>
              </a:p>
            </p:txBody>
          </p:sp>
        </mc:Choice>
        <mc:Fallback xmlns="">
          <p:sp>
            <p:nvSpPr>
              <p:cNvPr id="24" name="TextBox 23">
                <a:extLst>
                  <a:ext uri="{FF2B5EF4-FFF2-40B4-BE49-F238E27FC236}">
                    <a16:creationId xmlns:a16="http://schemas.microsoft.com/office/drawing/2014/main" id="{57DAA0A0-8711-FE10-5781-B481E01A9C07}"/>
                  </a:ext>
                </a:extLst>
              </p:cNvPr>
              <p:cNvSpPr txBox="1">
                <a:spLocks noRot="1" noChangeAspect="1" noMove="1" noResize="1" noEditPoints="1" noAdjustHandles="1" noChangeArrowheads="1" noChangeShapeType="1" noTextEdit="1"/>
              </p:cNvSpPr>
              <p:nvPr/>
            </p:nvSpPr>
            <p:spPr>
              <a:xfrm>
                <a:off x="3701262" y="5112687"/>
                <a:ext cx="546847" cy="584775"/>
              </a:xfrm>
              <a:prstGeom prst="rect">
                <a:avLst/>
              </a:prstGeom>
              <a:blipFill>
                <a:blip r:embed="rId2"/>
                <a:stretch>
                  <a:fillRect/>
                </a:stretch>
              </a:blipFill>
            </p:spPr>
            <p:txBody>
              <a:bodyPr/>
              <a:lstStyle/>
              <a:p>
                <a:r>
                  <a:rPr lang="en-US">
                    <a:noFill/>
                  </a:rPr>
                  <a:t> </a:t>
                </a:r>
              </a:p>
            </p:txBody>
          </p:sp>
        </mc:Fallback>
      </mc:AlternateContent>
      <p:sp>
        <p:nvSpPr>
          <p:cNvPr id="25" name="TextBox 24">
            <a:extLst>
              <a:ext uri="{FF2B5EF4-FFF2-40B4-BE49-F238E27FC236}">
                <a16:creationId xmlns:a16="http://schemas.microsoft.com/office/drawing/2014/main" id="{F0154F14-4DAF-10FC-C466-1350D8F7797B}"/>
              </a:ext>
            </a:extLst>
          </p:cNvPr>
          <p:cNvSpPr txBox="1"/>
          <p:nvPr/>
        </p:nvSpPr>
        <p:spPr>
          <a:xfrm>
            <a:off x="4177049" y="4681054"/>
            <a:ext cx="3837901" cy="400110"/>
          </a:xfrm>
          <a:prstGeom prst="rect">
            <a:avLst/>
          </a:prstGeom>
          <a:noFill/>
        </p:spPr>
        <p:txBody>
          <a:bodyPr wrap="square">
            <a:spAutoFit/>
          </a:bodyPr>
          <a:lstStyle/>
          <a:p>
            <a:pPr algn="ctr"/>
            <a:r>
              <a:rPr lang="en-US" sz="2000" b="1" dirty="0">
                <a:solidFill>
                  <a:schemeClr val="accent5"/>
                </a:solidFill>
              </a:rPr>
              <a:t>ACCEPTED</a:t>
            </a: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17CDD468-2C88-24C8-F24C-6814CCEB8B9C}"/>
                  </a:ext>
                </a:extLst>
              </p:cNvPr>
              <p:cNvSpPr txBox="1"/>
              <p:nvPr/>
            </p:nvSpPr>
            <p:spPr>
              <a:xfrm>
                <a:off x="3790000" y="2571791"/>
                <a:ext cx="373505" cy="584775"/>
              </a:xfrm>
              <a:prstGeom prst="rect">
                <a:avLst/>
              </a:prstGeom>
              <a:noFill/>
            </p:spPr>
            <p:txBody>
              <a:bodyPr wrap="square" rtlCol="0">
                <a:spAutoFit/>
              </a:bodyPr>
              <a:lstStyle/>
              <a:p>
                <a:pPr algn="ctr"/>
                <a14:m>
                  <m:oMathPara xmlns:m="http://schemas.openxmlformats.org/officeDocument/2006/math">
                    <m:oMathParaPr>
                      <m:jc m:val="left"/>
                    </m:oMathParaPr>
                    <m:oMath xmlns:m="http://schemas.openxmlformats.org/officeDocument/2006/math">
                      <m:r>
                        <a:rPr lang="en-US" sz="3200" b="1" i="1" smtClean="0">
                          <a:solidFill>
                            <a:schemeClr val="tx1"/>
                          </a:solidFill>
                          <a:latin typeface="Cambria Math" panose="02040503050406030204" pitchFamily="18" charset="0"/>
                        </a:rPr>
                        <m:t>𝒙</m:t>
                      </m:r>
                    </m:oMath>
                  </m:oMathPara>
                </a14:m>
                <a:endParaRPr lang="en-US" sz="3200" b="1" dirty="0">
                  <a:solidFill>
                    <a:schemeClr val="tx1"/>
                  </a:solidFill>
                </a:endParaRPr>
              </a:p>
            </p:txBody>
          </p:sp>
        </mc:Choice>
        <mc:Fallback xmlns="">
          <p:sp>
            <p:nvSpPr>
              <p:cNvPr id="26" name="TextBox 25">
                <a:extLst>
                  <a:ext uri="{FF2B5EF4-FFF2-40B4-BE49-F238E27FC236}">
                    <a16:creationId xmlns:a16="http://schemas.microsoft.com/office/drawing/2014/main" id="{17CDD468-2C88-24C8-F24C-6814CCEB8B9C}"/>
                  </a:ext>
                </a:extLst>
              </p:cNvPr>
              <p:cNvSpPr txBox="1">
                <a:spLocks noRot="1" noChangeAspect="1" noMove="1" noResize="1" noEditPoints="1" noAdjustHandles="1" noChangeArrowheads="1" noChangeShapeType="1" noTextEdit="1"/>
              </p:cNvSpPr>
              <p:nvPr/>
            </p:nvSpPr>
            <p:spPr>
              <a:xfrm>
                <a:off x="3790000" y="2571791"/>
                <a:ext cx="373505" cy="584775"/>
              </a:xfrm>
              <a:prstGeom prst="rect">
                <a:avLst/>
              </a:prstGeom>
              <a:blipFill>
                <a:blip r:embed="rId3"/>
                <a:stretch>
                  <a:fillRect/>
                </a:stretch>
              </a:blipFill>
            </p:spPr>
            <p:txBody>
              <a:bodyPr/>
              <a:lstStyle/>
              <a:p>
                <a:r>
                  <a:rPr lang="en-US">
                    <a:noFill/>
                  </a:rPr>
                  <a:t> </a:t>
                </a:r>
              </a:p>
            </p:txBody>
          </p:sp>
        </mc:Fallback>
      </mc:AlternateContent>
      <p:graphicFrame>
        <p:nvGraphicFramePr>
          <p:cNvPr id="27" name="Table 26">
            <a:extLst>
              <a:ext uri="{FF2B5EF4-FFF2-40B4-BE49-F238E27FC236}">
                <a16:creationId xmlns:a16="http://schemas.microsoft.com/office/drawing/2014/main" id="{4389F08E-3825-724E-3592-1BB359F80687}"/>
              </a:ext>
            </a:extLst>
          </p:cNvPr>
          <p:cNvGraphicFramePr>
            <a:graphicFrameLocks noGrp="1"/>
          </p:cNvGraphicFramePr>
          <p:nvPr>
            <p:extLst>
              <p:ext uri="{D42A27DB-BD31-4B8C-83A1-F6EECF244321}">
                <p14:modId xmlns:p14="http://schemas.microsoft.com/office/powerpoint/2010/main" val="3445526821"/>
              </p:ext>
            </p:extLst>
          </p:nvPr>
        </p:nvGraphicFramePr>
        <p:xfrm>
          <a:off x="4177049" y="3648796"/>
          <a:ext cx="3837901" cy="731520"/>
        </p:xfrm>
        <a:graphic>
          <a:graphicData uri="http://schemas.openxmlformats.org/drawingml/2006/table">
            <a:tbl>
              <a:tblPr firstRow="1" bandRow="1">
                <a:tableStyleId>{5C22544A-7EE6-4342-B048-85BDC9FD1C3A}</a:tableStyleId>
              </a:tblPr>
              <a:tblGrid>
                <a:gridCol w="1044471">
                  <a:extLst>
                    <a:ext uri="{9D8B030D-6E8A-4147-A177-3AD203B41FA5}">
                      <a16:colId xmlns:a16="http://schemas.microsoft.com/office/drawing/2014/main" val="2214848338"/>
                    </a:ext>
                  </a:extLst>
                </a:gridCol>
                <a:gridCol w="892345">
                  <a:extLst>
                    <a:ext uri="{9D8B030D-6E8A-4147-A177-3AD203B41FA5}">
                      <a16:colId xmlns:a16="http://schemas.microsoft.com/office/drawing/2014/main" val="2661832152"/>
                    </a:ext>
                  </a:extLst>
                </a:gridCol>
                <a:gridCol w="1066936">
                  <a:extLst>
                    <a:ext uri="{9D8B030D-6E8A-4147-A177-3AD203B41FA5}">
                      <a16:colId xmlns:a16="http://schemas.microsoft.com/office/drawing/2014/main" val="96945634"/>
                    </a:ext>
                  </a:extLst>
                </a:gridCol>
                <a:gridCol w="834149">
                  <a:extLst>
                    <a:ext uri="{9D8B030D-6E8A-4147-A177-3AD203B41FA5}">
                      <a16:colId xmlns:a16="http://schemas.microsoft.com/office/drawing/2014/main" val="2380480809"/>
                    </a:ext>
                  </a:extLst>
                </a:gridCol>
              </a:tblGrid>
              <a:tr h="335887">
                <a:tc>
                  <a:txBody>
                    <a:bodyPr/>
                    <a:lstStyle/>
                    <a:p>
                      <a:pPr algn="ctr"/>
                      <a:r>
                        <a:rPr lang="en-US" sz="1800" dirty="0">
                          <a:solidFill>
                            <a:srgbClr val="000000"/>
                          </a:solidFill>
                        </a:rPr>
                        <a:t>Income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Rent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Savings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Debt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766240"/>
                  </a:ext>
                </a:extLst>
              </a:tr>
              <a:tr h="335887">
                <a:tc>
                  <a:txBody>
                    <a:bodyPr/>
                    <a:lstStyle/>
                    <a:p>
                      <a:pPr algn="ctr"/>
                      <a:r>
                        <a:rPr lang="en-US" sz="1800" dirty="0">
                          <a:solidFill>
                            <a:schemeClr val="accent5"/>
                          </a:solidFill>
                        </a:rPr>
                        <a:t>+$2,000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chemeClr val="accent5"/>
                          </a:solidFill>
                        </a:rPr>
                        <a:t>+$2,000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00000"/>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1837860"/>
                  </a:ext>
                </a:extLst>
              </a:tr>
            </a:tbl>
          </a:graphicData>
        </a:graphic>
      </p:graphicFrame>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1541834A-D99F-53CA-7C66-0D3929AE37CC}"/>
                  </a:ext>
                </a:extLst>
              </p:cNvPr>
              <p:cNvSpPr txBox="1"/>
              <p:nvPr/>
            </p:nvSpPr>
            <p:spPr>
              <a:xfrm>
                <a:off x="3790000" y="3746108"/>
                <a:ext cx="373505" cy="584775"/>
              </a:xfrm>
              <a:prstGeom prst="rect">
                <a:avLst/>
              </a:prstGeom>
              <a:noFill/>
            </p:spPr>
            <p:txBody>
              <a:bodyPr wrap="square" rtlCol="0">
                <a:spAutoFit/>
              </a:bodyPr>
              <a:lstStyle/>
              <a:p>
                <a:pPr algn="ctr"/>
                <a14:m>
                  <m:oMathPara xmlns:m="http://schemas.openxmlformats.org/officeDocument/2006/math">
                    <m:oMathParaPr>
                      <m:jc m:val="left"/>
                    </m:oMathParaPr>
                    <m:oMath xmlns:m="http://schemas.openxmlformats.org/officeDocument/2006/math">
                      <m:r>
                        <a:rPr lang="en-US" sz="3200" b="1" i="1" smtClean="0">
                          <a:solidFill>
                            <a:schemeClr val="tx1"/>
                          </a:solidFill>
                          <a:latin typeface="Cambria Math" panose="02040503050406030204" pitchFamily="18" charset="0"/>
                        </a:rPr>
                        <m:t>𝒂</m:t>
                      </m:r>
                    </m:oMath>
                  </m:oMathPara>
                </a14:m>
                <a:endParaRPr lang="en-US" sz="3200" b="1" dirty="0">
                  <a:solidFill>
                    <a:schemeClr val="tx1"/>
                  </a:solidFill>
                </a:endParaRPr>
              </a:p>
            </p:txBody>
          </p:sp>
        </mc:Choice>
        <mc:Fallback xmlns="">
          <p:sp>
            <p:nvSpPr>
              <p:cNvPr id="28" name="TextBox 27">
                <a:extLst>
                  <a:ext uri="{FF2B5EF4-FFF2-40B4-BE49-F238E27FC236}">
                    <a16:creationId xmlns:a16="http://schemas.microsoft.com/office/drawing/2014/main" id="{1541834A-D99F-53CA-7C66-0D3929AE37CC}"/>
                  </a:ext>
                </a:extLst>
              </p:cNvPr>
              <p:cNvSpPr txBox="1">
                <a:spLocks noRot="1" noChangeAspect="1" noMove="1" noResize="1" noEditPoints="1" noAdjustHandles="1" noChangeArrowheads="1" noChangeShapeType="1" noTextEdit="1"/>
              </p:cNvSpPr>
              <p:nvPr/>
            </p:nvSpPr>
            <p:spPr>
              <a:xfrm>
                <a:off x="3790000" y="3746108"/>
                <a:ext cx="373505"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415F9109-EF20-5924-C6C1-B16ED803ED73}"/>
                  </a:ext>
                </a:extLst>
              </p:cNvPr>
              <p:cNvSpPr txBox="1"/>
              <p:nvPr/>
            </p:nvSpPr>
            <p:spPr>
              <a:xfrm>
                <a:off x="5880672" y="3105076"/>
                <a:ext cx="373505" cy="584775"/>
              </a:xfrm>
              <a:prstGeom prst="rect">
                <a:avLst/>
              </a:prstGeom>
              <a:noFill/>
            </p:spPr>
            <p:txBody>
              <a:bodyPr wrap="square" rtlCol="0">
                <a:spAutoFit/>
              </a:bodyPr>
              <a:lstStyle/>
              <a:p>
                <a:pPr algn="ctr"/>
                <a14:m>
                  <m:oMathPara xmlns:m="http://schemas.openxmlformats.org/officeDocument/2006/math">
                    <m:oMathParaPr>
                      <m:jc m:val="left"/>
                    </m:oMathParaPr>
                    <m:oMath xmlns:m="http://schemas.openxmlformats.org/officeDocument/2006/math">
                      <m:r>
                        <a:rPr lang="en-US" sz="3200" b="0" i="1" smtClean="0">
                          <a:solidFill>
                            <a:schemeClr val="tx1"/>
                          </a:solidFill>
                          <a:latin typeface="Cambria Math" panose="02040503050406030204" pitchFamily="18" charset="0"/>
                        </a:rPr>
                        <m:t>+</m:t>
                      </m:r>
                    </m:oMath>
                  </m:oMathPara>
                </a14:m>
                <a:endParaRPr lang="en-US" sz="3200" dirty="0">
                  <a:solidFill>
                    <a:schemeClr val="tx1"/>
                  </a:solidFill>
                </a:endParaRPr>
              </a:p>
            </p:txBody>
          </p:sp>
        </mc:Choice>
        <mc:Fallback xmlns="">
          <p:sp>
            <p:nvSpPr>
              <p:cNvPr id="29" name="TextBox 28">
                <a:extLst>
                  <a:ext uri="{FF2B5EF4-FFF2-40B4-BE49-F238E27FC236}">
                    <a16:creationId xmlns:a16="http://schemas.microsoft.com/office/drawing/2014/main" id="{415F9109-EF20-5924-C6C1-B16ED803ED73}"/>
                  </a:ext>
                </a:extLst>
              </p:cNvPr>
              <p:cNvSpPr txBox="1">
                <a:spLocks noRot="1" noChangeAspect="1" noMove="1" noResize="1" noEditPoints="1" noAdjustHandles="1" noChangeArrowheads="1" noChangeShapeType="1" noTextEdit="1"/>
              </p:cNvSpPr>
              <p:nvPr/>
            </p:nvSpPr>
            <p:spPr>
              <a:xfrm>
                <a:off x="5880672" y="3105076"/>
                <a:ext cx="373505" cy="58477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FBF7FC28-8E93-90DF-83FA-86926203014B}"/>
                  </a:ext>
                </a:extLst>
              </p:cNvPr>
              <p:cNvSpPr txBox="1"/>
              <p:nvPr/>
            </p:nvSpPr>
            <p:spPr>
              <a:xfrm>
                <a:off x="5947346" y="4263309"/>
                <a:ext cx="373506" cy="584775"/>
              </a:xfrm>
              <a:prstGeom prst="rect">
                <a:avLst/>
              </a:prstGeom>
              <a:noFill/>
            </p:spPr>
            <p:txBody>
              <a:bodyPr wrap="square" lIns="0" rIns="0" rtlCol="0">
                <a:spAutoFit/>
              </a:bodyPr>
              <a:lstStyle/>
              <a:p>
                <a:pPr algn="ctr"/>
                <a14:m>
                  <m:oMathPara xmlns:m="http://schemas.openxmlformats.org/officeDocument/2006/math">
                    <m:oMathParaPr>
                      <m:jc m:val="left"/>
                    </m:oMathParaPr>
                    <m:oMath xmlns:m="http://schemas.openxmlformats.org/officeDocument/2006/math">
                      <m:r>
                        <a:rPr lang="en-US" sz="3200" b="0" i="1" smtClean="0">
                          <a:latin typeface="Cambria Math" panose="02040503050406030204" pitchFamily="18" charset="0"/>
                        </a:rPr>
                        <m:t>=</m:t>
                      </m:r>
                    </m:oMath>
                  </m:oMathPara>
                </a14:m>
                <a:endParaRPr lang="en-US" sz="3200" dirty="0"/>
              </a:p>
            </p:txBody>
          </p:sp>
        </mc:Choice>
        <mc:Fallback xmlns="">
          <p:sp>
            <p:nvSpPr>
              <p:cNvPr id="30" name="TextBox 29">
                <a:extLst>
                  <a:ext uri="{FF2B5EF4-FFF2-40B4-BE49-F238E27FC236}">
                    <a16:creationId xmlns:a16="http://schemas.microsoft.com/office/drawing/2014/main" id="{FBF7FC28-8E93-90DF-83FA-86926203014B}"/>
                  </a:ext>
                </a:extLst>
              </p:cNvPr>
              <p:cNvSpPr txBox="1">
                <a:spLocks noRot="1" noChangeAspect="1" noMove="1" noResize="1" noEditPoints="1" noAdjustHandles="1" noChangeArrowheads="1" noChangeShapeType="1" noTextEdit="1"/>
              </p:cNvSpPr>
              <p:nvPr/>
            </p:nvSpPr>
            <p:spPr>
              <a:xfrm>
                <a:off x="5947346" y="4263309"/>
                <a:ext cx="373506" cy="584775"/>
              </a:xfrm>
              <a:prstGeom prst="rect">
                <a:avLst/>
              </a:prstGeom>
              <a:blipFill>
                <a:blip r:embed="rId6"/>
                <a:stretch>
                  <a:fillRect/>
                </a:stretch>
              </a:blipFill>
            </p:spPr>
            <p:txBody>
              <a:bodyPr/>
              <a:lstStyle/>
              <a:p>
                <a:r>
                  <a:rPr lang="en-US">
                    <a:noFill/>
                  </a:rPr>
                  <a:t> </a:t>
                </a:r>
              </a:p>
            </p:txBody>
          </p:sp>
        </mc:Fallback>
      </mc:AlternateContent>
      <p:sp>
        <p:nvSpPr>
          <p:cNvPr id="36" name="TextBox 35">
            <a:extLst>
              <a:ext uri="{FF2B5EF4-FFF2-40B4-BE49-F238E27FC236}">
                <a16:creationId xmlns:a16="http://schemas.microsoft.com/office/drawing/2014/main" id="{23322385-ED8D-0AA3-B917-94F8AB62F28B}"/>
              </a:ext>
            </a:extLst>
          </p:cNvPr>
          <p:cNvSpPr txBox="1"/>
          <p:nvPr/>
        </p:nvSpPr>
        <p:spPr>
          <a:xfrm>
            <a:off x="1900691" y="3519160"/>
            <a:ext cx="385042" cy="523220"/>
          </a:xfrm>
          <a:prstGeom prst="rect">
            <a:avLst/>
          </a:prstGeom>
          <a:noFill/>
        </p:spPr>
        <p:txBody>
          <a:bodyPr wrap="none" rtlCol="0">
            <a:spAutoFit/>
          </a:bodyPr>
          <a:lstStyle/>
          <a:p>
            <a:pPr algn="ctr"/>
            <a:r>
              <a:rPr lang="en-US" sz="2800" dirty="0">
                <a:solidFill>
                  <a:schemeClr val="bg1"/>
                </a:solidFill>
              </a:rPr>
              <a:t>1</a:t>
            </a:r>
          </a:p>
        </p:txBody>
      </p:sp>
      <p:sp>
        <p:nvSpPr>
          <p:cNvPr id="38" name="TextBox 37">
            <a:extLst>
              <a:ext uri="{FF2B5EF4-FFF2-40B4-BE49-F238E27FC236}">
                <a16:creationId xmlns:a16="http://schemas.microsoft.com/office/drawing/2014/main" id="{0B0EB6CA-534A-9408-1CCF-7ACE26B0C344}"/>
              </a:ext>
            </a:extLst>
          </p:cNvPr>
          <p:cNvSpPr txBox="1"/>
          <p:nvPr/>
        </p:nvSpPr>
        <p:spPr>
          <a:xfrm>
            <a:off x="8795226" y="3519160"/>
            <a:ext cx="385042" cy="523220"/>
          </a:xfrm>
          <a:prstGeom prst="rect">
            <a:avLst/>
          </a:prstGeom>
          <a:noFill/>
        </p:spPr>
        <p:txBody>
          <a:bodyPr wrap="none" rtlCol="0">
            <a:spAutoFit/>
          </a:bodyPr>
          <a:lstStyle/>
          <a:p>
            <a:pPr algn="ctr"/>
            <a:r>
              <a:rPr lang="en-US" sz="2800" dirty="0">
                <a:solidFill>
                  <a:schemeClr val="bg1"/>
                </a:solidFill>
              </a:rPr>
              <a:t>2</a:t>
            </a:r>
          </a:p>
        </p:txBody>
      </p:sp>
    </p:spTree>
    <p:extLst>
      <p:ext uri="{BB962C8B-B14F-4D97-AF65-F5344CB8AC3E}">
        <p14:creationId xmlns:p14="http://schemas.microsoft.com/office/powerpoint/2010/main" val="121987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4" grpId="0"/>
      <p:bldP spid="25" grpId="0"/>
      <p:bldP spid="26" grpId="0"/>
      <p:bldP spid="28" grpId="0"/>
      <p:bldP spid="29" grpId="0"/>
      <p:bldP spid="30" grpId="0"/>
      <p:bldP spid="36" grpId="0"/>
      <p:bldP spid="3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94385-7DFE-D9DF-CE1A-A1ACB8B6C3B1}"/>
            </a:ext>
          </a:extLst>
        </p:cNvPr>
        <p:cNvGrpSpPr/>
        <p:nvPr/>
      </p:nvGrpSpPr>
      <p:grpSpPr>
        <a:xfrm>
          <a:off x="0" y="0"/>
          <a:ext cx="0" cy="0"/>
          <a:chOff x="0" y="0"/>
          <a:chExt cx="0" cy="0"/>
        </a:xfrm>
      </p:grpSpPr>
      <p:pic>
        <p:nvPicPr>
          <p:cNvPr id="35" name="Picture 34">
            <a:extLst>
              <a:ext uri="{FF2B5EF4-FFF2-40B4-BE49-F238E27FC236}">
                <a16:creationId xmlns:a16="http://schemas.microsoft.com/office/drawing/2014/main" id="{3F5B33AC-309D-4EC0-84DC-7FDB6947F5A5}"/>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17246" y="3533838"/>
            <a:ext cx="365760" cy="365760"/>
          </a:xfrm>
          <a:prstGeom prst="rect">
            <a:avLst/>
          </a:prstGeom>
        </p:spPr>
      </p:pic>
      <p:pic>
        <p:nvPicPr>
          <p:cNvPr id="67" name="Picture 66">
            <a:extLst>
              <a:ext uri="{FF2B5EF4-FFF2-40B4-BE49-F238E27FC236}">
                <a16:creationId xmlns:a16="http://schemas.microsoft.com/office/drawing/2014/main" id="{ADE8A8F3-E7DC-BEA7-4CE3-D71492D5A118}"/>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217246" y="4155256"/>
            <a:ext cx="365760" cy="365760"/>
          </a:xfrm>
          <a:prstGeom prst="rect">
            <a:avLst/>
          </a:prstGeom>
        </p:spPr>
      </p:pic>
      <p:pic>
        <p:nvPicPr>
          <p:cNvPr id="80" name="Picture 79">
            <a:extLst>
              <a:ext uri="{FF2B5EF4-FFF2-40B4-BE49-F238E27FC236}">
                <a16:creationId xmlns:a16="http://schemas.microsoft.com/office/drawing/2014/main" id="{63A115EF-A6F3-E74F-9687-845BAF381E28}"/>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848953" y="4776673"/>
            <a:ext cx="365760" cy="365760"/>
          </a:xfrm>
          <a:prstGeom prst="rect">
            <a:avLst/>
          </a:prstGeom>
        </p:spPr>
      </p:pic>
      <p:pic>
        <p:nvPicPr>
          <p:cNvPr id="77" name="Picture 76">
            <a:extLst>
              <a:ext uri="{FF2B5EF4-FFF2-40B4-BE49-F238E27FC236}">
                <a16:creationId xmlns:a16="http://schemas.microsoft.com/office/drawing/2014/main" id="{805CA523-7082-3AE3-BF7E-5411D2B8394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0217246" y="4776673"/>
            <a:ext cx="365760" cy="365760"/>
          </a:xfrm>
          <a:prstGeom prst="rect">
            <a:avLst/>
          </a:prstGeom>
        </p:spPr>
      </p:pic>
      <p:pic>
        <p:nvPicPr>
          <p:cNvPr id="37" name="Picture 36">
            <a:extLst>
              <a:ext uri="{FF2B5EF4-FFF2-40B4-BE49-F238E27FC236}">
                <a16:creationId xmlns:a16="http://schemas.microsoft.com/office/drawing/2014/main" id="{CF391E34-5E20-572A-ED20-E902D5FE2B9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0848953" y="3533838"/>
            <a:ext cx="365760" cy="365760"/>
          </a:xfrm>
          <a:prstGeom prst="rect">
            <a:avLst/>
          </a:prstGeom>
        </p:spPr>
      </p:pic>
      <p:pic>
        <p:nvPicPr>
          <p:cNvPr id="70" name="Picture 69">
            <a:extLst>
              <a:ext uri="{FF2B5EF4-FFF2-40B4-BE49-F238E27FC236}">
                <a16:creationId xmlns:a16="http://schemas.microsoft.com/office/drawing/2014/main" id="{EE4F00D0-9371-83FD-6BB8-1D908422D37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0848953" y="4155256"/>
            <a:ext cx="365760" cy="365760"/>
          </a:xfrm>
          <a:prstGeom prst="rect">
            <a:avLst/>
          </a:prstGeom>
        </p:spPr>
      </p:pic>
      <p:sp>
        <p:nvSpPr>
          <p:cNvPr id="2" name="Title 1">
            <a:extLst>
              <a:ext uri="{FF2B5EF4-FFF2-40B4-BE49-F238E27FC236}">
                <a16:creationId xmlns:a16="http://schemas.microsoft.com/office/drawing/2014/main" id="{C4518221-FBD2-D05E-DD0C-BFF1916684A5}"/>
              </a:ext>
            </a:extLst>
          </p:cNvPr>
          <p:cNvSpPr>
            <a:spLocks noGrp="1"/>
          </p:cNvSpPr>
          <p:nvPr>
            <p:ph type="title"/>
          </p:nvPr>
        </p:nvSpPr>
        <p:spPr/>
        <p:txBody>
          <a:bodyPr/>
          <a:lstStyle/>
          <a:p>
            <a:r>
              <a:rPr lang="en-US" spc="-30" dirty="0"/>
              <a:t>Counterfactual Explanations for Actionable Recourse</a:t>
            </a:r>
            <a:endParaRPr lang="en-US" dirty="0"/>
          </a:p>
        </p:txBody>
      </p:sp>
      <p:grpSp>
        <p:nvGrpSpPr>
          <p:cNvPr id="45" name="Group 44">
            <a:extLst>
              <a:ext uri="{FF2B5EF4-FFF2-40B4-BE49-F238E27FC236}">
                <a16:creationId xmlns:a16="http://schemas.microsoft.com/office/drawing/2014/main" id="{4F4C7683-FC6E-1DCB-A5C9-F6DFC99DF1F0}"/>
              </a:ext>
            </a:extLst>
          </p:cNvPr>
          <p:cNvGrpSpPr/>
          <p:nvPr/>
        </p:nvGrpSpPr>
        <p:grpSpPr>
          <a:xfrm rot="10800000" flipH="1">
            <a:off x="1755558" y="2516604"/>
            <a:ext cx="3064184" cy="3080568"/>
            <a:chOff x="1698494" y="1695941"/>
            <a:chExt cx="3047885" cy="3064182"/>
          </a:xfrm>
        </p:grpSpPr>
        <p:sp>
          <p:nvSpPr>
            <p:cNvPr id="46" name="Freeform: Shape 45">
              <a:extLst>
                <a:ext uri="{FF2B5EF4-FFF2-40B4-BE49-F238E27FC236}">
                  <a16:creationId xmlns:a16="http://schemas.microsoft.com/office/drawing/2014/main" id="{1AAE477D-AF25-737B-40E9-D699C8443255}"/>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solidFill>
              <a:srgbClr val="F7C9D0"/>
            </a:solidFill>
            <a:ln w="10551"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C835E432-5177-6AFC-C385-9B88D6A6AA53}"/>
                </a:ext>
              </a:extLst>
            </p:cNvPr>
            <p:cNvSpPr/>
            <p:nvPr/>
          </p:nvSpPr>
          <p:spPr>
            <a:xfrm>
              <a:off x="1698494" y="2726158"/>
              <a:ext cx="3047885" cy="2033965"/>
            </a:xfrm>
            <a:custGeom>
              <a:avLst/>
              <a:gdLst>
                <a:gd name="connsiteX0" fmla="*/ 3039526 w 3047885"/>
                <a:gd name="connsiteY0" fmla="*/ 273238 h 2033965"/>
                <a:gd name="connsiteX1" fmla="*/ 1242182 w 3047885"/>
                <a:gd name="connsiteY1" fmla="*/ 31955 h 2033965"/>
                <a:gd name="connsiteX2" fmla="*/ 924599 w 3047885"/>
                <a:gd name="connsiteY2" fmla="*/ 590715 h 2033965"/>
                <a:gd name="connsiteX3" fmla="*/ 745436 w 3047885"/>
                <a:gd name="connsiteY3" fmla="*/ 1329590 h 2033965"/>
                <a:gd name="connsiteX4" fmla="*/ 8360 w 3047885"/>
                <a:gd name="connsiteY4" fmla="*/ 1765697 h 2033965"/>
                <a:gd name="connsiteX5" fmla="*/ 0 w 3047885"/>
                <a:gd name="connsiteY5" fmla="*/ 1800408 h 2033965"/>
                <a:gd name="connsiteX6" fmla="*/ 0 w 3047885"/>
                <a:gd name="connsiteY6" fmla="*/ 2033965 h 2033965"/>
                <a:gd name="connsiteX7" fmla="*/ 3047886 w 3047885"/>
                <a:gd name="connsiteY7" fmla="*/ 2033965 h 2033965"/>
                <a:gd name="connsiteX8" fmla="*/ 3047886 w 3047885"/>
                <a:gd name="connsiteY8" fmla="*/ 272285 h 2033965"/>
                <a:gd name="connsiteX9" fmla="*/ 3039526 w 3047885"/>
                <a:gd name="connsiteY9" fmla="*/ 273238 h 20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7885" h="2033965">
                  <a:moveTo>
                    <a:pt x="3039526" y="273238"/>
                  </a:moveTo>
                  <a:cubicBezTo>
                    <a:pt x="2121805" y="447744"/>
                    <a:pt x="1769406" y="-140223"/>
                    <a:pt x="1242182" y="31955"/>
                  </a:cubicBezTo>
                  <a:cubicBezTo>
                    <a:pt x="1088735" y="97567"/>
                    <a:pt x="938462" y="358639"/>
                    <a:pt x="924599" y="590715"/>
                  </a:cubicBezTo>
                  <a:cubicBezTo>
                    <a:pt x="914017" y="782259"/>
                    <a:pt x="1362612" y="1218050"/>
                    <a:pt x="745436" y="1329590"/>
                  </a:cubicBezTo>
                  <a:cubicBezTo>
                    <a:pt x="350495" y="1421976"/>
                    <a:pt x="95243" y="1618176"/>
                    <a:pt x="8360" y="1765697"/>
                  </a:cubicBezTo>
                  <a:lnTo>
                    <a:pt x="0" y="1800408"/>
                  </a:lnTo>
                  <a:lnTo>
                    <a:pt x="0" y="2033965"/>
                  </a:lnTo>
                  <a:lnTo>
                    <a:pt x="3047886" y="2033965"/>
                  </a:lnTo>
                  <a:lnTo>
                    <a:pt x="3047886" y="272285"/>
                  </a:lnTo>
                  <a:lnTo>
                    <a:pt x="3039526" y="273238"/>
                  </a:lnTo>
                  <a:close/>
                </a:path>
              </a:pathLst>
            </a:custGeom>
            <a:solidFill>
              <a:srgbClr val="9DC5E9"/>
            </a:solidFill>
            <a:ln w="10551"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4ACB80B5-7CD5-7E9D-F2E4-A9327B8DFBC3}"/>
                </a:ext>
              </a:extLst>
            </p:cNvPr>
            <p:cNvSpPr/>
            <p:nvPr/>
          </p:nvSpPr>
          <p:spPr>
            <a:xfrm>
              <a:off x="1706854" y="2726158"/>
              <a:ext cx="3031165" cy="1765697"/>
            </a:xfrm>
            <a:custGeom>
              <a:avLst/>
              <a:gdLst>
                <a:gd name="connsiteX0" fmla="*/ 3031165 w 3031165"/>
                <a:gd name="connsiteY0" fmla="*/ 273238 h 1765697"/>
                <a:gd name="connsiteX1" fmla="*/ 1233822 w 3031165"/>
                <a:gd name="connsiteY1" fmla="*/ 31955 h 1765697"/>
                <a:gd name="connsiteX2" fmla="*/ 916239 w 3031165"/>
                <a:gd name="connsiteY2" fmla="*/ 590715 h 1765697"/>
                <a:gd name="connsiteX3" fmla="*/ 737076 w 3031165"/>
                <a:gd name="connsiteY3" fmla="*/ 1329590 h 1765697"/>
                <a:gd name="connsiteX4" fmla="*/ 0 w 3031165"/>
                <a:gd name="connsiteY4" fmla="*/ 1765697 h 1765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1165" h="1765697">
                  <a:moveTo>
                    <a:pt x="3031165" y="273238"/>
                  </a:moveTo>
                  <a:cubicBezTo>
                    <a:pt x="2113445" y="447744"/>
                    <a:pt x="1761045" y="-140223"/>
                    <a:pt x="1233822" y="31955"/>
                  </a:cubicBezTo>
                  <a:cubicBezTo>
                    <a:pt x="1080375" y="97567"/>
                    <a:pt x="930102" y="358639"/>
                    <a:pt x="916239" y="590715"/>
                  </a:cubicBezTo>
                  <a:cubicBezTo>
                    <a:pt x="905656" y="782259"/>
                    <a:pt x="1354251" y="1218050"/>
                    <a:pt x="737076" y="1329590"/>
                  </a:cubicBezTo>
                  <a:cubicBezTo>
                    <a:pt x="342134" y="1421976"/>
                    <a:pt x="86883" y="1618176"/>
                    <a:pt x="0" y="1765697"/>
                  </a:cubicBezTo>
                </a:path>
              </a:pathLst>
            </a:custGeom>
            <a:noFill/>
            <a:ln w="7913" cap="flat">
              <a:solidFill>
                <a:srgbClr val="000000"/>
              </a:solidFill>
              <a:custDash>
                <a:ds d="0" sp="0"/>
                <a:ds d="300000" sp="150000"/>
              </a:custDash>
              <a:miter/>
            </a:ln>
          </p:spPr>
          <p:txBody>
            <a:bodyPr rtlCol="0" anchor="ctr"/>
            <a:lstStyle/>
            <a:p>
              <a:endParaRPr lang="en-US"/>
            </a:p>
          </p:txBody>
        </p:sp>
        <p:sp>
          <p:nvSpPr>
            <p:cNvPr id="49" name="Freeform: Shape 48">
              <a:extLst>
                <a:ext uri="{FF2B5EF4-FFF2-40B4-BE49-F238E27FC236}">
                  <a16:creationId xmlns:a16="http://schemas.microsoft.com/office/drawing/2014/main" id="{6B4BA439-2F54-DA7C-95AB-B490EA2265DA}"/>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noFill/>
            <a:ln w="21103" cap="flat">
              <a:solidFill>
                <a:srgbClr val="000000"/>
              </a:solidFill>
              <a:prstDash val="solid"/>
              <a:miter/>
            </a:ln>
          </p:spPr>
          <p:txBody>
            <a:bodyPr rtlCol="0" anchor="ctr"/>
            <a:lstStyle/>
            <a:p>
              <a:endParaRPr lang="en-US"/>
            </a:p>
          </p:txBody>
        </p:sp>
      </p:grpSp>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4C683BCF-CEF3-D824-9DD5-4521F4EC9675}"/>
                  </a:ext>
                </a:extLst>
              </p:cNvPr>
              <p:cNvSpPr txBox="1"/>
              <p:nvPr/>
            </p:nvSpPr>
            <p:spPr>
              <a:xfrm>
                <a:off x="2374365" y="4584817"/>
                <a:ext cx="453401" cy="49266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000000"/>
                          </a:solidFill>
                          <a:latin typeface="Cambria Math" panose="02040503050406030204" pitchFamily="18" charset="0"/>
                        </a:rPr>
                        <m:t>𝒙</m:t>
                      </m:r>
                    </m:oMath>
                  </m:oMathPara>
                </a14:m>
                <a:endParaRPr lang="en-US" sz="2400" b="1" dirty="0">
                  <a:solidFill>
                    <a:srgbClr val="000000"/>
                  </a:solidFill>
                </a:endParaRPr>
              </a:p>
            </p:txBody>
          </p:sp>
        </mc:Choice>
        <mc:Fallback xmlns="">
          <p:sp>
            <p:nvSpPr>
              <p:cNvPr id="50" name="TextBox 49">
                <a:extLst>
                  <a:ext uri="{FF2B5EF4-FFF2-40B4-BE49-F238E27FC236}">
                    <a16:creationId xmlns:a16="http://schemas.microsoft.com/office/drawing/2014/main" id="{4C683BCF-CEF3-D824-9DD5-4521F4EC9675}"/>
                  </a:ext>
                </a:extLst>
              </p:cNvPr>
              <p:cNvSpPr txBox="1">
                <a:spLocks noRot="1" noChangeAspect="1" noMove="1" noResize="1" noEditPoints="1" noAdjustHandles="1" noChangeArrowheads="1" noChangeShapeType="1" noTextEdit="1"/>
              </p:cNvSpPr>
              <p:nvPr/>
            </p:nvSpPr>
            <p:spPr>
              <a:xfrm>
                <a:off x="2374365" y="4584817"/>
                <a:ext cx="453401" cy="492663"/>
              </a:xfrm>
              <a:prstGeom prst="rect">
                <a:avLst/>
              </a:prstGeom>
              <a:blipFill>
                <a:blip r:embed="rId4"/>
                <a:stretch>
                  <a:fillRect/>
                </a:stretch>
              </a:blipFill>
            </p:spPr>
            <p:txBody>
              <a:bodyPr/>
              <a:lstStyle/>
              <a:p>
                <a:r>
                  <a:rPr lang="en-US">
                    <a:noFill/>
                  </a:rPr>
                  <a:t> </a:t>
                </a:r>
              </a:p>
            </p:txBody>
          </p:sp>
        </mc:Fallback>
      </mc:AlternateContent>
      <p:sp>
        <p:nvSpPr>
          <p:cNvPr id="51" name="Oval 50">
            <a:extLst>
              <a:ext uri="{FF2B5EF4-FFF2-40B4-BE49-F238E27FC236}">
                <a16:creationId xmlns:a16="http://schemas.microsoft.com/office/drawing/2014/main" id="{12A51DA9-0FFB-6983-2345-96F7CFAB7BD9}"/>
              </a:ext>
            </a:extLst>
          </p:cNvPr>
          <p:cNvSpPr/>
          <p:nvPr/>
        </p:nvSpPr>
        <p:spPr>
          <a:xfrm rot="19041814">
            <a:off x="2670538" y="4642139"/>
            <a:ext cx="146369" cy="146369"/>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3" name="Group 52">
            <a:extLst>
              <a:ext uri="{FF2B5EF4-FFF2-40B4-BE49-F238E27FC236}">
                <a16:creationId xmlns:a16="http://schemas.microsoft.com/office/drawing/2014/main" id="{71CEE37C-2EFD-15C8-B009-6E48C2459C4A}"/>
              </a:ext>
            </a:extLst>
          </p:cNvPr>
          <p:cNvGrpSpPr/>
          <p:nvPr/>
        </p:nvGrpSpPr>
        <p:grpSpPr>
          <a:xfrm>
            <a:off x="192166" y="3708960"/>
            <a:ext cx="1377489" cy="812246"/>
            <a:chOff x="126952" y="2882537"/>
            <a:chExt cx="1377489" cy="812246"/>
          </a:xfrm>
        </p:grpSpPr>
        <p:sp>
          <p:nvSpPr>
            <p:cNvPr id="54" name="Rectangle 53">
              <a:extLst>
                <a:ext uri="{FF2B5EF4-FFF2-40B4-BE49-F238E27FC236}">
                  <a16:creationId xmlns:a16="http://schemas.microsoft.com/office/drawing/2014/main" id="{29826A6E-E1B5-E8D7-8912-18D3FD428553}"/>
                </a:ext>
              </a:extLst>
            </p:cNvPr>
            <p:cNvSpPr/>
            <p:nvPr/>
          </p:nvSpPr>
          <p:spPr>
            <a:xfrm>
              <a:off x="126952" y="2882537"/>
              <a:ext cx="1360647" cy="810975"/>
            </a:xfrm>
            <a:prstGeom prst="rect">
              <a:avLst/>
            </a:prstGeom>
            <a:noFill/>
            <a:ln w="190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55" name="TextBox 54">
              <a:extLst>
                <a:ext uri="{FF2B5EF4-FFF2-40B4-BE49-F238E27FC236}">
                  <a16:creationId xmlns:a16="http://schemas.microsoft.com/office/drawing/2014/main" id="{C3F75977-30E7-3C36-9FE2-E09CC1DBBAD3}"/>
                </a:ext>
              </a:extLst>
            </p:cNvPr>
            <p:cNvSpPr txBox="1"/>
            <p:nvPr/>
          </p:nvSpPr>
          <p:spPr>
            <a:xfrm>
              <a:off x="452730" y="2883808"/>
              <a:ext cx="1051711" cy="400110"/>
            </a:xfrm>
            <a:prstGeom prst="rect">
              <a:avLst/>
            </a:prstGeom>
            <a:noFill/>
          </p:spPr>
          <p:txBody>
            <a:bodyPr wrap="square" rtlCol="0">
              <a:spAutoFit/>
            </a:bodyPr>
            <a:lstStyle/>
            <a:p>
              <a:r>
                <a:rPr lang="en-US" sz="2000" dirty="0">
                  <a:solidFill>
                    <a:schemeClr val="tx1">
                      <a:lumMod val="50000"/>
                    </a:schemeClr>
                  </a:solidFill>
                </a:rPr>
                <a:t>Reject</a:t>
              </a:r>
            </a:p>
          </p:txBody>
        </p:sp>
        <p:sp>
          <p:nvSpPr>
            <p:cNvPr id="56" name="Rectangle 55">
              <a:extLst>
                <a:ext uri="{FF2B5EF4-FFF2-40B4-BE49-F238E27FC236}">
                  <a16:creationId xmlns:a16="http://schemas.microsoft.com/office/drawing/2014/main" id="{DF8F0A6B-6A49-15C5-7224-77CD1FCFD4CD}"/>
                </a:ext>
              </a:extLst>
            </p:cNvPr>
            <p:cNvSpPr/>
            <p:nvPr/>
          </p:nvSpPr>
          <p:spPr>
            <a:xfrm>
              <a:off x="209504" y="2988727"/>
              <a:ext cx="231270" cy="231270"/>
            </a:xfrm>
            <a:prstGeom prst="rect">
              <a:avLst/>
            </a:prstGeom>
            <a:solidFill>
              <a:srgbClr val="F7C9D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7" name="TextBox 56">
              <a:extLst>
                <a:ext uri="{FF2B5EF4-FFF2-40B4-BE49-F238E27FC236}">
                  <a16:creationId xmlns:a16="http://schemas.microsoft.com/office/drawing/2014/main" id="{86A71A90-D893-8E5D-7358-736424C4D137}"/>
                </a:ext>
              </a:extLst>
            </p:cNvPr>
            <p:cNvSpPr txBox="1"/>
            <p:nvPr/>
          </p:nvSpPr>
          <p:spPr>
            <a:xfrm>
              <a:off x="473750" y="3294673"/>
              <a:ext cx="1013850" cy="400110"/>
            </a:xfrm>
            <a:prstGeom prst="rect">
              <a:avLst/>
            </a:prstGeom>
            <a:noFill/>
          </p:spPr>
          <p:txBody>
            <a:bodyPr wrap="square" rtlCol="0">
              <a:spAutoFit/>
            </a:bodyPr>
            <a:lstStyle/>
            <a:p>
              <a:r>
                <a:rPr lang="en-US" sz="2000" dirty="0">
                  <a:solidFill>
                    <a:schemeClr val="tx1">
                      <a:lumMod val="50000"/>
                    </a:schemeClr>
                  </a:solidFill>
                </a:rPr>
                <a:t>Accept</a:t>
              </a:r>
            </a:p>
          </p:txBody>
        </p:sp>
        <p:sp>
          <p:nvSpPr>
            <p:cNvPr id="58" name="Rectangle 57">
              <a:extLst>
                <a:ext uri="{FF2B5EF4-FFF2-40B4-BE49-F238E27FC236}">
                  <a16:creationId xmlns:a16="http://schemas.microsoft.com/office/drawing/2014/main" id="{4E76F30E-2730-6E9C-3138-9F828E38E8ED}"/>
                </a:ext>
              </a:extLst>
            </p:cNvPr>
            <p:cNvSpPr/>
            <p:nvPr/>
          </p:nvSpPr>
          <p:spPr>
            <a:xfrm>
              <a:off x="209504" y="3399592"/>
              <a:ext cx="231270" cy="231270"/>
            </a:xfrm>
            <a:prstGeom prst="rect">
              <a:avLst/>
            </a:prstGeom>
            <a:solidFill>
              <a:srgbClr val="9DC5E9"/>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cxnSp>
        <p:nvCxnSpPr>
          <p:cNvPr id="59" name="Straight Arrow Connector 58">
            <a:extLst>
              <a:ext uri="{FF2B5EF4-FFF2-40B4-BE49-F238E27FC236}">
                <a16:creationId xmlns:a16="http://schemas.microsoft.com/office/drawing/2014/main" id="{19E41517-4DEE-DDB7-578E-1FDF44D7EA0C}"/>
              </a:ext>
            </a:extLst>
          </p:cNvPr>
          <p:cNvCxnSpPr>
            <a:cxnSpLocks/>
            <a:stCxn id="51" idx="6"/>
            <a:endCxn id="61" idx="1"/>
          </p:cNvCxnSpPr>
          <p:nvPr/>
        </p:nvCxnSpPr>
        <p:spPr>
          <a:xfrm flipV="1">
            <a:off x="2797562" y="4245676"/>
            <a:ext cx="542077" cy="420077"/>
          </a:xfrm>
          <a:prstGeom prst="straightConnector1">
            <a:avLst/>
          </a:prstGeom>
          <a:ln w="38100">
            <a:solidFill>
              <a:srgbClr val="000000"/>
            </a:solidFill>
            <a:prstDash val="sys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959C0A57-17EC-B8FD-D7AF-E13DE58362AA}"/>
                  </a:ext>
                </a:extLst>
              </p:cNvPr>
              <p:cNvSpPr txBox="1"/>
              <p:nvPr/>
            </p:nvSpPr>
            <p:spPr>
              <a:xfrm>
                <a:off x="3216803" y="3819768"/>
                <a:ext cx="545782" cy="37818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US" b="1" i="1" smtClean="0">
                              <a:solidFill>
                                <a:srgbClr val="000000"/>
                              </a:solidFill>
                              <a:latin typeface="Cambria Math" panose="02040503050406030204" pitchFamily="18" charset="0"/>
                            </a:rPr>
                          </m:ctrlPr>
                        </m:sSubSupPr>
                        <m:e>
                          <m:r>
                            <a:rPr lang="en-US" b="1" i="1" smtClean="0">
                              <a:solidFill>
                                <a:srgbClr val="000000"/>
                              </a:solidFill>
                              <a:latin typeface="Cambria Math" panose="02040503050406030204" pitchFamily="18" charset="0"/>
                            </a:rPr>
                            <m:t>𝒙</m:t>
                          </m:r>
                        </m:e>
                        <m:sub>
                          <m:r>
                            <a:rPr lang="en-US" b="1" i="1" smtClean="0">
                              <a:solidFill>
                                <a:srgbClr val="000000"/>
                              </a:solidFill>
                              <a:latin typeface="Cambria Math" panose="02040503050406030204" pitchFamily="18" charset="0"/>
                            </a:rPr>
                            <m:t>𝟐</m:t>
                          </m:r>
                        </m:sub>
                        <m:sup>
                          <m:r>
                            <a:rPr lang="en-US" b="1" i="1" smtClean="0">
                              <a:solidFill>
                                <a:srgbClr val="000000"/>
                              </a:solidFill>
                              <a:latin typeface="Cambria Math" panose="02040503050406030204" pitchFamily="18" charset="0"/>
                            </a:rPr>
                            <m:t>′</m:t>
                          </m:r>
                        </m:sup>
                      </m:sSubSup>
                    </m:oMath>
                  </m:oMathPara>
                </a14:m>
                <a:endParaRPr lang="en-US" b="1" dirty="0">
                  <a:solidFill>
                    <a:srgbClr val="000000"/>
                  </a:solidFill>
                </a:endParaRPr>
              </a:p>
            </p:txBody>
          </p:sp>
        </mc:Choice>
        <mc:Fallback xmlns="">
          <p:sp>
            <p:nvSpPr>
              <p:cNvPr id="60" name="TextBox 59">
                <a:extLst>
                  <a:ext uri="{FF2B5EF4-FFF2-40B4-BE49-F238E27FC236}">
                    <a16:creationId xmlns:a16="http://schemas.microsoft.com/office/drawing/2014/main" id="{959C0A57-17EC-B8FD-D7AF-E13DE58362AA}"/>
                  </a:ext>
                </a:extLst>
              </p:cNvPr>
              <p:cNvSpPr txBox="1">
                <a:spLocks noRot="1" noChangeAspect="1" noMove="1" noResize="1" noEditPoints="1" noAdjustHandles="1" noChangeArrowheads="1" noChangeShapeType="1" noTextEdit="1"/>
              </p:cNvSpPr>
              <p:nvPr/>
            </p:nvSpPr>
            <p:spPr>
              <a:xfrm>
                <a:off x="3216803" y="3819768"/>
                <a:ext cx="545782" cy="378180"/>
              </a:xfrm>
              <a:prstGeom prst="rect">
                <a:avLst/>
              </a:prstGeom>
              <a:blipFill>
                <a:blip r:embed="rId5"/>
                <a:stretch>
                  <a:fillRect/>
                </a:stretch>
              </a:blipFill>
            </p:spPr>
            <p:txBody>
              <a:bodyPr/>
              <a:lstStyle/>
              <a:p>
                <a:r>
                  <a:rPr lang="en-US">
                    <a:noFill/>
                  </a:rPr>
                  <a:t> </a:t>
                </a:r>
              </a:p>
            </p:txBody>
          </p:sp>
        </mc:Fallback>
      </mc:AlternateContent>
      <p:sp>
        <p:nvSpPr>
          <p:cNvPr id="61" name="Oval 60">
            <a:extLst>
              <a:ext uri="{FF2B5EF4-FFF2-40B4-BE49-F238E27FC236}">
                <a16:creationId xmlns:a16="http://schemas.microsoft.com/office/drawing/2014/main" id="{B4B323E3-0377-D277-5C4C-33B9761D56ED}"/>
              </a:ext>
            </a:extLst>
          </p:cNvPr>
          <p:cNvSpPr/>
          <p:nvPr/>
        </p:nvSpPr>
        <p:spPr>
          <a:xfrm rot="17623785">
            <a:off x="3334654" y="4145942"/>
            <a:ext cx="146369" cy="146369"/>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21AC34DC-E8C2-B8CB-7BDD-B6FDE5E705EE}"/>
                  </a:ext>
                </a:extLst>
              </p:cNvPr>
              <p:cNvSpPr txBox="1"/>
              <p:nvPr/>
            </p:nvSpPr>
            <p:spPr>
              <a:xfrm>
                <a:off x="2360759" y="4144933"/>
                <a:ext cx="50199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𝒂</m:t>
                          </m:r>
                        </m:e>
                        <m:sub>
                          <m:r>
                            <a:rPr lang="en-US" b="1" i="1" smtClean="0">
                              <a:latin typeface="Cambria Math" panose="02040503050406030204" pitchFamily="18" charset="0"/>
                            </a:rPr>
                            <m:t>𝟏</m:t>
                          </m:r>
                        </m:sub>
                      </m:sSub>
                    </m:oMath>
                  </m:oMathPara>
                </a14:m>
                <a:endParaRPr lang="en-US" b="1" dirty="0"/>
              </a:p>
            </p:txBody>
          </p:sp>
        </mc:Choice>
        <mc:Fallback xmlns="">
          <p:sp>
            <p:nvSpPr>
              <p:cNvPr id="62" name="TextBox 61">
                <a:extLst>
                  <a:ext uri="{FF2B5EF4-FFF2-40B4-BE49-F238E27FC236}">
                    <a16:creationId xmlns:a16="http://schemas.microsoft.com/office/drawing/2014/main" id="{21AC34DC-E8C2-B8CB-7BDD-B6FDE5E705EE}"/>
                  </a:ext>
                </a:extLst>
              </p:cNvPr>
              <p:cNvSpPr txBox="1">
                <a:spLocks noRot="1" noChangeAspect="1" noMove="1" noResize="1" noEditPoints="1" noAdjustHandles="1" noChangeArrowheads="1" noChangeShapeType="1" noTextEdit="1"/>
              </p:cNvSpPr>
              <p:nvPr/>
            </p:nvSpPr>
            <p:spPr>
              <a:xfrm>
                <a:off x="2360759" y="4144933"/>
                <a:ext cx="501996" cy="369332"/>
              </a:xfrm>
              <a:prstGeom prst="rect">
                <a:avLst/>
              </a:prstGeom>
              <a:blipFill>
                <a:blip r:embed="rId6"/>
                <a:stretch>
                  <a:fillRect/>
                </a:stretch>
              </a:blipFill>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B7D508D8-ED99-466F-BBBE-BBE3FB247C57}"/>
              </a:ext>
            </a:extLst>
          </p:cNvPr>
          <p:cNvCxnSpPr>
            <a:cxnSpLocks/>
            <a:stCxn id="51" idx="5"/>
            <a:endCxn id="10" idx="2"/>
          </p:cNvCxnSpPr>
          <p:nvPr/>
        </p:nvCxnSpPr>
        <p:spPr>
          <a:xfrm flipV="1">
            <a:off x="2816845" y="4265266"/>
            <a:ext cx="1160089" cy="453076"/>
          </a:xfrm>
          <a:prstGeom prst="straightConnector1">
            <a:avLst/>
          </a:prstGeom>
          <a:ln w="38100">
            <a:solidFill>
              <a:srgbClr val="0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C3AA3B03-30FF-6AA6-4541-231E1CC1E2D1}"/>
              </a:ext>
            </a:extLst>
          </p:cNvPr>
          <p:cNvSpPr/>
          <p:nvPr/>
        </p:nvSpPr>
        <p:spPr>
          <a:xfrm rot="19653934">
            <a:off x="3965517" y="4152830"/>
            <a:ext cx="146369" cy="146369"/>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2BB0826-9C8D-7D7C-9D9D-0169FA9C4081}"/>
                  </a:ext>
                </a:extLst>
              </p:cNvPr>
              <p:cNvSpPr txBox="1"/>
              <p:nvPr/>
            </p:nvSpPr>
            <p:spPr>
              <a:xfrm>
                <a:off x="3915990" y="3876314"/>
                <a:ext cx="545782" cy="37818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US" b="1" i="1" smtClean="0">
                              <a:solidFill>
                                <a:srgbClr val="000000"/>
                              </a:solidFill>
                              <a:latin typeface="Cambria Math" panose="02040503050406030204" pitchFamily="18" charset="0"/>
                            </a:rPr>
                          </m:ctrlPr>
                        </m:sSubSupPr>
                        <m:e>
                          <m:r>
                            <a:rPr lang="en-US" b="1" i="1" smtClean="0">
                              <a:solidFill>
                                <a:srgbClr val="000000"/>
                              </a:solidFill>
                              <a:latin typeface="Cambria Math" panose="02040503050406030204" pitchFamily="18" charset="0"/>
                            </a:rPr>
                            <m:t>𝒙</m:t>
                          </m:r>
                        </m:e>
                        <m:sub>
                          <m:r>
                            <a:rPr lang="en-US" b="1" i="1" smtClean="0">
                              <a:solidFill>
                                <a:srgbClr val="000000"/>
                              </a:solidFill>
                              <a:latin typeface="Cambria Math" panose="02040503050406030204" pitchFamily="18" charset="0"/>
                            </a:rPr>
                            <m:t>𝟑</m:t>
                          </m:r>
                        </m:sub>
                        <m:sup>
                          <m:r>
                            <a:rPr lang="en-US" b="1" i="1" smtClean="0">
                              <a:solidFill>
                                <a:srgbClr val="000000"/>
                              </a:solidFill>
                              <a:latin typeface="Cambria Math" panose="02040503050406030204" pitchFamily="18" charset="0"/>
                            </a:rPr>
                            <m:t>′</m:t>
                          </m:r>
                        </m:sup>
                      </m:sSubSup>
                    </m:oMath>
                  </m:oMathPara>
                </a14:m>
                <a:endParaRPr lang="en-US" b="1" dirty="0">
                  <a:solidFill>
                    <a:srgbClr val="000000"/>
                  </a:solidFill>
                </a:endParaRPr>
              </a:p>
            </p:txBody>
          </p:sp>
        </mc:Choice>
        <mc:Fallback xmlns="">
          <p:sp>
            <p:nvSpPr>
              <p:cNvPr id="11" name="TextBox 10">
                <a:extLst>
                  <a:ext uri="{FF2B5EF4-FFF2-40B4-BE49-F238E27FC236}">
                    <a16:creationId xmlns:a16="http://schemas.microsoft.com/office/drawing/2014/main" id="{92BB0826-9C8D-7D7C-9D9D-0169FA9C4081}"/>
                  </a:ext>
                </a:extLst>
              </p:cNvPr>
              <p:cNvSpPr txBox="1">
                <a:spLocks noRot="1" noChangeAspect="1" noMove="1" noResize="1" noEditPoints="1" noAdjustHandles="1" noChangeArrowheads="1" noChangeShapeType="1" noTextEdit="1"/>
              </p:cNvSpPr>
              <p:nvPr/>
            </p:nvSpPr>
            <p:spPr>
              <a:xfrm>
                <a:off x="3915990" y="3876314"/>
                <a:ext cx="545782" cy="378180"/>
              </a:xfrm>
              <a:prstGeom prst="rect">
                <a:avLst/>
              </a:prstGeom>
              <a:blipFill>
                <a:blip r:embed="rId7"/>
                <a:stretch>
                  <a:fillRect/>
                </a:stretch>
              </a:blipFill>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DB73F6B3-27CB-E709-EA4D-6516B3E5AE75}"/>
              </a:ext>
            </a:extLst>
          </p:cNvPr>
          <p:cNvCxnSpPr>
            <a:cxnSpLocks/>
            <a:stCxn id="51" idx="7"/>
            <a:endCxn id="15" idx="2"/>
          </p:cNvCxnSpPr>
          <p:nvPr/>
        </p:nvCxnSpPr>
        <p:spPr>
          <a:xfrm flipV="1">
            <a:off x="2746741" y="4197298"/>
            <a:ext cx="54652" cy="444903"/>
          </a:xfrm>
          <a:prstGeom prst="straightConnector1">
            <a:avLst/>
          </a:prstGeom>
          <a:ln w="38100">
            <a:solidFill>
              <a:srgbClr val="0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F3AC0B43-B1DC-0E7C-A0FC-4BE0A63E3AE3}"/>
              </a:ext>
            </a:extLst>
          </p:cNvPr>
          <p:cNvSpPr/>
          <p:nvPr/>
        </p:nvSpPr>
        <p:spPr>
          <a:xfrm rot="16230512">
            <a:off x="2728858" y="4050932"/>
            <a:ext cx="146369" cy="146369"/>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9F088024-B858-7334-912E-F1BA7FB69703}"/>
                  </a:ext>
                </a:extLst>
              </p:cNvPr>
              <p:cNvSpPr txBox="1"/>
              <p:nvPr/>
            </p:nvSpPr>
            <p:spPr>
              <a:xfrm>
                <a:off x="2592295" y="3726902"/>
                <a:ext cx="545782" cy="37818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US" b="1" i="1" smtClean="0">
                              <a:solidFill>
                                <a:srgbClr val="000000"/>
                              </a:solidFill>
                              <a:latin typeface="Cambria Math" panose="02040503050406030204" pitchFamily="18" charset="0"/>
                            </a:rPr>
                          </m:ctrlPr>
                        </m:sSubSupPr>
                        <m:e>
                          <m:r>
                            <a:rPr lang="en-US" b="1" i="1" smtClean="0">
                              <a:solidFill>
                                <a:srgbClr val="000000"/>
                              </a:solidFill>
                              <a:latin typeface="Cambria Math" panose="02040503050406030204" pitchFamily="18" charset="0"/>
                            </a:rPr>
                            <m:t>𝒙</m:t>
                          </m:r>
                        </m:e>
                        <m:sub>
                          <m:r>
                            <a:rPr lang="en-US" b="1" i="1" smtClean="0">
                              <a:solidFill>
                                <a:srgbClr val="000000"/>
                              </a:solidFill>
                              <a:latin typeface="Cambria Math" panose="02040503050406030204" pitchFamily="18" charset="0"/>
                            </a:rPr>
                            <m:t>𝟏</m:t>
                          </m:r>
                        </m:sub>
                        <m:sup>
                          <m:r>
                            <a:rPr lang="en-US" b="1" i="1" smtClean="0">
                              <a:solidFill>
                                <a:srgbClr val="000000"/>
                              </a:solidFill>
                              <a:latin typeface="Cambria Math" panose="02040503050406030204" pitchFamily="18" charset="0"/>
                            </a:rPr>
                            <m:t>′</m:t>
                          </m:r>
                        </m:sup>
                      </m:sSubSup>
                    </m:oMath>
                  </m:oMathPara>
                </a14:m>
                <a:endParaRPr lang="en-US" b="1" dirty="0">
                  <a:solidFill>
                    <a:srgbClr val="000000"/>
                  </a:solidFill>
                </a:endParaRPr>
              </a:p>
            </p:txBody>
          </p:sp>
        </mc:Choice>
        <mc:Fallback xmlns="">
          <p:sp>
            <p:nvSpPr>
              <p:cNvPr id="17" name="TextBox 16">
                <a:extLst>
                  <a:ext uri="{FF2B5EF4-FFF2-40B4-BE49-F238E27FC236}">
                    <a16:creationId xmlns:a16="http://schemas.microsoft.com/office/drawing/2014/main" id="{9F088024-B858-7334-912E-F1BA7FB69703}"/>
                  </a:ext>
                </a:extLst>
              </p:cNvPr>
              <p:cNvSpPr txBox="1">
                <a:spLocks noRot="1" noChangeAspect="1" noMove="1" noResize="1" noEditPoints="1" noAdjustHandles="1" noChangeArrowheads="1" noChangeShapeType="1" noTextEdit="1"/>
              </p:cNvSpPr>
              <p:nvPr/>
            </p:nvSpPr>
            <p:spPr>
              <a:xfrm>
                <a:off x="2592295" y="3726902"/>
                <a:ext cx="545782" cy="37818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73FD1472-AFB9-CB52-70B9-F8B19EA6F8A9}"/>
                  </a:ext>
                </a:extLst>
              </p:cNvPr>
              <p:cNvSpPr txBox="1"/>
              <p:nvPr/>
            </p:nvSpPr>
            <p:spPr>
              <a:xfrm>
                <a:off x="2827194" y="4016404"/>
                <a:ext cx="50199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𝒂</m:t>
                          </m:r>
                        </m:e>
                        <m:sub>
                          <m:r>
                            <a:rPr lang="en-US" b="1" i="1" smtClean="0">
                              <a:latin typeface="Cambria Math" panose="02040503050406030204" pitchFamily="18" charset="0"/>
                            </a:rPr>
                            <m:t>𝟐</m:t>
                          </m:r>
                        </m:sub>
                      </m:sSub>
                    </m:oMath>
                  </m:oMathPara>
                </a14:m>
                <a:endParaRPr lang="en-US" b="1" dirty="0"/>
              </a:p>
            </p:txBody>
          </p:sp>
        </mc:Choice>
        <mc:Fallback xmlns="">
          <p:sp>
            <p:nvSpPr>
              <p:cNvPr id="18" name="TextBox 17">
                <a:extLst>
                  <a:ext uri="{FF2B5EF4-FFF2-40B4-BE49-F238E27FC236}">
                    <a16:creationId xmlns:a16="http://schemas.microsoft.com/office/drawing/2014/main" id="{73FD1472-AFB9-CB52-70B9-F8B19EA6F8A9}"/>
                  </a:ext>
                </a:extLst>
              </p:cNvPr>
              <p:cNvSpPr txBox="1">
                <a:spLocks noRot="1" noChangeAspect="1" noMove="1" noResize="1" noEditPoints="1" noAdjustHandles="1" noChangeArrowheads="1" noChangeShapeType="1" noTextEdit="1"/>
              </p:cNvSpPr>
              <p:nvPr/>
            </p:nvSpPr>
            <p:spPr>
              <a:xfrm>
                <a:off x="2827194" y="4016404"/>
                <a:ext cx="501996" cy="369332"/>
              </a:xfrm>
              <a:prstGeom prst="rect">
                <a:avLst/>
              </a:prstGeom>
              <a:blipFill>
                <a:blip r:embed="rId9"/>
                <a:stretch>
                  <a:fillRect b="-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8CE4561-FB69-CE24-9C71-E254846569D8}"/>
                  </a:ext>
                </a:extLst>
              </p:cNvPr>
              <p:cNvSpPr txBox="1"/>
              <p:nvPr/>
            </p:nvSpPr>
            <p:spPr>
              <a:xfrm>
                <a:off x="3317146" y="4367496"/>
                <a:ext cx="50199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𝒂</m:t>
                          </m:r>
                        </m:e>
                        <m:sub>
                          <m:r>
                            <a:rPr lang="en-US" b="1" i="1" smtClean="0">
                              <a:latin typeface="Cambria Math" panose="02040503050406030204" pitchFamily="18" charset="0"/>
                            </a:rPr>
                            <m:t>𝟑</m:t>
                          </m:r>
                        </m:sub>
                      </m:sSub>
                    </m:oMath>
                  </m:oMathPara>
                </a14:m>
                <a:endParaRPr lang="en-US" b="1" dirty="0"/>
              </a:p>
            </p:txBody>
          </p:sp>
        </mc:Choice>
        <mc:Fallback xmlns="">
          <p:sp>
            <p:nvSpPr>
              <p:cNvPr id="19" name="TextBox 18">
                <a:extLst>
                  <a:ext uri="{FF2B5EF4-FFF2-40B4-BE49-F238E27FC236}">
                    <a16:creationId xmlns:a16="http://schemas.microsoft.com/office/drawing/2014/main" id="{88CE4561-FB69-CE24-9C71-E254846569D8}"/>
                  </a:ext>
                </a:extLst>
              </p:cNvPr>
              <p:cNvSpPr txBox="1">
                <a:spLocks noRot="1" noChangeAspect="1" noMove="1" noResize="1" noEditPoints="1" noAdjustHandles="1" noChangeArrowheads="1" noChangeShapeType="1" noTextEdit="1"/>
              </p:cNvSpPr>
              <p:nvPr/>
            </p:nvSpPr>
            <p:spPr>
              <a:xfrm>
                <a:off x="3317146" y="4367496"/>
                <a:ext cx="501996" cy="36933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253EDCE9-6793-1834-941B-6DFBC9473A4D}"/>
                  </a:ext>
                </a:extLst>
              </p:cNvPr>
              <p:cNvSpPr txBox="1"/>
              <p:nvPr/>
            </p:nvSpPr>
            <p:spPr>
              <a:xfrm>
                <a:off x="5302780" y="3422320"/>
                <a:ext cx="3657600" cy="523220"/>
              </a:xfrm>
              <a:prstGeom prst="rect">
                <a:avLst/>
              </a:prstGeom>
              <a:noFill/>
            </p:spPr>
            <p:txBody>
              <a:bodyPr wrap="square" rtlCol="0">
                <a:spAutoFit/>
              </a:bodyPr>
              <a:lstStyle/>
              <a:p>
                <a:pPr algn="ctr"/>
                <a14:m>
                  <m:oMath xmlns:m="http://schemas.openxmlformats.org/officeDocument/2006/math">
                    <m:r>
                      <a:rPr lang="en-US" sz="2800" b="0" i="1" smtClean="0">
                        <a:solidFill>
                          <a:schemeClr val="tx1"/>
                        </a:solidFill>
                        <a:latin typeface="Cambria Math" panose="02040503050406030204" pitchFamily="18" charset="0"/>
                      </a:rPr>
                      <m:t>𝑓</m:t>
                    </m:r>
                    <m:d>
                      <m:dPr>
                        <m:ctrlPr>
                          <a:rPr lang="en-US" sz="2800" b="0" i="1" smtClean="0">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𝑥</m:t>
                        </m:r>
                        <m:r>
                          <a:rPr lang="en-US" sz="2800" b="0" i="1" smtClean="0">
                            <a:solidFill>
                              <a:schemeClr val="tx1"/>
                            </a:solidFill>
                            <a:latin typeface="Cambria Math" panose="02040503050406030204" pitchFamily="18" charset="0"/>
                          </a:rPr>
                          <m:t>+</m:t>
                        </m:r>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𝑎</m:t>
                            </m:r>
                          </m:e>
                          <m:sub>
                            <m:r>
                              <a:rPr lang="en-US" sz="2800" b="0" i="1" smtClean="0">
                                <a:solidFill>
                                  <a:schemeClr val="tx1"/>
                                </a:solidFill>
                                <a:latin typeface="Cambria Math" panose="02040503050406030204" pitchFamily="18" charset="0"/>
                              </a:rPr>
                              <m:t>1</m:t>
                            </m:r>
                          </m:sub>
                        </m:sSub>
                      </m:e>
                    </m:d>
                    <m:r>
                      <a:rPr lang="en-US" sz="2800" b="0" i="1" smtClean="0">
                        <a:solidFill>
                          <a:schemeClr val="tx1"/>
                        </a:solidFill>
                        <a:latin typeface="Cambria Math" panose="02040503050406030204" pitchFamily="18" charset="0"/>
                      </a:rPr>
                      <m:t>=</m:t>
                    </m:r>
                  </m:oMath>
                </a14:m>
                <a:r>
                  <a:rPr lang="en-US" sz="2800" b="0" dirty="0">
                    <a:solidFill>
                      <a:schemeClr val="tx1"/>
                    </a:solidFill>
                  </a:rPr>
                  <a:t> </a:t>
                </a:r>
                <a:r>
                  <a:rPr lang="en-US" sz="2800" b="1" dirty="0">
                    <a:solidFill>
                      <a:schemeClr val="accent5"/>
                    </a:solidFill>
                  </a:rPr>
                  <a:t>ACCEPT</a:t>
                </a:r>
              </a:p>
            </p:txBody>
          </p:sp>
        </mc:Choice>
        <mc:Fallback xmlns="">
          <p:sp>
            <p:nvSpPr>
              <p:cNvPr id="22" name="TextBox 21">
                <a:extLst>
                  <a:ext uri="{FF2B5EF4-FFF2-40B4-BE49-F238E27FC236}">
                    <a16:creationId xmlns:a16="http://schemas.microsoft.com/office/drawing/2014/main" id="{253EDCE9-6793-1834-941B-6DFBC9473A4D}"/>
                  </a:ext>
                </a:extLst>
              </p:cNvPr>
              <p:cNvSpPr txBox="1">
                <a:spLocks noRot="1" noChangeAspect="1" noMove="1" noResize="1" noEditPoints="1" noAdjustHandles="1" noChangeArrowheads="1" noChangeShapeType="1" noTextEdit="1"/>
              </p:cNvSpPr>
              <p:nvPr/>
            </p:nvSpPr>
            <p:spPr>
              <a:xfrm>
                <a:off x="5302780" y="3422320"/>
                <a:ext cx="3657600" cy="523220"/>
              </a:xfrm>
              <a:prstGeom prst="rect">
                <a:avLst/>
              </a:prstGeom>
              <a:blipFill>
                <a:blip r:embed="rId11"/>
                <a:stretch>
                  <a:fillRect t="-11628" r="-2167" b="-31395"/>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BAB810C4-1D79-EA6D-CB21-87EC226CE2E5}"/>
              </a:ext>
            </a:extLst>
          </p:cNvPr>
          <p:cNvSpPr txBox="1"/>
          <p:nvPr/>
        </p:nvSpPr>
        <p:spPr>
          <a:xfrm>
            <a:off x="264589" y="1104694"/>
            <a:ext cx="11775011" cy="830997"/>
          </a:xfrm>
          <a:prstGeom prst="rect">
            <a:avLst/>
          </a:prstGeom>
          <a:noFill/>
        </p:spPr>
        <p:txBody>
          <a:bodyPr wrap="square" rtlCol="0">
            <a:spAutoFit/>
          </a:bodyPr>
          <a:lstStyle/>
          <a:p>
            <a:r>
              <a:rPr lang="en-US" sz="2400" b="1" dirty="0"/>
              <a:t>It’s often necessary to provide users with multiple paths to recourse</a:t>
            </a:r>
            <a:r>
              <a:rPr lang="en-US" sz="2400" dirty="0"/>
              <a:t> so they can find an action that is practically achievable for them and suits their preferences</a:t>
            </a:r>
          </a:p>
        </p:txBody>
      </p:sp>
      <p:grpSp>
        <p:nvGrpSpPr>
          <p:cNvPr id="25" name="Group 24">
            <a:extLst>
              <a:ext uri="{FF2B5EF4-FFF2-40B4-BE49-F238E27FC236}">
                <a16:creationId xmlns:a16="http://schemas.microsoft.com/office/drawing/2014/main" id="{97A4B655-889D-DBE0-A3D8-60C3A5ED523B}"/>
              </a:ext>
            </a:extLst>
          </p:cNvPr>
          <p:cNvGrpSpPr>
            <a:grpSpLocks noChangeAspect="1"/>
          </p:cNvGrpSpPr>
          <p:nvPr/>
        </p:nvGrpSpPr>
        <p:grpSpPr>
          <a:xfrm>
            <a:off x="10195705" y="2439200"/>
            <a:ext cx="408842" cy="914400"/>
            <a:chOff x="1705727" y="3046311"/>
            <a:chExt cx="803692" cy="1797505"/>
          </a:xfrm>
        </p:grpSpPr>
        <p:sp>
          <p:nvSpPr>
            <p:cNvPr id="16" name="Freeform: Shape 15">
              <a:extLst>
                <a:ext uri="{FF2B5EF4-FFF2-40B4-BE49-F238E27FC236}">
                  <a16:creationId xmlns:a16="http://schemas.microsoft.com/office/drawing/2014/main" id="{7D37CAE3-B05D-B40E-4F1C-8B6D50A7878A}"/>
                </a:ext>
              </a:extLst>
            </p:cNvPr>
            <p:cNvSpPr/>
            <p:nvPr/>
          </p:nvSpPr>
          <p:spPr>
            <a:xfrm>
              <a:off x="1705727" y="3376467"/>
              <a:ext cx="803692" cy="1467349"/>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24" name="Freeform: Shape 23">
              <a:extLst>
                <a:ext uri="{FF2B5EF4-FFF2-40B4-BE49-F238E27FC236}">
                  <a16:creationId xmlns:a16="http://schemas.microsoft.com/office/drawing/2014/main" id="{196B3C26-B32C-87FF-07CD-0ED7F0178AD8}"/>
                </a:ext>
              </a:extLst>
            </p:cNvPr>
            <p:cNvSpPr/>
            <p:nvPr/>
          </p:nvSpPr>
          <p:spPr>
            <a:xfrm>
              <a:off x="1962909" y="3046311"/>
              <a:ext cx="292251" cy="292251"/>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31" name="Group 30">
            <a:extLst>
              <a:ext uri="{FF2B5EF4-FFF2-40B4-BE49-F238E27FC236}">
                <a16:creationId xmlns:a16="http://schemas.microsoft.com/office/drawing/2014/main" id="{7CD4DD8D-F31F-551F-C3FA-B270F5E0117C}"/>
              </a:ext>
            </a:extLst>
          </p:cNvPr>
          <p:cNvGrpSpPr>
            <a:grpSpLocks noChangeAspect="1"/>
          </p:cNvGrpSpPr>
          <p:nvPr/>
        </p:nvGrpSpPr>
        <p:grpSpPr>
          <a:xfrm>
            <a:off x="10827412" y="2439200"/>
            <a:ext cx="408842" cy="914400"/>
            <a:chOff x="1705727" y="3046311"/>
            <a:chExt cx="803692" cy="1797505"/>
          </a:xfrm>
          <a:solidFill>
            <a:schemeClr val="tx1">
              <a:lumMod val="50000"/>
              <a:lumOff val="50000"/>
            </a:schemeClr>
          </a:solidFill>
        </p:grpSpPr>
        <p:sp>
          <p:nvSpPr>
            <p:cNvPr id="32" name="Freeform: Shape 31">
              <a:extLst>
                <a:ext uri="{FF2B5EF4-FFF2-40B4-BE49-F238E27FC236}">
                  <a16:creationId xmlns:a16="http://schemas.microsoft.com/office/drawing/2014/main" id="{C5B5BCFC-DB01-9B5B-DB62-835E0B7E30FA}"/>
                </a:ext>
              </a:extLst>
            </p:cNvPr>
            <p:cNvSpPr/>
            <p:nvPr/>
          </p:nvSpPr>
          <p:spPr>
            <a:xfrm>
              <a:off x="1705727" y="3376467"/>
              <a:ext cx="803692" cy="1467349"/>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grpFill/>
            <a:ln w="34230" cap="flat">
              <a:noFill/>
              <a:prstDash val="solid"/>
              <a:miter/>
            </a:ln>
          </p:spPr>
          <p:txBody>
            <a:bodyPr rtlCol="0" anchor="ctr"/>
            <a:lstStyle/>
            <a:p>
              <a:endParaRPr lang="en-US" sz="1600" dirty="0"/>
            </a:p>
          </p:txBody>
        </p:sp>
        <p:sp>
          <p:nvSpPr>
            <p:cNvPr id="33" name="Freeform: Shape 32">
              <a:extLst>
                <a:ext uri="{FF2B5EF4-FFF2-40B4-BE49-F238E27FC236}">
                  <a16:creationId xmlns:a16="http://schemas.microsoft.com/office/drawing/2014/main" id="{291DF9A8-D2BC-B526-A579-B4CFC1FAB794}"/>
                </a:ext>
              </a:extLst>
            </p:cNvPr>
            <p:cNvSpPr/>
            <p:nvPr/>
          </p:nvSpPr>
          <p:spPr>
            <a:xfrm>
              <a:off x="1962909" y="3046311"/>
              <a:ext cx="292251" cy="292251"/>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grpFill/>
            <a:ln w="34230" cap="flat">
              <a:noFill/>
              <a:prstDash val="solid"/>
              <a:miter/>
            </a:ln>
          </p:spPr>
          <p:txBody>
            <a:bodyPr rtlCol="0" anchor="ctr"/>
            <a:lstStyle/>
            <a:p>
              <a:endParaRPr lang="en-US" sz="1600" dirty="0"/>
            </a:p>
          </p:txBody>
        </p:sp>
      </p:gr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9B52B8AF-AE6E-9DD0-DCEB-C3DB1F17330D}"/>
                  </a:ext>
                </a:extLst>
              </p:cNvPr>
              <p:cNvSpPr txBox="1"/>
              <p:nvPr/>
            </p:nvSpPr>
            <p:spPr>
              <a:xfrm>
                <a:off x="9513497" y="3400776"/>
                <a:ext cx="552828" cy="566309"/>
              </a:xfrm>
              <a:prstGeom prst="rect">
                <a:avLst/>
              </a:prstGeom>
              <a:noFill/>
            </p:spPr>
            <p:txBody>
              <a:bodyPr wrap="square" rtlCol="0">
                <a:spAutoFit/>
              </a:bodyPr>
              <a:lstStyle/>
              <a:p>
                <a:pPr algn="ctr">
                  <a:lnSpc>
                    <a:spcPct val="110000"/>
                  </a:lnSpc>
                </a:pPr>
                <a14:m>
                  <m:oMathPara xmlns:m="http://schemas.openxmlformats.org/officeDocument/2006/math">
                    <m:oMathParaPr>
                      <m:jc m:val="left"/>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𝑎</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oMath>
                  </m:oMathPara>
                </a14:m>
                <a:endParaRPr lang="en-US" sz="2800" dirty="0"/>
              </a:p>
            </p:txBody>
          </p:sp>
        </mc:Choice>
        <mc:Fallback xmlns="">
          <p:sp>
            <p:nvSpPr>
              <p:cNvPr id="21" name="TextBox 20">
                <a:extLst>
                  <a:ext uri="{FF2B5EF4-FFF2-40B4-BE49-F238E27FC236}">
                    <a16:creationId xmlns:a16="http://schemas.microsoft.com/office/drawing/2014/main" id="{9B52B8AF-AE6E-9DD0-DCEB-C3DB1F17330D}"/>
                  </a:ext>
                </a:extLst>
              </p:cNvPr>
              <p:cNvSpPr txBox="1">
                <a:spLocks noRot="1" noChangeAspect="1" noMove="1" noResize="1" noEditPoints="1" noAdjustHandles="1" noChangeArrowheads="1" noChangeShapeType="1" noTextEdit="1"/>
              </p:cNvSpPr>
              <p:nvPr/>
            </p:nvSpPr>
            <p:spPr>
              <a:xfrm>
                <a:off x="9513497" y="3400776"/>
                <a:ext cx="552828" cy="566309"/>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0B764121-5122-DC1B-558D-89795D2C44DE}"/>
                  </a:ext>
                </a:extLst>
              </p:cNvPr>
              <p:cNvSpPr txBox="1"/>
              <p:nvPr/>
            </p:nvSpPr>
            <p:spPr>
              <a:xfrm>
                <a:off x="9513497" y="4035344"/>
                <a:ext cx="552828" cy="566309"/>
              </a:xfrm>
              <a:prstGeom prst="rect">
                <a:avLst/>
              </a:prstGeom>
              <a:noFill/>
            </p:spPr>
            <p:txBody>
              <a:bodyPr wrap="square" rtlCol="0">
                <a:spAutoFit/>
              </a:bodyPr>
              <a:lstStyle/>
              <a:p>
                <a:pPr algn="ctr">
                  <a:lnSpc>
                    <a:spcPct val="110000"/>
                  </a:lnSpc>
                </a:pPr>
                <a14:m>
                  <m:oMathPara xmlns:m="http://schemas.openxmlformats.org/officeDocument/2006/math">
                    <m:oMathParaPr>
                      <m:jc m:val="left"/>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𝑎</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m:t>
                      </m:r>
                    </m:oMath>
                  </m:oMathPara>
                </a14:m>
                <a:endParaRPr lang="en-US" sz="2800" dirty="0"/>
              </a:p>
            </p:txBody>
          </p:sp>
        </mc:Choice>
        <mc:Fallback xmlns="">
          <p:sp>
            <p:nvSpPr>
              <p:cNvPr id="69" name="TextBox 68">
                <a:extLst>
                  <a:ext uri="{FF2B5EF4-FFF2-40B4-BE49-F238E27FC236}">
                    <a16:creationId xmlns:a16="http://schemas.microsoft.com/office/drawing/2014/main" id="{0B764121-5122-DC1B-558D-89795D2C44DE}"/>
                  </a:ext>
                </a:extLst>
              </p:cNvPr>
              <p:cNvSpPr txBox="1">
                <a:spLocks noRot="1" noChangeAspect="1" noMove="1" noResize="1" noEditPoints="1" noAdjustHandles="1" noChangeArrowheads="1" noChangeShapeType="1" noTextEdit="1"/>
              </p:cNvSpPr>
              <p:nvPr/>
            </p:nvSpPr>
            <p:spPr>
              <a:xfrm>
                <a:off x="9513497" y="4035344"/>
                <a:ext cx="552828" cy="566309"/>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22CF639C-D422-668C-0CB7-40A269CA37C3}"/>
                  </a:ext>
                </a:extLst>
              </p:cNvPr>
              <p:cNvSpPr txBox="1"/>
              <p:nvPr/>
            </p:nvSpPr>
            <p:spPr>
              <a:xfrm>
                <a:off x="9513497" y="4656761"/>
                <a:ext cx="552828" cy="566309"/>
              </a:xfrm>
              <a:prstGeom prst="rect">
                <a:avLst/>
              </a:prstGeom>
              <a:noFill/>
            </p:spPr>
            <p:txBody>
              <a:bodyPr wrap="square" rtlCol="0">
                <a:spAutoFit/>
              </a:bodyPr>
              <a:lstStyle/>
              <a:p>
                <a:pPr algn="ctr">
                  <a:lnSpc>
                    <a:spcPct val="110000"/>
                  </a:lnSpc>
                </a:pPr>
                <a14:m>
                  <m:oMathPara xmlns:m="http://schemas.openxmlformats.org/officeDocument/2006/math">
                    <m:oMathParaPr>
                      <m:jc m:val="left"/>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𝑎</m:t>
                          </m:r>
                        </m:e>
                        <m:sub>
                          <m:r>
                            <a:rPr lang="en-US" sz="2800" b="0" i="1" smtClean="0">
                              <a:latin typeface="Cambria Math" panose="02040503050406030204" pitchFamily="18" charset="0"/>
                            </a:rPr>
                            <m:t>3</m:t>
                          </m:r>
                        </m:sub>
                      </m:sSub>
                      <m:r>
                        <a:rPr lang="en-US" sz="2800" b="0" i="1" smtClean="0">
                          <a:latin typeface="Cambria Math" panose="02040503050406030204" pitchFamily="18" charset="0"/>
                        </a:rPr>
                        <m:t>:</m:t>
                      </m:r>
                    </m:oMath>
                  </m:oMathPara>
                </a14:m>
                <a:endParaRPr lang="en-US" sz="2800" dirty="0"/>
              </a:p>
            </p:txBody>
          </p:sp>
        </mc:Choice>
        <mc:Fallback xmlns="">
          <p:sp>
            <p:nvSpPr>
              <p:cNvPr id="78" name="TextBox 77">
                <a:extLst>
                  <a:ext uri="{FF2B5EF4-FFF2-40B4-BE49-F238E27FC236}">
                    <a16:creationId xmlns:a16="http://schemas.microsoft.com/office/drawing/2014/main" id="{22CF639C-D422-668C-0CB7-40A269CA37C3}"/>
                  </a:ext>
                </a:extLst>
              </p:cNvPr>
              <p:cNvSpPr txBox="1">
                <a:spLocks noRot="1" noChangeAspect="1" noMove="1" noResize="1" noEditPoints="1" noAdjustHandles="1" noChangeArrowheads="1" noChangeShapeType="1" noTextEdit="1"/>
              </p:cNvSpPr>
              <p:nvPr/>
            </p:nvSpPr>
            <p:spPr>
              <a:xfrm>
                <a:off x="9513497" y="4656761"/>
                <a:ext cx="552828" cy="566309"/>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AA51F348-F842-B7C9-5D43-69C2FC0D0AA0}"/>
                  </a:ext>
                </a:extLst>
              </p:cNvPr>
              <p:cNvSpPr txBox="1"/>
              <p:nvPr/>
            </p:nvSpPr>
            <p:spPr>
              <a:xfrm>
                <a:off x="5302780" y="4056888"/>
                <a:ext cx="3657600" cy="523220"/>
              </a:xfrm>
              <a:prstGeom prst="rect">
                <a:avLst/>
              </a:prstGeom>
              <a:noFill/>
            </p:spPr>
            <p:txBody>
              <a:bodyPr wrap="square" rtlCol="0">
                <a:spAutoFit/>
              </a:bodyPr>
              <a:lstStyle/>
              <a:p>
                <a:pPr algn="ctr"/>
                <a14:m>
                  <m:oMath xmlns:m="http://schemas.openxmlformats.org/officeDocument/2006/math">
                    <m:r>
                      <a:rPr lang="en-US" sz="2800" b="0" i="1" smtClean="0">
                        <a:solidFill>
                          <a:schemeClr val="tx1"/>
                        </a:solidFill>
                        <a:latin typeface="Cambria Math" panose="02040503050406030204" pitchFamily="18" charset="0"/>
                      </a:rPr>
                      <m:t>𝑓</m:t>
                    </m:r>
                    <m:d>
                      <m:dPr>
                        <m:ctrlPr>
                          <a:rPr lang="en-US" sz="2800" b="0" i="1" smtClean="0">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𝑥</m:t>
                        </m:r>
                        <m:r>
                          <a:rPr lang="en-US" sz="2800" b="0" i="1" smtClean="0">
                            <a:solidFill>
                              <a:schemeClr val="tx1"/>
                            </a:solidFill>
                            <a:latin typeface="Cambria Math" panose="02040503050406030204" pitchFamily="18" charset="0"/>
                          </a:rPr>
                          <m:t>+</m:t>
                        </m:r>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𝑎</m:t>
                            </m:r>
                          </m:e>
                          <m:sub>
                            <m:r>
                              <a:rPr lang="en-US" sz="2800" b="0" i="1" smtClean="0">
                                <a:solidFill>
                                  <a:schemeClr val="tx1"/>
                                </a:solidFill>
                                <a:latin typeface="Cambria Math" panose="02040503050406030204" pitchFamily="18" charset="0"/>
                              </a:rPr>
                              <m:t>2</m:t>
                            </m:r>
                          </m:sub>
                        </m:sSub>
                      </m:e>
                    </m:d>
                    <m:r>
                      <a:rPr lang="en-US" sz="2800" b="0" i="1" smtClean="0">
                        <a:solidFill>
                          <a:schemeClr val="tx1"/>
                        </a:solidFill>
                        <a:latin typeface="Cambria Math" panose="02040503050406030204" pitchFamily="18" charset="0"/>
                      </a:rPr>
                      <m:t>=</m:t>
                    </m:r>
                  </m:oMath>
                </a14:m>
                <a:r>
                  <a:rPr lang="en-US" sz="2800" b="0" dirty="0">
                    <a:solidFill>
                      <a:schemeClr val="tx1"/>
                    </a:solidFill>
                  </a:rPr>
                  <a:t> </a:t>
                </a:r>
                <a:r>
                  <a:rPr lang="en-US" sz="2800" b="1" dirty="0">
                    <a:solidFill>
                      <a:schemeClr val="accent5"/>
                    </a:solidFill>
                  </a:rPr>
                  <a:t>ACCEPT</a:t>
                </a:r>
              </a:p>
            </p:txBody>
          </p:sp>
        </mc:Choice>
        <mc:Fallback xmlns="">
          <p:sp>
            <p:nvSpPr>
              <p:cNvPr id="87" name="TextBox 86">
                <a:extLst>
                  <a:ext uri="{FF2B5EF4-FFF2-40B4-BE49-F238E27FC236}">
                    <a16:creationId xmlns:a16="http://schemas.microsoft.com/office/drawing/2014/main" id="{AA51F348-F842-B7C9-5D43-69C2FC0D0AA0}"/>
                  </a:ext>
                </a:extLst>
              </p:cNvPr>
              <p:cNvSpPr txBox="1">
                <a:spLocks noRot="1" noChangeAspect="1" noMove="1" noResize="1" noEditPoints="1" noAdjustHandles="1" noChangeArrowheads="1" noChangeShapeType="1" noTextEdit="1"/>
              </p:cNvSpPr>
              <p:nvPr/>
            </p:nvSpPr>
            <p:spPr>
              <a:xfrm>
                <a:off x="5302780" y="4056888"/>
                <a:ext cx="3657600" cy="523220"/>
              </a:xfrm>
              <a:prstGeom prst="rect">
                <a:avLst/>
              </a:prstGeom>
              <a:blipFill>
                <a:blip r:embed="rId15"/>
                <a:stretch>
                  <a:fillRect t="-12941" r="-2333" b="-317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8" name="TextBox 87">
                <a:extLst>
                  <a:ext uri="{FF2B5EF4-FFF2-40B4-BE49-F238E27FC236}">
                    <a16:creationId xmlns:a16="http://schemas.microsoft.com/office/drawing/2014/main" id="{2F09F313-C6B8-1843-CBD9-C76B136295F2}"/>
                  </a:ext>
                </a:extLst>
              </p:cNvPr>
              <p:cNvSpPr txBox="1"/>
              <p:nvPr/>
            </p:nvSpPr>
            <p:spPr>
              <a:xfrm>
                <a:off x="5302780" y="4678305"/>
                <a:ext cx="3657600" cy="523220"/>
              </a:xfrm>
              <a:prstGeom prst="rect">
                <a:avLst/>
              </a:prstGeom>
              <a:noFill/>
            </p:spPr>
            <p:txBody>
              <a:bodyPr wrap="square" rtlCol="0">
                <a:spAutoFit/>
              </a:bodyPr>
              <a:lstStyle/>
              <a:p>
                <a:pPr algn="ctr"/>
                <a14:m>
                  <m:oMath xmlns:m="http://schemas.openxmlformats.org/officeDocument/2006/math">
                    <m:r>
                      <a:rPr lang="en-US" sz="2800" b="0" i="1" smtClean="0">
                        <a:solidFill>
                          <a:schemeClr val="tx1"/>
                        </a:solidFill>
                        <a:latin typeface="Cambria Math" panose="02040503050406030204" pitchFamily="18" charset="0"/>
                      </a:rPr>
                      <m:t>𝑓</m:t>
                    </m:r>
                    <m:d>
                      <m:dPr>
                        <m:ctrlPr>
                          <a:rPr lang="en-US" sz="2800" b="0" i="1" smtClean="0">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𝑥</m:t>
                        </m:r>
                        <m:r>
                          <a:rPr lang="en-US" sz="2800" b="0" i="1" smtClean="0">
                            <a:solidFill>
                              <a:schemeClr val="tx1"/>
                            </a:solidFill>
                            <a:latin typeface="Cambria Math" panose="02040503050406030204" pitchFamily="18" charset="0"/>
                          </a:rPr>
                          <m:t>+</m:t>
                        </m:r>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𝑎</m:t>
                            </m:r>
                          </m:e>
                          <m:sub>
                            <m:r>
                              <a:rPr lang="en-US" sz="2800" b="0" i="1" smtClean="0">
                                <a:solidFill>
                                  <a:schemeClr val="tx1"/>
                                </a:solidFill>
                                <a:latin typeface="Cambria Math" panose="02040503050406030204" pitchFamily="18" charset="0"/>
                              </a:rPr>
                              <m:t>3</m:t>
                            </m:r>
                          </m:sub>
                        </m:sSub>
                      </m:e>
                    </m:d>
                    <m:r>
                      <a:rPr lang="en-US" sz="2800" b="0" i="1" smtClean="0">
                        <a:solidFill>
                          <a:schemeClr val="tx1"/>
                        </a:solidFill>
                        <a:latin typeface="Cambria Math" panose="02040503050406030204" pitchFamily="18" charset="0"/>
                      </a:rPr>
                      <m:t>=</m:t>
                    </m:r>
                  </m:oMath>
                </a14:m>
                <a:r>
                  <a:rPr lang="en-US" sz="2800" b="0" dirty="0">
                    <a:solidFill>
                      <a:schemeClr val="tx1"/>
                    </a:solidFill>
                  </a:rPr>
                  <a:t> </a:t>
                </a:r>
                <a:r>
                  <a:rPr lang="en-US" sz="2800" b="1" dirty="0">
                    <a:solidFill>
                      <a:schemeClr val="accent5"/>
                    </a:solidFill>
                  </a:rPr>
                  <a:t>ACCEPT</a:t>
                </a:r>
              </a:p>
            </p:txBody>
          </p:sp>
        </mc:Choice>
        <mc:Fallback xmlns="">
          <p:sp>
            <p:nvSpPr>
              <p:cNvPr id="88" name="TextBox 87">
                <a:extLst>
                  <a:ext uri="{FF2B5EF4-FFF2-40B4-BE49-F238E27FC236}">
                    <a16:creationId xmlns:a16="http://schemas.microsoft.com/office/drawing/2014/main" id="{2F09F313-C6B8-1843-CBD9-C76B136295F2}"/>
                  </a:ext>
                </a:extLst>
              </p:cNvPr>
              <p:cNvSpPr txBox="1">
                <a:spLocks noRot="1" noChangeAspect="1" noMove="1" noResize="1" noEditPoints="1" noAdjustHandles="1" noChangeArrowheads="1" noChangeShapeType="1" noTextEdit="1"/>
              </p:cNvSpPr>
              <p:nvPr/>
            </p:nvSpPr>
            <p:spPr>
              <a:xfrm>
                <a:off x="5302780" y="4678305"/>
                <a:ext cx="3657600" cy="523220"/>
              </a:xfrm>
              <a:prstGeom prst="rect">
                <a:avLst/>
              </a:prstGeom>
              <a:blipFill>
                <a:blip r:embed="rId16"/>
                <a:stretch>
                  <a:fillRect t="-11628" r="-2333" b="-31395"/>
                </a:stretch>
              </a:blipFill>
            </p:spPr>
            <p:txBody>
              <a:bodyPr/>
              <a:lstStyle/>
              <a:p>
                <a:r>
                  <a:rPr lang="en-US">
                    <a:noFill/>
                  </a:rPr>
                  <a:t> </a:t>
                </a:r>
              </a:p>
            </p:txBody>
          </p:sp>
        </mc:Fallback>
      </mc:AlternateContent>
      <p:sp>
        <p:nvSpPr>
          <p:cNvPr id="121" name="TextBox 120">
            <a:extLst>
              <a:ext uri="{FF2B5EF4-FFF2-40B4-BE49-F238E27FC236}">
                <a16:creationId xmlns:a16="http://schemas.microsoft.com/office/drawing/2014/main" id="{97AA1B4C-CD40-C0A7-8238-17E9F34B29E9}"/>
              </a:ext>
            </a:extLst>
          </p:cNvPr>
          <p:cNvSpPr txBox="1"/>
          <p:nvPr/>
        </p:nvSpPr>
        <p:spPr>
          <a:xfrm>
            <a:off x="10231581" y="2612744"/>
            <a:ext cx="327334" cy="400110"/>
          </a:xfrm>
          <a:prstGeom prst="rect">
            <a:avLst/>
          </a:prstGeom>
          <a:noFill/>
        </p:spPr>
        <p:txBody>
          <a:bodyPr wrap="none" rtlCol="0">
            <a:spAutoFit/>
          </a:bodyPr>
          <a:lstStyle/>
          <a:p>
            <a:pPr algn="ctr"/>
            <a:r>
              <a:rPr lang="en-US" sz="2000" dirty="0">
                <a:solidFill>
                  <a:schemeClr val="bg1"/>
                </a:solidFill>
              </a:rPr>
              <a:t>1</a:t>
            </a:r>
          </a:p>
        </p:txBody>
      </p:sp>
      <p:sp>
        <p:nvSpPr>
          <p:cNvPr id="122" name="TextBox 121">
            <a:extLst>
              <a:ext uri="{FF2B5EF4-FFF2-40B4-BE49-F238E27FC236}">
                <a16:creationId xmlns:a16="http://schemas.microsoft.com/office/drawing/2014/main" id="{B0A5C35D-6EA1-9002-826B-3FD4785E5AD9}"/>
              </a:ext>
            </a:extLst>
          </p:cNvPr>
          <p:cNvSpPr txBox="1"/>
          <p:nvPr/>
        </p:nvSpPr>
        <p:spPr>
          <a:xfrm>
            <a:off x="10866510" y="2612744"/>
            <a:ext cx="327334" cy="400110"/>
          </a:xfrm>
          <a:prstGeom prst="rect">
            <a:avLst/>
          </a:prstGeom>
          <a:noFill/>
        </p:spPr>
        <p:txBody>
          <a:bodyPr wrap="none" rtlCol="0">
            <a:spAutoFit/>
          </a:bodyPr>
          <a:lstStyle/>
          <a:p>
            <a:pPr algn="ctr"/>
            <a:r>
              <a:rPr lang="en-US" sz="2000" dirty="0">
                <a:solidFill>
                  <a:schemeClr val="bg1"/>
                </a:solidFill>
              </a:rPr>
              <a:t>2</a:t>
            </a:r>
          </a:p>
        </p:txBody>
      </p:sp>
      <p:sp>
        <p:nvSpPr>
          <p:cNvPr id="4" name="TextBox 3">
            <a:extLst>
              <a:ext uri="{FF2B5EF4-FFF2-40B4-BE49-F238E27FC236}">
                <a16:creationId xmlns:a16="http://schemas.microsoft.com/office/drawing/2014/main" id="{2560A6B1-E93D-5211-8B6D-638CCAA49D01}"/>
              </a:ext>
            </a:extLst>
          </p:cNvPr>
          <p:cNvSpPr txBox="1"/>
          <p:nvPr/>
        </p:nvSpPr>
        <p:spPr>
          <a:xfrm>
            <a:off x="9952024" y="5223878"/>
            <a:ext cx="1554175" cy="461665"/>
          </a:xfrm>
          <a:prstGeom prst="rect">
            <a:avLst/>
          </a:prstGeom>
          <a:noFill/>
        </p:spPr>
        <p:txBody>
          <a:bodyPr wrap="square">
            <a:spAutoFit/>
          </a:bodyPr>
          <a:lstStyle/>
          <a:p>
            <a:pPr algn="ctr"/>
            <a:r>
              <a:rPr lang="en-US" sz="2400" dirty="0"/>
              <a:t>Feasibility</a:t>
            </a:r>
          </a:p>
        </p:txBody>
      </p:sp>
    </p:spTree>
    <p:extLst>
      <p:ext uri="{BB962C8B-B14F-4D97-AF65-F5344CB8AC3E}">
        <p14:creationId xmlns:p14="http://schemas.microsoft.com/office/powerpoint/2010/main" val="31154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8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7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6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21">
                                            <p:txEl>
                                              <p:pRg st="0" end="0"/>
                                            </p:txEl>
                                          </p:spTgt>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31"/>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80"/>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22">
                                            <p:txEl>
                                              <p:pRg st="0" end="0"/>
                                            </p:txEl>
                                          </p:spTgt>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animBg="1"/>
      <p:bldP spid="60" grpId="0"/>
      <p:bldP spid="61" grpId="0" animBg="1"/>
      <p:bldP spid="62" grpId="0"/>
      <p:bldP spid="10" grpId="0" animBg="1"/>
      <p:bldP spid="11" grpId="0"/>
      <p:bldP spid="15" grpId="0" animBg="1"/>
      <p:bldP spid="17" grpId="0"/>
      <p:bldP spid="18" grpId="0"/>
      <p:bldP spid="19" grpId="0"/>
      <p:bldP spid="22" grpId="0"/>
      <p:bldP spid="21" grpId="0"/>
      <p:bldP spid="69" grpId="0"/>
      <p:bldP spid="78" grpId="0"/>
      <p:bldP spid="87" grpId="0"/>
      <p:bldP spid="88" grpId="0"/>
      <p:bldP spid="121" grpId="0" build="allAtOnce"/>
      <p:bldP spid="122" grpId="0" build="allAtOnce"/>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7D84CD9-BAA8-309B-BA0C-FA5BDA8045D0}"/>
              </a:ext>
            </a:extLst>
          </p:cNvPr>
          <p:cNvSpPr>
            <a:spLocks noGrp="1"/>
          </p:cNvSpPr>
          <p:nvPr>
            <p:ph idx="1"/>
          </p:nvPr>
        </p:nvSpPr>
        <p:spPr/>
        <p:txBody>
          <a:bodyPr/>
          <a:lstStyle/>
          <a:p>
            <a:r>
              <a:rPr lang="en-US" dirty="0"/>
              <a:t>Does this seem fair?</a:t>
            </a:r>
          </a:p>
        </p:txBody>
      </p:sp>
    </p:spTree>
    <p:extLst>
      <p:ext uri="{BB962C8B-B14F-4D97-AF65-F5344CB8AC3E}">
        <p14:creationId xmlns:p14="http://schemas.microsoft.com/office/powerpoint/2010/main" val="3761621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9D4D5-95AB-5132-51A5-2BCC67CBA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70EBE3-CEFF-A34E-160B-1CACB17EBCEE}"/>
              </a:ext>
            </a:extLst>
          </p:cNvPr>
          <p:cNvSpPr>
            <a:spLocks noGrp="1"/>
          </p:cNvSpPr>
          <p:nvPr>
            <p:ph type="title"/>
          </p:nvPr>
        </p:nvSpPr>
        <p:spPr/>
        <p:txBody>
          <a:bodyPr/>
          <a:lstStyle/>
          <a:p>
            <a:r>
              <a:rPr lang="en-US" dirty="0"/>
              <a:t>Can Recourse Explanations Be Unfair?</a:t>
            </a:r>
          </a:p>
        </p:txBody>
      </p:sp>
      <p:pic>
        <p:nvPicPr>
          <p:cNvPr id="23" name="Picture 34">
            <a:extLst>
              <a:ext uri="{FF2B5EF4-FFF2-40B4-BE49-F238E27FC236}">
                <a16:creationId xmlns:a16="http://schemas.microsoft.com/office/drawing/2014/main" id="{D5F75916-5F73-8D5F-F9C2-81C35F03F21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9276728" y="3164930"/>
            <a:ext cx="365760" cy="365760"/>
          </a:xfrm>
          <a:prstGeom prst="rect">
            <a:avLst/>
          </a:prstGeom>
        </p:spPr>
      </p:pic>
      <p:pic>
        <p:nvPicPr>
          <p:cNvPr id="26" name="Picture 66">
            <a:extLst>
              <a:ext uri="{FF2B5EF4-FFF2-40B4-BE49-F238E27FC236}">
                <a16:creationId xmlns:a16="http://schemas.microsoft.com/office/drawing/2014/main" id="{B0CD4D9F-85D6-8D5C-7AE0-B08BE2593E9C}"/>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9276728" y="3786348"/>
            <a:ext cx="365760" cy="365760"/>
          </a:xfrm>
          <a:prstGeom prst="rect">
            <a:avLst/>
          </a:prstGeom>
        </p:spPr>
      </p:pic>
      <p:pic>
        <p:nvPicPr>
          <p:cNvPr id="27" name="Picture 79">
            <a:extLst>
              <a:ext uri="{FF2B5EF4-FFF2-40B4-BE49-F238E27FC236}">
                <a16:creationId xmlns:a16="http://schemas.microsoft.com/office/drawing/2014/main" id="{641217B3-2C49-9AF0-21DF-BB4B0C5E0F4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9908435" y="4407765"/>
            <a:ext cx="365760" cy="365760"/>
          </a:xfrm>
          <a:prstGeom prst="rect">
            <a:avLst/>
          </a:prstGeom>
        </p:spPr>
      </p:pic>
      <p:pic>
        <p:nvPicPr>
          <p:cNvPr id="28" name="Picture 76">
            <a:extLst>
              <a:ext uri="{FF2B5EF4-FFF2-40B4-BE49-F238E27FC236}">
                <a16:creationId xmlns:a16="http://schemas.microsoft.com/office/drawing/2014/main" id="{FF59CE28-E0B1-567C-3382-0BCB76DFD1A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276728" y="4407765"/>
            <a:ext cx="365760" cy="365760"/>
          </a:xfrm>
          <a:prstGeom prst="rect">
            <a:avLst/>
          </a:prstGeom>
        </p:spPr>
      </p:pic>
      <p:pic>
        <p:nvPicPr>
          <p:cNvPr id="29" name="Picture 36">
            <a:extLst>
              <a:ext uri="{FF2B5EF4-FFF2-40B4-BE49-F238E27FC236}">
                <a16:creationId xmlns:a16="http://schemas.microsoft.com/office/drawing/2014/main" id="{35EBB343-6D75-025C-44F3-3A652850700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908435" y="3164930"/>
            <a:ext cx="365760" cy="365760"/>
          </a:xfrm>
          <a:prstGeom prst="rect">
            <a:avLst/>
          </a:prstGeom>
        </p:spPr>
      </p:pic>
      <p:pic>
        <p:nvPicPr>
          <p:cNvPr id="30" name="Picture 69">
            <a:extLst>
              <a:ext uri="{FF2B5EF4-FFF2-40B4-BE49-F238E27FC236}">
                <a16:creationId xmlns:a16="http://schemas.microsoft.com/office/drawing/2014/main" id="{C7CFD503-FDA1-A5AE-DA94-A80F25E7B45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908435" y="3786348"/>
            <a:ext cx="365760" cy="365760"/>
          </a:xfrm>
          <a:prstGeom prst="rect">
            <a:avLst/>
          </a:prstGeom>
        </p:spPr>
      </p:pic>
      <p:grpSp>
        <p:nvGrpSpPr>
          <p:cNvPr id="34" name="Group 33">
            <a:extLst>
              <a:ext uri="{FF2B5EF4-FFF2-40B4-BE49-F238E27FC236}">
                <a16:creationId xmlns:a16="http://schemas.microsoft.com/office/drawing/2014/main" id="{4F0D762B-20F6-2B92-AEA1-D2C4DB4005CB}"/>
              </a:ext>
            </a:extLst>
          </p:cNvPr>
          <p:cNvGrpSpPr/>
          <p:nvPr/>
        </p:nvGrpSpPr>
        <p:grpSpPr>
          <a:xfrm rot="10800000" flipH="1">
            <a:off x="1912768" y="2212649"/>
            <a:ext cx="3064184" cy="3080568"/>
            <a:chOff x="1698494" y="1695941"/>
            <a:chExt cx="3047885" cy="3064182"/>
          </a:xfrm>
        </p:grpSpPr>
        <p:sp>
          <p:nvSpPr>
            <p:cNvPr id="36" name="Freeform: Shape 35">
              <a:extLst>
                <a:ext uri="{FF2B5EF4-FFF2-40B4-BE49-F238E27FC236}">
                  <a16:creationId xmlns:a16="http://schemas.microsoft.com/office/drawing/2014/main" id="{29292EFA-9ED2-4A93-B253-85005031966C}"/>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solidFill>
              <a:srgbClr val="F7C9D0"/>
            </a:solidFill>
            <a:ln w="10551"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8589636D-947F-EA7D-8F67-C0356C9F712A}"/>
                </a:ext>
              </a:extLst>
            </p:cNvPr>
            <p:cNvSpPr/>
            <p:nvPr/>
          </p:nvSpPr>
          <p:spPr>
            <a:xfrm>
              <a:off x="1698494" y="2726158"/>
              <a:ext cx="3047885" cy="2033965"/>
            </a:xfrm>
            <a:custGeom>
              <a:avLst/>
              <a:gdLst>
                <a:gd name="connsiteX0" fmla="*/ 3039526 w 3047885"/>
                <a:gd name="connsiteY0" fmla="*/ 273238 h 2033965"/>
                <a:gd name="connsiteX1" fmla="*/ 1242182 w 3047885"/>
                <a:gd name="connsiteY1" fmla="*/ 31955 h 2033965"/>
                <a:gd name="connsiteX2" fmla="*/ 924599 w 3047885"/>
                <a:gd name="connsiteY2" fmla="*/ 590715 h 2033965"/>
                <a:gd name="connsiteX3" fmla="*/ 745436 w 3047885"/>
                <a:gd name="connsiteY3" fmla="*/ 1329590 h 2033965"/>
                <a:gd name="connsiteX4" fmla="*/ 8360 w 3047885"/>
                <a:gd name="connsiteY4" fmla="*/ 1765697 h 2033965"/>
                <a:gd name="connsiteX5" fmla="*/ 0 w 3047885"/>
                <a:gd name="connsiteY5" fmla="*/ 1800408 h 2033965"/>
                <a:gd name="connsiteX6" fmla="*/ 0 w 3047885"/>
                <a:gd name="connsiteY6" fmla="*/ 2033965 h 2033965"/>
                <a:gd name="connsiteX7" fmla="*/ 3047886 w 3047885"/>
                <a:gd name="connsiteY7" fmla="*/ 2033965 h 2033965"/>
                <a:gd name="connsiteX8" fmla="*/ 3047886 w 3047885"/>
                <a:gd name="connsiteY8" fmla="*/ 272285 h 2033965"/>
                <a:gd name="connsiteX9" fmla="*/ 3039526 w 3047885"/>
                <a:gd name="connsiteY9" fmla="*/ 273238 h 203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7885" h="2033965">
                  <a:moveTo>
                    <a:pt x="3039526" y="273238"/>
                  </a:moveTo>
                  <a:cubicBezTo>
                    <a:pt x="2121805" y="447744"/>
                    <a:pt x="1769406" y="-140223"/>
                    <a:pt x="1242182" y="31955"/>
                  </a:cubicBezTo>
                  <a:cubicBezTo>
                    <a:pt x="1088735" y="97567"/>
                    <a:pt x="938462" y="358639"/>
                    <a:pt x="924599" y="590715"/>
                  </a:cubicBezTo>
                  <a:cubicBezTo>
                    <a:pt x="914017" y="782259"/>
                    <a:pt x="1362612" y="1218050"/>
                    <a:pt x="745436" y="1329590"/>
                  </a:cubicBezTo>
                  <a:cubicBezTo>
                    <a:pt x="350495" y="1421976"/>
                    <a:pt x="95243" y="1618176"/>
                    <a:pt x="8360" y="1765697"/>
                  </a:cubicBezTo>
                  <a:lnTo>
                    <a:pt x="0" y="1800408"/>
                  </a:lnTo>
                  <a:lnTo>
                    <a:pt x="0" y="2033965"/>
                  </a:lnTo>
                  <a:lnTo>
                    <a:pt x="3047886" y="2033965"/>
                  </a:lnTo>
                  <a:lnTo>
                    <a:pt x="3047886" y="272285"/>
                  </a:lnTo>
                  <a:lnTo>
                    <a:pt x="3039526" y="273238"/>
                  </a:lnTo>
                  <a:close/>
                </a:path>
              </a:pathLst>
            </a:custGeom>
            <a:solidFill>
              <a:srgbClr val="9DC5E9"/>
            </a:solidFill>
            <a:ln w="10551"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A7FE1C12-FFD9-7365-097C-89D02B52495C}"/>
                </a:ext>
              </a:extLst>
            </p:cNvPr>
            <p:cNvSpPr/>
            <p:nvPr/>
          </p:nvSpPr>
          <p:spPr>
            <a:xfrm>
              <a:off x="1706854" y="2726158"/>
              <a:ext cx="3031165" cy="1765697"/>
            </a:xfrm>
            <a:custGeom>
              <a:avLst/>
              <a:gdLst>
                <a:gd name="connsiteX0" fmla="*/ 3031165 w 3031165"/>
                <a:gd name="connsiteY0" fmla="*/ 273238 h 1765697"/>
                <a:gd name="connsiteX1" fmla="*/ 1233822 w 3031165"/>
                <a:gd name="connsiteY1" fmla="*/ 31955 h 1765697"/>
                <a:gd name="connsiteX2" fmla="*/ 916239 w 3031165"/>
                <a:gd name="connsiteY2" fmla="*/ 590715 h 1765697"/>
                <a:gd name="connsiteX3" fmla="*/ 737076 w 3031165"/>
                <a:gd name="connsiteY3" fmla="*/ 1329590 h 1765697"/>
                <a:gd name="connsiteX4" fmla="*/ 0 w 3031165"/>
                <a:gd name="connsiteY4" fmla="*/ 1765697 h 1765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1165" h="1765697">
                  <a:moveTo>
                    <a:pt x="3031165" y="273238"/>
                  </a:moveTo>
                  <a:cubicBezTo>
                    <a:pt x="2113445" y="447744"/>
                    <a:pt x="1761045" y="-140223"/>
                    <a:pt x="1233822" y="31955"/>
                  </a:cubicBezTo>
                  <a:cubicBezTo>
                    <a:pt x="1080375" y="97567"/>
                    <a:pt x="930102" y="358639"/>
                    <a:pt x="916239" y="590715"/>
                  </a:cubicBezTo>
                  <a:cubicBezTo>
                    <a:pt x="905656" y="782259"/>
                    <a:pt x="1354251" y="1218050"/>
                    <a:pt x="737076" y="1329590"/>
                  </a:cubicBezTo>
                  <a:cubicBezTo>
                    <a:pt x="342134" y="1421976"/>
                    <a:pt x="86883" y="1618176"/>
                    <a:pt x="0" y="1765697"/>
                  </a:cubicBezTo>
                </a:path>
              </a:pathLst>
            </a:custGeom>
            <a:noFill/>
            <a:ln w="7913" cap="flat">
              <a:solidFill>
                <a:srgbClr val="000000"/>
              </a:solidFill>
              <a:custDash>
                <a:ds d="0" sp="0"/>
                <a:ds d="300000" sp="150000"/>
              </a:custDash>
              <a:miter/>
            </a:ln>
          </p:spPr>
          <p:txBody>
            <a:bodyPr rtlCol="0" anchor="ctr"/>
            <a:lstStyle/>
            <a:p>
              <a:endParaRPr lang="en-US"/>
            </a:p>
          </p:txBody>
        </p:sp>
        <p:sp>
          <p:nvSpPr>
            <p:cNvPr id="42" name="Freeform: Shape 41">
              <a:extLst>
                <a:ext uri="{FF2B5EF4-FFF2-40B4-BE49-F238E27FC236}">
                  <a16:creationId xmlns:a16="http://schemas.microsoft.com/office/drawing/2014/main" id="{D7F31455-EC92-634D-F001-634771113FA4}"/>
                </a:ext>
              </a:extLst>
            </p:cNvPr>
            <p:cNvSpPr/>
            <p:nvPr/>
          </p:nvSpPr>
          <p:spPr>
            <a:xfrm>
              <a:off x="1698600" y="1695941"/>
              <a:ext cx="3047779" cy="3064182"/>
            </a:xfrm>
            <a:custGeom>
              <a:avLst/>
              <a:gdLst>
                <a:gd name="connsiteX0" fmla="*/ 0 w 3047779"/>
                <a:gd name="connsiteY0" fmla="*/ 0 h 3064182"/>
                <a:gd name="connsiteX1" fmla="*/ 3047780 w 3047779"/>
                <a:gd name="connsiteY1" fmla="*/ 0 h 3064182"/>
                <a:gd name="connsiteX2" fmla="*/ 3047780 w 3047779"/>
                <a:gd name="connsiteY2" fmla="*/ 3064182 h 3064182"/>
                <a:gd name="connsiteX3" fmla="*/ 0 w 3047779"/>
                <a:gd name="connsiteY3" fmla="*/ 3064182 h 3064182"/>
              </a:gdLst>
              <a:ahLst/>
              <a:cxnLst>
                <a:cxn ang="0">
                  <a:pos x="connsiteX0" y="connsiteY0"/>
                </a:cxn>
                <a:cxn ang="0">
                  <a:pos x="connsiteX1" y="connsiteY1"/>
                </a:cxn>
                <a:cxn ang="0">
                  <a:pos x="connsiteX2" y="connsiteY2"/>
                </a:cxn>
                <a:cxn ang="0">
                  <a:pos x="connsiteX3" y="connsiteY3"/>
                </a:cxn>
              </a:cxnLst>
              <a:rect l="l" t="t" r="r" b="b"/>
              <a:pathLst>
                <a:path w="3047779" h="3064182">
                  <a:moveTo>
                    <a:pt x="0" y="0"/>
                  </a:moveTo>
                  <a:lnTo>
                    <a:pt x="3047780" y="0"/>
                  </a:lnTo>
                  <a:lnTo>
                    <a:pt x="3047780" y="3064182"/>
                  </a:lnTo>
                  <a:lnTo>
                    <a:pt x="0" y="3064182"/>
                  </a:lnTo>
                  <a:close/>
                </a:path>
              </a:pathLst>
            </a:custGeom>
            <a:noFill/>
            <a:ln w="21103" cap="flat">
              <a:solidFill>
                <a:srgbClr val="000000"/>
              </a:solidFill>
              <a:prstDash val="solid"/>
              <a:miter/>
            </a:ln>
          </p:spPr>
          <p:txBody>
            <a:bodyPr rtlCol="0" anchor="ctr"/>
            <a:lstStyle/>
            <a:p>
              <a:endParaRPr lang="en-US"/>
            </a:p>
          </p:txBody>
        </p:sp>
      </p:gr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E9D2D9F8-3FC8-9850-A5EC-79757ADDFC2E}"/>
                  </a:ext>
                </a:extLst>
              </p:cNvPr>
              <p:cNvSpPr txBox="1"/>
              <p:nvPr/>
            </p:nvSpPr>
            <p:spPr>
              <a:xfrm>
                <a:off x="2531575" y="4280862"/>
                <a:ext cx="453401" cy="49266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000000"/>
                          </a:solidFill>
                          <a:latin typeface="Cambria Math" panose="02040503050406030204" pitchFamily="18" charset="0"/>
                        </a:rPr>
                        <m:t>𝒙</m:t>
                      </m:r>
                    </m:oMath>
                  </m:oMathPara>
                </a14:m>
                <a:endParaRPr lang="en-US" sz="2400" b="1" dirty="0">
                  <a:solidFill>
                    <a:srgbClr val="000000"/>
                  </a:solidFill>
                </a:endParaRPr>
              </a:p>
            </p:txBody>
          </p:sp>
        </mc:Choice>
        <mc:Fallback xmlns="">
          <p:sp>
            <p:nvSpPr>
              <p:cNvPr id="43" name="TextBox 42">
                <a:extLst>
                  <a:ext uri="{FF2B5EF4-FFF2-40B4-BE49-F238E27FC236}">
                    <a16:creationId xmlns:a16="http://schemas.microsoft.com/office/drawing/2014/main" id="{E9D2D9F8-3FC8-9850-A5EC-79757ADDFC2E}"/>
                  </a:ext>
                </a:extLst>
              </p:cNvPr>
              <p:cNvSpPr txBox="1">
                <a:spLocks noRot="1" noChangeAspect="1" noMove="1" noResize="1" noEditPoints="1" noAdjustHandles="1" noChangeArrowheads="1" noChangeShapeType="1" noTextEdit="1"/>
              </p:cNvSpPr>
              <p:nvPr/>
            </p:nvSpPr>
            <p:spPr>
              <a:xfrm>
                <a:off x="2531575" y="4280862"/>
                <a:ext cx="453401" cy="492663"/>
              </a:xfrm>
              <a:prstGeom prst="rect">
                <a:avLst/>
              </a:prstGeom>
              <a:blipFill>
                <a:blip r:embed="rId4"/>
                <a:stretch>
                  <a:fillRect/>
                </a:stretch>
              </a:blipFill>
            </p:spPr>
            <p:txBody>
              <a:bodyPr/>
              <a:lstStyle/>
              <a:p>
                <a:r>
                  <a:rPr lang="en-US">
                    <a:noFill/>
                  </a:rPr>
                  <a:t> </a:t>
                </a:r>
              </a:p>
            </p:txBody>
          </p:sp>
        </mc:Fallback>
      </mc:AlternateContent>
      <p:sp>
        <p:nvSpPr>
          <p:cNvPr id="44" name="Oval 43">
            <a:extLst>
              <a:ext uri="{FF2B5EF4-FFF2-40B4-BE49-F238E27FC236}">
                <a16:creationId xmlns:a16="http://schemas.microsoft.com/office/drawing/2014/main" id="{FBD76181-70C2-24C4-775E-41C4D7171853}"/>
              </a:ext>
            </a:extLst>
          </p:cNvPr>
          <p:cNvSpPr/>
          <p:nvPr/>
        </p:nvSpPr>
        <p:spPr>
          <a:xfrm rot="19041814">
            <a:off x="2827748" y="4338184"/>
            <a:ext cx="146369" cy="146369"/>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2" name="Group 51">
            <a:extLst>
              <a:ext uri="{FF2B5EF4-FFF2-40B4-BE49-F238E27FC236}">
                <a16:creationId xmlns:a16="http://schemas.microsoft.com/office/drawing/2014/main" id="{A508F97C-CAA9-EE54-D39F-F959EED7A319}"/>
              </a:ext>
            </a:extLst>
          </p:cNvPr>
          <p:cNvGrpSpPr/>
          <p:nvPr/>
        </p:nvGrpSpPr>
        <p:grpSpPr>
          <a:xfrm>
            <a:off x="455027" y="3339862"/>
            <a:ext cx="1377489" cy="812246"/>
            <a:chOff x="126952" y="2882537"/>
            <a:chExt cx="1377489" cy="812246"/>
          </a:xfrm>
        </p:grpSpPr>
        <p:sp>
          <p:nvSpPr>
            <p:cNvPr id="63" name="Rectangle 62">
              <a:extLst>
                <a:ext uri="{FF2B5EF4-FFF2-40B4-BE49-F238E27FC236}">
                  <a16:creationId xmlns:a16="http://schemas.microsoft.com/office/drawing/2014/main" id="{1B6307E7-141E-9B05-D025-D4FA6576566A}"/>
                </a:ext>
              </a:extLst>
            </p:cNvPr>
            <p:cNvSpPr/>
            <p:nvPr/>
          </p:nvSpPr>
          <p:spPr>
            <a:xfrm>
              <a:off x="126952" y="2882537"/>
              <a:ext cx="1360647" cy="810975"/>
            </a:xfrm>
            <a:prstGeom prst="rect">
              <a:avLst/>
            </a:prstGeom>
            <a:noFill/>
            <a:ln w="190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64" name="TextBox 63">
              <a:extLst>
                <a:ext uri="{FF2B5EF4-FFF2-40B4-BE49-F238E27FC236}">
                  <a16:creationId xmlns:a16="http://schemas.microsoft.com/office/drawing/2014/main" id="{E9BD7FE1-21A1-3D3D-D015-6B5345B5BCD8}"/>
                </a:ext>
              </a:extLst>
            </p:cNvPr>
            <p:cNvSpPr txBox="1"/>
            <p:nvPr/>
          </p:nvSpPr>
          <p:spPr>
            <a:xfrm>
              <a:off x="452730" y="2883808"/>
              <a:ext cx="1051711" cy="400110"/>
            </a:xfrm>
            <a:prstGeom prst="rect">
              <a:avLst/>
            </a:prstGeom>
            <a:noFill/>
          </p:spPr>
          <p:txBody>
            <a:bodyPr wrap="square" rtlCol="0">
              <a:spAutoFit/>
            </a:bodyPr>
            <a:lstStyle/>
            <a:p>
              <a:r>
                <a:rPr lang="en-US" sz="2000" dirty="0">
                  <a:solidFill>
                    <a:schemeClr val="tx1">
                      <a:lumMod val="50000"/>
                    </a:schemeClr>
                  </a:solidFill>
                </a:rPr>
                <a:t>Reject</a:t>
              </a:r>
            </a:p>
          </p:txBody>
        </p:sp>
        <p:sp>
          <p:nvSpPr>
            <p:cNvPr id="65" name="Rectangle 64">
              <a:extLst>
                <a:ext uri="{FF2B5EF4-FFF2-40B4-BE49-F238E27FC236}">
                  <a16:creationId xmlns:a16="http://schemas.microsoft.com/office/drawing/2014/main" id="{03932EF3-0A9E-5043-EC15-759415C297AE}"/>
                </a:ext>
              </a:extLst>
            </p:cNvPr>
            <p:cNvSpPr/>
            <p:nvPr/>
          </p:nvSpPr>
          <p:spPr>
            <a:xfrm>
              <a:off x="209504" y="2988727"/>
              <a:ext cx="231270" cy="231270"/>
            </a:xfrm>
            <a:prstGeom prst="rect">
              <a:avLst/>
            </a:prstGeom>
            <a:solidFill>
              <a:srgbClr val="F7C9D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6" name="TextBox 65">
              <a:extLst>
                <a:ext uri="{FF2B5EF4-FFF2-40B4-BE49-F238E27FC236}">
                  <a16:creationId xmlns:a16="http://schemas.microsoft.com/office/drawing/2014/main" id="{A8FFB845-761E-6DAA-7661-AE1B1F550E99}"/>
                </a:ext>
              </a:extLst>
            </p:cNvPr>
            <p:cNvSpPr txBox="1"/>
            <p:nvPr/>
          </p:nvSpPr>
          <p:spPr>
            <a:xfrm>
              <a:off x="473750" y="3294673"/>
              <a:ext cx="1013850" cy="400110"/>
            </a:xfrm>
            <a:prstGeom prst="rect">
              <a:avLst/>
            </a:prstGeom>
            <a:noFill/>
          </p:spPr>
          <p:txBody>
            <a:bodyPr wrap="square" rtlCol="0">
              <a:spAutoFit/>
            </a:bodyPr>
            <a:lstStyle/>
            <a:p>
              <a:r>
                <a:rPr lang="en-US" sz="2000" dirty="0">
                  <a:solidFill>
                    <a:schemeClr val="tx1">
                      <a:lumMod val="50000"/>
                    </a:schemeClr>
                  </a:solidFill>
                </a:rPr>
                <a:t>Accept</a:t>
              </a:r>
            </a:p>
          </p:txBody>
        </p:sp>
        <p:sp>
          <p:nvSpPr>
            <p:cNvPr id="72" name="Rectangle 71">
              <a:extLst>
                <a:ext uri="{FF2B5EF4-FFF2-40B4-BE49-F238E27FC236}">
                  <a16:creationId xmlns:a16="http://schemas.microsoft.com/office/drawing/2014/main" id="{8E25C746-B6A8-3930-0863-5B41F48D8FC2}"/>
                </a:ext>
              </a:extLst>
            </p:cNvPr>
            <p:cNvSpPr/>
            <p:nvPr/>
          </p:nvSpPr>
          <p:spPr>
            <a:xfrm>
              <a:off x="209504" y="3399592"/>
              <a:ext cx="231270" cy="231270"/>
            </a:xfrm>
            <a:prstGeom prst="rect">
              <a:avLst/>
            </a:prstGeom>
            <a:solidFill>
              <a:srgbClr val="9DC5E9"/>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cxnSp>
        <p:nvCxnSpPr>
          <p:cNvPr id="73" name="Straight Arrow Connector 72">
            <a:extLst>
              <a:ext uri="{FF2B5EF4-FFF2-40B4-BE49-F238E27FC236}">
                <a16:creationId xmlns:a16="http://schemas.microsoft.com/office/drawing/2014/main" id="{79B270E2-E264-24C4-6713-68461E0DD7A4}"/>
              </a:ext>
            </a:extLst>
          </p:cNvPr>
          <p:cNvCxnSpPr>
            <a:cxnSpLocks/>
            <a:stCxn id="44" idx="6"/>
            <a:endCxn id="75" idx="1"/>
          </p:cNvCxnSpPr>
          <p:nvPr/>
        </p:nvCxnSpPr>
        <p:spPr>
          <a:xfrm flipV="1">
            <a:off x="2954772" y="3941721"/>
            <a:ext cx="542077" cy="420077"/>
          </a:xfrm>
          <a:prstGeom prst="straightConnector1">
            <a:avLst/>
          </a:prstGeom>
          <a:ln w="38100">
            <a:solidFill>
              <a:srgbClr val="000000"/>
            </a:solidFill>
            <a:prstDash val="sys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38FABD66-DA7B-7834-C2F4-EEBCD932C148}"/>
                  </a:ext>
                </a:extLst>
              </p:cNvPr>
              <p:cNvSpPr txBox="1"/>
              <p:nvPr/>
            </p:nvSpPr>
            <p:spPr>
              <a:xfrm>
                <a:off x="3374013" y="3515813"/>
                <a:ext cx="545782" cy="37818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US" b="1" i="1" smtClean="0">
                              <a:solidFill>
                                <a:srgbClr val="000000"/>
                              </a:solidFill>
                              <a:latin typeface="Cambria Math" panose="02040503050406030204" pitchFamily="18" charset="0"/>
                            </a:rPr>
                          </m:ctrlPr>
                        </m:sSubSupPr>
                        <m:e>
                          <m:r>
                            <a:rPr lang="en-US" b="1" i="1" smtClean="0">
                              <a:solidFill>
                                <a:srgbClr val="000000"/>
                              </a:solidFill>
                              <a:latin typeface="Cambria Math" panose="02040503050406030204" pitchFamily="18" charset="0"/>
                            </a:rPr>
                            <m:t>𝒙</m:t>
                          </m:r>
                        </m:e>
                        <m:sub>
                          <m:r>
                            <a:rPr lang="en-US" b="1" i="1" smtClean="0">
                              <a:solidFill>
                                <a:srgbClr val="000000"/>
                              </a:solidFill>
                              <a:latin typeface="Cambria Math" panose="02040503050406030204" pitchFamily="18" charset="0"/>
                            </a:rPr>
                            <m:t>𝟐</m:t>
                          </m:r>
                        </m:sub>
                        <m:sup>
                          <m:r>
                            <a:rPr lang="en-US" b="1" i="1" smtClean="0">
                              <a:solidFill>
                                <a:srgbClr val="000000"/>
                              </a:solidFill>
                              <a:latin typeface="Cambria Math" panose="02040503050406030204" pitchFamily="18" charset="0"/>
                            </a:rPr>
                            <m:t>′</m:t>
                          </m:r>
                        </m:sup>
                      </m:sSubSup>
                    </m:oMath>
                  </m:oMathPara>
                </a14:m>
                <a:endParaRPr lang="en-US" b="1" dirty="0">
                  <a:solidFill>
                    <a:srgbClr val="000000"/>
                  </a:solidFill>
                </a:endParaRPr>
              </a:p>
            </p:txBody>
          </p:sp>
        </mc:Choice>
        <mc:Fallback xmlns="">
          <p:sp>
            <p:nvSpPr>
              <p:cNvPr id="74" name="TextBox 73">
                <a:extLst>
                  <a:ext uri="{FF2B5EF4-FFF2-40B4-BE49-F238E27FC236}">
                    <a16:creationId xmlns:a16="http://schemas.microsoft.com/office/drawing/2014/main" id="{38FABD66-DA7B-7834-C2F4-EEBCD932C148}"/>
                  </a:ext>
                </a:extLst>
              </p:cNvPr>
              <p:cNvSpPr txBox="1">
                <a:spLocks noRot="1" noChangeAspect="1" noMove="1" noResize="1" noEditPoints="1" noAdjustHandles="1" noChangeArrowheads="1" noChangeShapeType="1" noTextEdit="1"/>
              </p:cNvSpPr>
              <p:nvPr/>
            </p:nvSpPr>
            <p:spPr>
              <a:xfrm>
                <a:off x="3374013" y="3515813"/>
                <a:ext cx="545782" cy="378180"/>
              </a:xfrm>
              <a:prstGeom prst="rect">
                <a:avLst/>
              </a:prstGeom>
              <a:blipFill>
                <a:blip r:embed="rId5"/>
                <a:stretch>
                  <a:fillRect/>
                </a:stretch>
              </a:blipFill>
            </p:spPr>
            <p:txBody>
              <a:bodyPr/>
              <a:lstStyle/>
              <a:p>
                <a:r>
                  <a:rPr lang="en-US">
                    <a:noFill/>
                  </a:rPr>
                  <a:t> </a:t>
                </a:r>
              </a:p>
            </p:txBody>
          </p:sp>
        </mc:Fallback>
      </mc:AlternateContent>
      <p:sp>
        <p:nvSpPr>
          <p:cNvPr id="75" name="Oval 74">
            <a:extLst>
              <a:ext uri="{FF2B5EF4-FFF2-40B4-BE49-F238E27FC236}">
                <a16:creationId xmlns:a16="http://schemas.microsoft.com/office/drawing/2014/main" id="{EAFE89D7-F6A1-6274-0AA2-64DCE43846C6}"/>
              </a:ext>
            </a:extLst>
          </p:cNvPr>
          <p:cNvSpPr/>
          <p:nvPr/>
        </p:nvSpPr>
        <p:spPr>
          <a:xfrm rot="17623785">
            <a:off x="3491864" y="3841987"/>
            <a:ext cx="146369" cy="146369"/>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81" name="TextBox 80">
                <a:extLst>
                  <a:ext uri="{FF2B5EF4-FFF2-40B4-BE49-F238E27FC236}">
                    <a16:creationId xmlns:a16="http://schemas.microsoft.com/office/drawing/2014/main" id="{9A7C8ACE-601E-C061-6863-F5FFECFF93AC}"/>
                  </a:ext>
                </a:extLst>
              </p:cNvPr>
              <p:cNvSpPr txBox="1"/>
              <p:nvPr/>
            </p:nvSpPr>
            <p:spPr>
              <a:xfrm>
                <a:off x="2517969" y="3840978"/>
                <a:ext cx="50199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𝒂</m:t>
                          </m:r>
                        </m:e>
                        <m:sub>
                          <m:r>
                            <a:rPr lang="en-US" b="1" i="1" smtClean="0">
                              <a:latin typeface="Cambria Math" panose="02040503050406030204" pitchFamily="18" charset="0"/>
                            </a:rPr>
                            <m:t>𝟏</m:t>
                          </m:r>
                        </m:sub>
                      </m:sSub>
                    </m:oMath>
                  </m:oMathPara>
                </a14:m>
                <a:endParaRPr lang="en-US" b="1" dirty="0"/>
              </a:p>
            </p:txBody>
          </p:sp>
        </mc:Choice>
        <mc:Fallback xmlns="">
          <p:sp>
            <p:nvSpPr>
              <p:cNvPr id="81" name="TextBox 80">
                <a:extLst>
                  <a:ext uri="{FF2B5EF4-FFF2-40B4-BE49-F238E27FC236}">
                    <a16:creationId xmlns:a16="http://schemas.microsoft.com/office/drawing/2014/main" id="{9A7C8ACE-601E-C061-6863-F5FFECFF93AC}"/>
                  </a:ext>
                </a:extLst>
              </p:cNvPr>
              <p:cNvSpPr txBox="1">
                <a:spLocks noRot="1" noChangeAspect="1" noMove="1" noResize="1" noEditPoints="1" noAdjustHandles="1" noChangeArrowheads="1" noChangeShapeType="1" noTextEdit="1"/>
              </p:cNvSpPr>
              <p:nvPr/>
            </p:nvSpPr>
            <p:spPr>
              <a:xfrm>
                <a:off x="2517969" y="3840978"/>
                <a:ext cx="501996" cy="369332"/>
              </a:xfrm>
              <a:prstGeom prst="rect">
                <a:avLst/>
              </a:prstGeom>
              <a:blipFill>
                <a:blip r:embed="rId6"/>
                <a:stretch>
                  <a:fillRect/>
                </a:stretch>
              </a:blipFill>
            </p:spPr>
            <p:txBody>
              <a:bodyPr/>
              <a:lstStyle/>
              <a:p>
                <a:r>
                  <a:rPr lang="en-US">
                    <a:noFill/>
                  </a:rPr>
                  <a:t> </a:t>
                </a:r>
              </a:p>
            </p:txBody>
          </p:sp>
        </mc:Fallback>
      </mc:AlternateContent>
      <p:cxnSp>
        <p:nvCxnSpPr>
          <p:cNvPr id="82" name="Straight Arrow Connector 81">
            <a:extLst>
              <a:ext uri="{FF2B5EF4-FFF2-40B4-BE49-F238E27FC236}">
                <a16:creationId xmlns:a16="http://schemas.microsoft.com/office/drawing/2014/main" id="{D6127E68-F4C7-5E66-76F8-34BD674D1D68}"/>
              </a:ext>
            </a:extLst>
          </p:cNvPr>
          <p:cNvCxnSpPr>
            <a:cxnSpLocks/>
            <a:stCxn id="44" idx="5"/>
            <a:endCxn id="83" idx="2"/>
          </p:cNvCxnSpPr>
          <p:nvPr/>
        </p:nvCxnSpPr>
        <p:spPr>
          <a:xfrm flipV="1">
            <a:off x="2974055" y="3961311"/>
            <a:ext cx="1160089" cy="453076"/>
          </a:xfrm>
          <a:prstGeom prst="straightConnector1">
            <a:avLst/>
          </a:prstGeom>
          <a:ln w="38100">
            <a:solidFill>
              <a:srgbClr val="0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83" name="Oval 82">
            <a:extLst>
              <a:ext uri="{FF2B5EF4-FFF2-40B4-BE49-F238E27FC236}">
                <a16:creationId xmlns:a16="http://schemas.microsoft.com/office/drawing/2014/main" id="{B5D6122C-7446-B1B6-2061-64472C60E0AF}"/>
              </a:ext>
            </a:extLst>
          </p:cNvPr>
          <p:cNvSpPr/>
          <p:nvPr/>
        </p:nvSpPr>
        <p:spPr>
          <a:xfrm rot="19653934">
            <a:off x="4122727" y="3848875"/>
            <a:ext cx="146369" cy="146369"/>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84" name="TextBox 83">
                <a:extLst>
                  <a:ext uri="{FF2B5EF4-FFF2-40B4-BE49-F238E27FC236}">
                    <a16:creationId xmlns:a16="http://schemas.microsoft.com/office/drawing/2014/main" id="{6B7838D0-CFED-E964-7134-0A9DB306C876}"/>
                  </a:ext>
                </a:extLst>
              </p:cNvPr>
              <p:cNvSpPr txBox="1"/>
              <p:nvPr/>
            </p:nvSpPr>
            <p:spPr>
              <a:xfrm>
                <a:off x="4073200" y="3572359"/>
                <a:ext cx="545782" cy="37818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US" b="1" i="1" smtClean="0">
                              <a:solidFill>
                                <a:srgbClr val="000000"/>
                              </a:solidFill>
                              <a:latin typeface="Cambria Math" panose="02040503050406030204" pitchFamily="18" charset="0"/>
                            </a:rPr>
                          </m:ctrlPr>
                        </m:sSubSupPr>
                        <m:e>
                          <m:r>
                            <a:rPr lang="en-US" b="1" i="1" smtClean="0">
                              <a:solidFill>
                                <a:srgbClr val="000000"/>
                              </a:solidFill>
                              <a:latin typeface="Cambria Math" panose="02040503050406030204" pitchFamily="18" charset="0"/>
                            </a:rPr>
                            <m:t>𝒙</m:t>
                          </m:r>
                        </m:e>
                        <m:sub>
                          <m:r>
                            <a:rPr lang="en-US" b="1" i="1" smtClean="0">
                              <a:solidFill>
                                <a:srgbClr val="000000"/>
                              </a:solidFill>
                              <a:latin typeface="Cambria Math" panose="02040503050406030204" pitchFamily="18" charset="0"/>
                            </a:rPr>
                            <m:t>𝟑</m:t>
                          </m:r>
                        </m:sub>
                        <m:sup>
                          <m:r>
                            <a:rPr lang="en-US" b="1" i="1" smtClean="0">
                              <a:solidFill>
                                <a:srgbClr val="000000"/>
                              </a:solidFill>
                              <a:latin typeface="Cambria Math" panose="02040503050406030204" pitchFamily="18" charset="0"/>
                            </a:rPr>
                            <m:t>′</m:t>
                          </m:r>
                        </m:sup>
                      </m:sSubSup>
                    </m:oMath>
                  </m:oMathPara>
                </a14:m>
                <a:endParaRPr lang="en-US" b="1" dirty="0">
                  <a:solidFill>
                    <a:srgbClr val="000000"/>
                  </a:solidFill>
                </a:endParaRPr>
              </a:p>
            </p:txBody>
          </p:sp>
        </mc:Choice>
        <mc:Fallback xmlns="">
          <p:sp>
            <p:nvSpPr>
              <p:cNvPr id="84" name="TextBox 83">
                <a:extLst>
                  <a:ext uri="{FF2B5EF4-FFF2-40B4-BE49-F238E27FC236}">
                    <a16:creationId xmlns:a16="http://schemas.microsoft.com/office/drawing/2014/main" id="{6B7838D0-CFED-E964-7134-0A9DB306C876}"/>
                  </a:ext>
                </a:extLst>
              </p:cNvPr>
              <p:cNvSpPr txBox="1">
                <a:spLocks noRot="1" noChangeAspect="1" noMove="1" noResize="1" noEditPoints="1" noAdjustHandles="1" noChangeArrowheads="1" noChangeShapeType="1" noTextEdit="1"/>
              </p:cNvSpPr>
              <p:nvPr/>
            </p:nvSpPr>
            <p:spPr>
              <a:xfrm>
                <a:off x="4073200" y="3572359"/>
                <a:ext cx="545782" cy="378180"/>
              </a:xfrm>
              <a:prstGeom prst="rect">
                <a:avLst/>
              </a:prstGeom>
              <a:blipFill>
                <a:blip r:embed="rId7"/>
                <a:stretch>
                  <a:fillRect/>
                </a:stretch>
              </a:blipFill>
            </p:spPr>
            <p:txBody>
              <a:bodyPr/>
              <a:lstStyle/>
              <a:p>
                <a:r>
                  <a:rPr lang="en-US">
                    <a:noFill/>
                  </a:rPr>
                  <a:t> </a:t>
                </a:r>
              </a:p>
            </p:txBody>
          </p:sp>
        </mc:Fallback>
      </mc:AlternateContent>
      <p:cxnSp>
        <p:nvCxnSpPr>
          <p:cNvPr id="85" name="Straight Arrow Connector 84">
            <a:extLst>
              <a:ext uri="{FF2B5EF4-FFF2-40B4-BE49-F238E27FC236}">
                <a16:creationId xmlns:a16="http://schemas.microsoft.com/office/drawing/2014/main" id="{E08B3441-0A09-32E3-6C0C-5693122C7674}"/>
              </a:ext>
            </a:extLst>
          </p:cNvPr>
          <p:cNvCxnSpPr>
            <a:cxnSpLocks/>
            <a:stCxn id="44" idx="7"/>
            <a:endCxn id="86" idx="2"/>
          </p:cNvCxnSpPr>
          <p:nvPr/>
        </p:nvCxnSpPr>
        <p:spPr>
          <a:xfrm flipV="1">
            <a:off x="2903951" y="3893343"/>
            <a:ext cx="54652" cy="444903"/>
          </a:xfrm>
          <a:prstGeom prst="straightConnector1">
            <a:avLst/>
          </a:prstGeom>
          <a:ln w="38100">
            <a:solidFill>
              <a:srgbClr val="0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86" name="Oval 85">
            <a:extLst>
              <a:ext uri="{FF2B5EF4-FFF2-40B4-BE49-F238E27FC236}">
                <a16:creationId xmlns:a16="http://schemas.microsoft.com/office/drawing/2014/main" id="{9D937AC6-907E-C6A5-3098-B06067055D7C}"/>
              </a:ext>
            </a:extLst>
          </p:cNvPr>
          <p:cNvSpPr/>
          <p:nvPr/>
        </p:nvSpPr>
        <p:spPr>
          <a:xfrm rot="16230512">
            <a:off x="2886068" y="3746977"/>
            <a:ext cx="146369" cy="146369"/>
          </a:xfrm>
          <a:prstGeom prst="ellipse">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89" name="TextBox 88">
                <a:extLst>
                  <a:ext uri="{FF2B5EF4-FFF2-40B4-BE49-F238E27FC236}">
                    <a16:creationId xmlns:a16="http://schemas.microsoft.com/office/drawing/2014/main" id="{B1F74E15-530E-7067-E203-7E5325B4C1A0}"/>
                  </a:ext>
                </a:extLst>
              </p:cNvPr>
              <p:cNvSpPr txBox="1"/>
              <p:nvPr/>
            </p:nvSpPr>
            <p:spPr>
              <a:xfrm>
                <a:off x="2749505" y="3422947"/>
                <a:ext cx="545782" cy="37818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US" b="1" i="1" smtClean="0">
                              <a:solidFill>
                                <a:srgbClr val="000000"/>
                              </a:solidFill>
                              <a:latin typeface="Cambria Math" panose="02040503050406030204" pitchFamily="18" charset="0"/>
                            </a:rPr>
                          </m:ctrlPr>
                        </m:sSubSupPr>
                        <m:e>
                          <m:r>
                            <a:rPr lang="en-US" b="1" i="1" smtClean="0">
                              <a:solidFill>
                                <a:srgbClr val="000000"/>
                              </a:solidFill>
                              <a:latin typeface="Cambria Math" panose="02040503050406030204" pitchFamily="18" charset="0"/>
                            </a:rPr>
                            <m:t>𝒙</m:t>
                          </m:r>
                        </m:e>
                        <m:sub>
                          <m:r>
                            <a:rPr lang="en-US" b="1" i="1" smtClean="0">
                              <a:solidFill>
                                <a:srgbClr val="000000"/>
                              </a:solidFill>
                              <a:latin typeface="Cambria Math" panose="02040503050406030204" pitchFamily="18" charset="0"/>
                            </a:rPr>
                            <m:t>𝟏</m:t>
                          </m:r>
                        </m:sub>
                        <m:sup>
                          <m:r>
                            <a:rPr lang="en-US" b="1" i="1" smtClean="0">
                              <a:solidFill>
                                <a:srgbClr val="000000"/>
                              </a:solidFill>
                              <a:latin typeface="Cambria Math" panose="02040503050406030204" pitchFamily="18" charset="0"/>
                            </a:rPr>
                            <m:t>′</m:t>
                          </m:r>
                        </m:sup>
                      </m:sSubSup>
                    </m:oMath>
                  </m:oMathPara>
                </a14:m>
                <a:endParaRPr lang="en-US" b="1" dirty="0">
                  <a:solidFill>
                    <a:srgbClr val="000000"/>
                  </a:solidFill>
                </a:endParaRPr>
              </a:p>
            </p:txBody>
          </p:sp>
        </mc:Choice>
        <mc:Fallback xmlns="">
          <p:sp>
            <p:nvSpPr>
              <p:cNvPr id="89" name="TextBox 88">
                <a:extLst>
                  <a:ext uri="{FF2B5EF4-FFF2-40B4-BE49-F238E27FC236}">
                    <a16:creationId xmlns:a16="http://schemas.microsoft.com/office/drawing/2014/main" id="{B1F74E15-530E-7067-E203-7E5325B4C1A0}"/>
                  </a:ext>
                </a:extLst>
              </p:cNvPr>
              <p:cNvSpPr txBox="1">
                <a:spLocks noRot="1" noChangeAspect="1" noMove="1" noResize="1" noEditPoints="1" noAdjustHandles="1" noChangeArrowheads="1" noChangeShapeType="1" noTextEdit="1"/>
              </p:cNvSpPr>
              <p:nvPr/>
            </p:nvSpPr>
            <p:spPr>
              <a:xfrm>
                <a:off x="2749505" y="3422947"/>
                <a:ext cx="545782" cy="37818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id="{7E76DD59-6B70-90DE-A6CB-8067D3048642}"/>
                  </a:ext>
                </a:extLst>
              </p:cNvPr>
              <p:cNvSpPr txBox="1"/>
              <p:nvPr/>
            </p:nvSpPr>
            <p:spPr>
              <a:xfrm>
                <a:off x="2984404" y="3712449"/>
                <a:ext cx="50199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𝒂</m:t>
                          </m:r>
                        </m:e>
                        <m:sub>
                          <m:r>
                            <a:rPr lang="en-US" b="1" i="1" smtClean="0">
                              <a:latin typeface="Cambria Math" panose="02040503050406030204" pitchFamily="18" charset="0"/>
                            </a:rPr>
                            <m:t>𝟐</m:t>
                          </m:r>
                        </m:sub>
                      </m:sSub>
                    </m:oMath>
                  </m:oMathPara>
                </a14:m>
                <a:endParaRPr lang="en-US" b="1" dirty="0"/>
              </a:p>
            </p:txBody>
          </p:sp>
        </mc:Choice>
        <mc:Fallback xmlns="">
          <p:sp>
            <p:nvSpPr>
              <p:cNvPr id="90" name="TextBox 89">
                <a:extLst>
                  <a:ext uri="{FF2B5EF4-FFF2-40B4-BE49-F238E27FC236}">
                    <a16:creationId xmlns:a16="http://schemas.microsoft.com/office/drawing/2014/main" id="{7E76DD59-6B70-90DE-A6CB-8067D3048642}"/>
                  </a:ext>
                </a:extLst>
              </p:cNvPr>
              <p:cNvSpPr txBox="1">
                <a:spLocks noRot="1" noChangeAspect="1" noMove="1" noResize="1" noEditPoints="1" noAdjustHandles="1" noChangeArrowheads="1" noChangeShapeType="1" noTextEdit="1"/>
              </p:cNvSpPr>
              <p:nvPr/>
            </p:nvSpPr>
            <p:spPr>
              <a:xfrm>
                <a:off x="2984404" y="3712449"/>
                <a:ext cx="501996"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id="{4C256D93-BD5B-5C3B-015C-C4C87A7C7CF7}"/>
                  </a:ext>
                </a:extLst>
              </p:cNvPr>
              <p:cNvSpPr txBox="1"/>
              <p:nvPr/>
            </p:nvSpPr>
            <p:spPr>
              <a:xfrm>
                <a:off x="3474356" y="4063541"/>
                <a:ext cx="50199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𝒂</m:t>
                          </m:r>
                        </m:e>
                        <m:sub>
                          <m:r>
                            <a:rPr lang="en-US" b="1" i="1" smtClean="0">
                              <a:latin typeface="Cambria Math" panose="02040503050406030204" pitchFamily="18" charset="0"/>
                            </a:rPr>
                            <m:t>𝟑</m:t>
                          </m:r>
                        </m:sub>
                      </m:sSub>
                    </m:oMath>
                  </m:oMathPara>
                </a14:m>
                <a:endParaRPr lang="en-US" b="1" dirty="0"/>
              </a:p>
            </p:txBody>
          </p:sp>
        </mc:Choice>
        <mc:Fallback xmlns="">
          <p:sp>
            <p:nvSpPr>
              <p:cNvPr id="91" name="TextBox 90">
                <a:extLst>
                  <a:ext uri="{FF2B5EF4-FFF2-40B4-BE49-F238E27FC236}">
                    <a16:creationId xmlns:a16="http://schemas.microsoft.com/office/drawing/2014/main" id="{4C256D93-BD5B-5C3B-015C-C4C87A7C7CF7}"/>
                  </a:ext>
                </a:extLst>
              </p:cNvPr>
              <p:cNvSpPr txBox="1">
                <a:spLocks noRot="1" noChangeAspect="1" noMove="1" noResize="1" noEditPoints="1" noAdjustHandles="1" noChangeArrowheads="1" noChangeShapeType="1" noTextEdit="1"/>
              </p:cNvSpPr>
              <p:nvPr/>
            </p:nvSpPr>
            <p:spPr>
              <a:xfrm>
                <a:off x="3474356" y="4063541"/>
                <a:ext cx="501996" cy="369332"/>
              </a:xfrm>
              <a:prstGeom prst="rect">
                <a:avLst/>
              </a:prstGeom>
              <a:blipFill>
                <a:blip r:embed="rId10"/>
                <a:stretch>
                  <a:fillRect b="-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2" name="TextBox 91">
                <a:extLst>
                  <a:ext uri="{FF2B5EF4-FFF2-40B4-BE49-F238E27FC236}">
                    <a16:creationId xmlns:a16="http://schemas.microsoft.com/office/drawing/2014/main" id="{B224F51F-897E-1FA1-5DED-238542213265}"/>
                  </a:ext>
                </a:extLst>
              </p:cNvPr>
              <p:cNvSpPr txBox="1"/>
              <p:nvPr/>
            </p:nvSpPr>
            <p:spPr>
              <a:xfrm>
                <a:off x="4956030" y="3168801"/>
                <a:ext cx="3657600" cy="461665"/>
              </a:xfrm>
              <a:prstGeom prst="rect">
                <a:avLst/>
              </a:prstGeom>
              <a:noFill/>
            </p:spPr>
            <p:txBody>
              <a:bodyPr wrap="square" rtlCol="0">
                <a:spAutoFit/>
              </a:bodyPr>
              <a:lstStyle/>
              <a:p>
                <a:pPr algn="ctr"/>
                <a14:m>
                  <m:oMath xmlns:m="http://schemas.openxmlformats.org/officeDocument/2006/math">
                    <m:r>
                      <a:rPr lang="en-US" sz="2400" b="0" i="1" smtClean="0">
                        <a:solidFill>
                          <a:schemeClr val="tx1"/>
                        </a:solidFill>
                        <a:latin typeface="Cambria Math" panose="02040503050406030204" pitchFamily="18" charset="0"/>
                      </a:rPr>
                      <m:t>𝑓</m:t>
                    </m:r>
                    <m:d>
                      <m:dPr>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𝑥</m:t>
                        </m:r>
                        <m:r>
                          <a:rPr lang="en-US" sz="2400" b="0" i="1" smtClean="0">
                            <a:solidFill>
                              <a:schemeClr val="tx1"/>
                            </a:solidFill>
                            <a:latin typeface="Cambria Math" panose="02040503050406030204" pitchFamily="18" charset="0"/>
                          </a:rPr>
                          <m:t>+</m:t>
                        </m:r>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𝑎</m:t>
                            </m:r>
                          </m:e>
                          <m:sub>
                            <m:r>
                              <a:rPr lang="en-US" sz="2400" b="0" i="1" smtClean="0">
                                <a:solidFill>
                                  <a:schemeClr val="tx1"/>
                                </a:solidFill>
                                <a:latin typeface="Cambria Math" panose="02040503050406030204" pitchFamily="18" charset="0"/>
                              </a:rPr>
                              <m:t>1</m:t>
                            </m:r>
                          </m:sub>
                        </m:sSub>
                      </m:e>
                    </m:d>
                    <m:r>
                      <a:rPr lang="en-US" sz="2400" b="0" i="1" smtClean="0">
                        <a:solidFill>
                          <a:schemeClr val="tx1"/>
                        </a:solidFill>
                        <a:latin typeface="Cambria Math" panose="02040503050406030204" pitchFamily="18" charset="0"/>
                      </a:rPr>
                      <m:t>=</m:t>
                    </m:r>
                  </m:oMath>
                </a14:m>
                <a:r>
                  <a:rPr lang="en-US" sz="2400" b="0" dirty="0">
                    <a:solidFill>
                      <a:schemeClr val="tx1"/>
                    </a:solidFill>
                  </a:rPr>
                  <a:t> </a:t>
                </a:r>
                <a:r>
                  <a:rPr lang="en-US" sz="2400" b="1" dirty="0">
                    <a:solidFill>
                      <a:schemeClr val="accent5"/>
                    </a:solidFill>
                  </a:rPr>
                  <a:t>ACCEPT</a:t>
                </a:r>
              </a:p>
            </p:txBody>
          </p:sp>
        </mc:Choice>
        <mc:Fallback xmlns="">
          <p:sp>
            <p:nvSpPr>
              <p:cNvPr id="92" name="TextBox 91">
                <a:extLst>
                  <a:ext uri="{FF2B5EF4-FFF2-40B4-BE49-F238E27FC236}">
                    <a16:creationId xmlns:a16="http://schemas.microsoft.com/office/drawing/2014/main" id="{B224F51F-897E-1FA1-5DED-238542213265}"/>
                  </a:ext>
                </a:extLst>
              </p:cNvPr>
              <p:cNvSpPr txBox="1">
                <a:spLocks noRot="1" noChangeAspect="1" noMove="1" noResize="1" noEditPoints="1" noAdjustHandles="1" noChangeArrowheads="1" noChangeShapeType="1" noTextEdit="1"/>
              </p:cNvSpPr>
              <p:nvPr/>
            </p:nvSpPr>
            <p:spPr>
              <a:xfrm>
                <a:off x="4956030" y="3168801"/>
                <a:ext cx="3657600" cy="461665"/>
              </a:xfrm>
              <a:prstGeom prst="rect">
                <a:avLst/>
              </a:prstGeom>
              <a:blipFill>
                <a:blip r:embed="rId11"/>
                <a:stretch>
                  <a:fillRect t="-9211" b="-30263"/>
                </a:stretch>
              </a:blipFill>
            </p:spPr>
            <p:txBody>
              <a:bodyPr/>
              <a:lstStyle/>
              <a:p>
                <a:r>
                  <a:rPr lang="en-US">
                    <a:noFill/>
                  </a:rPr>
                  <a:t> </a:t>
                </a:r>
              </a:p>
            </p:txBody>
          </p:sp>
        </mc:Fallback>
      </mc:AlternateContent>
      <p:grpSp>
        <p:nvGrpSpPr>
          <p:cNvPr id="93" name="Group 92">
            <a:extLst>
              <a:ext uri="{FF2B5EF4-FFF2-40B4-BE49-F238E27FC236}">
                <a16:creationId xmlns:a16="http://schemas.microsoft.com/office/drawing/2014/main" id="{8E64BF50-49D8-C6C3-A3D9-09229850D651}"/>
              </a:ext>
            </a:extLst>
          </p:cNvPr>
          <p:cNvGrpSpPr>
            <a:grpSpLocks noChangeAspect="1"/>
          </p:cNvGrpSpPr>
          <p:nvPr/>
        </p:nvGrpSpPr>
        <p:grpSpPr>
          <a:xfrm>
            <a:off x="9255187" y="2070292"/>
            <a:ext cx="408842" cy="914400"/>
            <a:chOff x="1705727" y="3046311"/>
            <a:chExt cx="803692" cy="1797505"/>
          </a:xfrm>
        </p:grpSpPr>
        <p:sp>
          <p:nvSpPr>
            <p:cNvPr id="94" name="Freeform: Shape 93">
              <a:extLst>
                <a:ext uri="{FF2B5EF4-FFF2-40B4-BE49-F238E27FC236}">
                  <a16:creationId xmlns:a16="http://schemas.microsoft.com/office/drawing/2014/main" id="{72628C61-08BA-96D1-AF5B-B64F5B36B8E3}"/>
                </a:ext>
              </a:extLst>
            </p:cNvPr>
            <p:cNvSpPr/>
            <p:nvPr/>
          </p:nvSpPr>
          <p:spPr>
            <a:xfrm>
              <a:off x="1705727" y="3376467"/>
              <a:ext cx="803692" cy="1467349"/>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solidFill>
              <a:srgbClr val="000000"/>
            </a:solidFill>
            <a:ln w="34230" cap="flat">
              <a:noFill/>
              <a:prstDash val="solid"/>
              <a:miter/>
            </a:ln>
          </p:spPr>
          <p:txBody>
            <a:bodyPr rtlCol="0" anchor="ctr"/>
            <a:lstStyle/>
            <a:p>
              <a:endParaRPr lang="en-US" sz="1600" dirty="0"/>
            </a:p>
          </p:txBody>
        </p:sp>
        <p:sp>
          <p:nvSpPr>
            <p:cNvPr id="95" name="Freeform: Shape 94">
              <a:extLst>
                <a:ext uri="{FF2B5EF4-FFF2-40B4-BE49-F238E27FC236}">
                  <a16:creationId xmlns:a16="http://schemas.microsoft.com/office/drawing/2014/main" id="{2AA5B7DB-E9B2-0421-3533-6841FECE52F2}"/>
                </a:ext>
              </a:extLst>
            </p:cNvPr>
            <p:cNvSpPr/>
            <p:nvPr/>
          </p:nvSpPr>
          <p:spPr>
            <a:xfrm>
              <a:off x="1962909" y="3046311"/>
              <a:ext cx="292251" cy="292251"/>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solidFill>
              <a:srgbClr val="000000"/>
            </a:solidFill>
            <a:ln w="34230" cap="flat">
              <a:noFill/>
              <a:prstDash val="solid"/>
              <a:miter/>
            </a:ln>
          </p:spPr>
          <p:txBody>
            <a:bodyPr rtlCol="0" anchor="ctr"/>
            <a:lstStyle/>
            <a:p>
              <a:endParaRPr lang="en-US" sz="1600" dirty="0"/>
            </a:p>
          </p:txBody>
        </p:sp>
      </p:grpSp>
      <p:grpSp>
        <p:nvGrpSpPr>
          <p:cNvPr id="96" name="Group 95">
            <a:extLst>
              <a:ext uri="{FF2B5EF4-FFF2-40B4-BE49-F238E27FC236}">
                <a16:creationId xmlns:a16="http://schemas.microsoft.com/office/drawing/2014/main" id="{8E907717-2354-2E17-BB68-311859470A94}"/>
              </a:ext>
            </a:extLst>
          </p:cNvPr>
          <p:cNvGrpSpPr>
            <a:grpSpLocks noChangeAspect="1"/>
          </p:cNvGrpSpPr>
          <p:nvPr/>
        </p:nvGrpSpPr>
        <p:grpSpPr>
          <a:xfrm>
            <a:off x="9886894" y="2070292"/>
            <a:ext cx="408842" cy="914400"/>
            <a:chOff x="1705727" y="3046311"/>
            <a:chExt cx="803692" cy="1797505"/>
          </a:xfrm>
          <a:solidFill>
            <a:schemeClr val="tx1">
              <a:lumMod val="50000"/>
              <a:lumOff val="50000"/>
            </a:schemeClr>
          </a:solidFill>
        </p:grpSpPr>
        <p:sp>
          <p:nvSpPr>
            <p:cNvPr id="97" name="Freeform: Shape 96">
              <a:extLst>
                <a:ext uri="{FF2B5EF4-FFF2-40B4-BE49-F238E27FC236}">
                  <a16:creationId xmlns:a16="http://schemas.microsoft.com/office/drawing/2014/main" id="{31E9D119-4E8E-84D5-E13E-9712867C8EF9}"/>
                </a:ext>
              </a:extLst>
            </p:cNvPr>
            <p:cNvSpPr/>
            <p:nvPr/>
          </p:nvSpPr>
          <p:spPr>
            <a:xfrm>
              <a:off x="1705727" y="3376467"/>
              <a:ext cx="803692" cy="1467349"/>
            </a:xfrm>
            <a:custGeom>
              <a:avLst/>
              <a:gdLst>
                <a:gd name="connsiteX0" fmla="*/ 216115 w 943358"/>
                <a:gd name="connsiteY0" fmla="*/ 950323 h 1722346"/>
                <a:gd name="connsiteX1" fmla="*/ 216115 w 943358"/>
                <a:gd name="connsiteY1" fmla="*/ 295117 h 1722346"/>
                <a:gd name="connsiteX2" fmla="*/ 216115 w 943358"/>
                <a:gd name="connsiteY2" fmla="*/ 277965 h 1722346"/>
                <a:gd name="connsiteX3" fmla="*/ 195532 w 943358"/>
                <a:gd name="connsiteY3" fmla="*/ 260813 h 1722346"/>
                <a:gd name="connsiteX4" fmla="*/ 174950 w 943358"/>
                <a:gd name="connsiteY4" fmla="*/ 274535 h 1722346"/>
                <a:gd name="connsiteX5" fmla="*/ 174950 w 943358"/>
                <a:gd name="connsiteY5" fmla="*/ 295117 h 1722346"/>
                <a:gd name="connsiteX6" fmla="*/ 174950 w 943358"/>
                <a:gd name="connsiteY6" fmla="*/ 819967 h 1722346"/>
                <a:gd name="connsiteX7" fmla="*/ 116633 w 943358"/>
                <a:gd name="connsiteY7" fmla="*/ 902297 h 1722346"/>
                <a:gd name="connsiteX8" fmla="*/ 27443 w 943358"/>
                <a:gd name="connsiteY8" fmla="*/ 874854 h 1722346"/>
                <a:gd name="connsiteX9" fmla="*/ 3430 w 943358"/>
                <a:gd name="connsiteY9" fmla="*/ 819967 h 1722346"/>
                <a:gd name="connsiteX10" fmla="*/ 0 w 943358"/>
                <a:gd name="connsiteY10" fmla="*/ 233370 h 1722346"/>
                <a:gd name="connsiteX11" fmla="*/ 202393 w 943358"/>
                <a:gd name="connsiteY11" fmla="*/ 3534 h 1722346"/>
                <a:gd name="connsiteX12" fmla="*/ 260710 w 943358"/>
                <a:gd name="connsiteY12" fmla="*/ 103 h 1722346"/>
                <a:gd name="connsiteX13" fmla="*/ 689509 w 943358"/>
                <a:gd name="connsiteY13" fmla="*/ 103 h 1722346"/>
                <a:gd name="connsiteX14" fmla="*/ 936497 w 943358"/>
                <a:gd name="connsiteY14" fmla="*/ 195636 h 1722346"/>
                <a:gd name="connsiteX15" fmla="*/ 943358 w 943358"/>
                <a:gd name="connsiteY15" fmla="*/ 250522 h 1722346"/>
                <a:gd name="connsiteX16" fmla="*/ 943358 w 943358"/>
                <a:gd name="connsiteY16" fmla="*/ 816537 h 1722346"/>
                <a:gd name="connsiteX17" fmla="*/ 857598 w 943358"/>
                <a:gd name="connsiteY17" fmla="*/ 902297 h 1722346"/>
                <a:gd name="connsiteX18" fmla="*/ 771839 w 943358"/>
                <a:gd name="connsiteY18" fmla="*/ 816537 h 1722346"/>
                <a:gd name="connsiteX19" fmla="*/ 771839 w 943358"/>
                <a:gd name="connsiteY19" fmla="*/ 816537 h 1722346"/>
                <a:gd name="connsiteX20" fmla="*/ 771839 w 943358"/>
                <a:gd name="connsiteY20" fmla="*/ 295117 h 1722346"/>
                <a:gd name="connsiteX21" fmla="*/ 771839 w 943358"/>
                <a:gd name="connsiteY21" fmla="*/ 277965 h 1722346"/>
                <a:gd name="connsiteX22" fmla="*/ 751256 w 943358"/>
                <a:gd name="connsiteY22" fmla="*/ 260813 h 1722346"/>
                <a:gd name="connsiteX23" fmla="*/ 730674 w 943358"/>
                <a:gd name="connsiteY23" fmla="*/ 277965 h 1722346"/>
                <a:gd name="connsiteX24" fmla="*/ 730674 w 943358"/>
                <a:gd name="connsiteY24" fmla="*/ 298548 h 1722346"/>
                <a:gd name="connsiteX25" fmla="*/ 730674 w 943358"/>
                <a:gd name="connsiteY25" fmla="*/ 1608958 h 1722346"/>
                <a:gd name="connsiteX26" fmla="*/ 631192 w 943358"/>
                <a:gd name="connsiteY26" fmla="*/ 1722161 h 1722346"/>
                <a:gd name="connsiteX27" fmla="*/ 517989 w 943358"/>
                <a:gd name="connsiteY27" fmla="*/ 1622680 h 1722346"/>
                <a:gd name="connsiteX28" fmla="*/ 517989 w 943358"/>
                <a:gd name="connsiteY28" fmla="*/ 1612389 h 1722346"/>
                <a:gd name="connsiteX29" fmla="*/ 517989 w 943358"/>
                <a:gd name="connsiteY29" fmla="*/ 946892 h 1722346"/>
                <a:gd name="connsiteX30" fmla="*/ 500838 w 943358"/>
                <a:gd name="connsiteY30" fmla="*/ 905727 h 1722346"/>
                <a:gd name="connsiteX31" fmla="*/ 452812 w 943358"/>
                <a:gd name="connsiteY31" fmla="*/ 902297 h 1722346"/>
                <a:gd name="connsiteX32" fmla="*/ 432230 w 943358"/>
                <a:gd name="connsiteY32" fmla="*/ 943462 h 1722346"/>
                <a:gd name="connsiteX33" fmla="*/ 432230 w 943358"/>
                <a:gd name="connsiteY33" fmla="*/ 1341387 h 1722346"/>
                <a:gd name="connsiteX34" fmla="*/ 432230 w 943358"/>
                <a:gd name="connsiteY34" fmla="*/ 1605528 h 1722346"/>
                <a:gd name="connsiteX35" fmla="*/ 373913 w 943358"/>
                <a:gd name="connsiteY35" fmla="*/ 1705009 h 1722346"/>
                <a:gd name="connsiteX36" fmla="*/ 260710 w 943358"/>
                <a:gd name="connsiteY36" fmla="*/ 1694718 h 1722346"/>
                <a:gd name="connsiteX37" fmla="*/ 219545 w 943358"/>
                <a:gd name="connsiteY37" fmla="*/ 1608958 h 1722346"/>
                <a:gd name="connsiteX38" fmla="*/ 216115 w 943358"/>
                <a:gd name="connsiteY38" fmla="*/ 950323 h 172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43358" h="1722346">
                  <a:moveTo>
                    <a:pt x="216115" y="950323"/>
                  </a:moveTo>
                  <a:lnTo>
                    <a:pt x="216115" y="295117"/>
                  </a:lnTo>
                  <a:cubicBezTo>
                    <a:pt x="216115" y="288256"/>
                    <a:pt x="219545" y="281396"/>
                    <a:pt x="216115" y="277965"/>
                  </a:cubicBezTo>
                  <a:cubicBezTo>
                    <a:pt x="212684" y="274535"/>
                    <a:pt x="202393" y="260813"/>
                    <a:pt x="195532" y="260813"/>
                  </a:cubicBezTo>
                  <a:cubicBezTo>
                    <a:pt x="188672" y="260813"/>
                    <a:pt x="178380" y="267674"/>
                    <a:pt x="174950" y="274535"/>
                  </a:cubicBezTo>
                  <a:cubicBezTo>
                    <a:pt x="171520" y="281396"/>
                    <a:pt x="174950" y="288256"/>
                    <a:pt x="174950" y="295117"/>
                  </a:cubicBezTo>
                  <a:lnTo>
                    <a:pt x="174950" y="819967"/>
                  </a:lnTo>
                  <a:cubicBezTo>
                    <a:pt x="174950" y="857702"/>
                    <a:pt x="150937" y="892006"/>
                    <a:pt x="116633" y="902297"/>
                  </a:cubicBezTo>
                  <a:cubicBezTo>
                    <a:pt x="82329" y="912588"/>
                    <a:pt x="48026" y="902297"/>
                    <a:pt x="27443" y="874854"/>
                  </a:cubicBezTo>
                  <a:cubicBezTo>
                    <a:pt x="13722" y="861132"/>
                    <a:pt x="6861" y="840550"/>
                    <a:pt x="3430" y="819967"/>
                  </a:cubicBezTo>
                  <a:cubicBezTo>
                    <a:pt x="0" y="627865"/>
                    <a:pt x="0" y="432333"/>
                    <a:pt x="0" y="233370"/>
                  </a:cubicBezTo>
                  <a:cubicBezTo>
                    <a:pt x="3430" y="116737"/>
                    <a:pt x="89190" y="20686"/>
                    <a:pt x="202393" y="3534"/>
                  </a:cubicBezTo>
                  <a:cubicBezTo>
                    <a:pt x="222976" y="103"/>
                    <a:pt x="240128" y="103"/>
                    <a:pt x="260710" y="103"/>
                  </a:cubicBezTo>
                  <a:lnTo>
                    <a:pt x="689509" y="103"/>
                  </a:lnTo>
                  <a:cubicBezTo>
                    <a:pt x="809573" y="-3327"/>
                    <a:pt x="915915" y="79002"/>
                    <a:pt x="936497" y="195636"/>
                  </a:cubicBezTo>
                  <a:cubicBezTo>
                    <a:pt x="939928" y="212788"/>
                    <a:pt x="943358" y="233370"/>
                    <a:pt x="943358" y="250522"/>
                  </a:cubicBezTo>
                  <a:cubicBezTo>
                    <a:pt x="943358" y="439194"/>
                    <a:pt x="943358" y="627865"/>
                    <a:pt x="943358" y="816537"/>
                  </a:cubicBezTo>
                  <a:cubicBezTo>
                    <a:pt x="943358" y="864563"/>
                    <a:pt x="905624" y="902297"/>
                    <a:pt x="857598" y="902297"/>
                  </a:cubicBezTo>
                  <a:cubicBezTo>
                    <a:pt x="809573" y="902297"/>
                    <a:pt x="771839" y="861132"/>
                    <a:pt x="771839" y="816537"/>
                  </a:cubicBezTo>
                  <a:cubicBezTo>
                    <a:pt x="771839" y="816537"/>
                    <a:pt x="771839" y="816537"/>
                    <a:pt x="771839" y="816537"/>
                  </a:cubicBezTo>
                  <a:lnTo>
                    <a:pt x="771839" y="295117"/>
                  </a:lnTo>
                  <a:cubicBezTo>
                    <a:pt x="771839" y="288256"/>
                    <a:pt x="775269" y="281396"/>
                    <a:pt x="771839" y="277965"/>
                  </a:cubicBezTo>
                  <a:cubicBezTo>
                    <a:pt x="768408" y="274535"/>
                    <a:pt x="758117" y="260813"/>
                    <a:pt x="751256" y="260813"/>
                  </a:cubicBezTo>
                  <a:cubicBezTo>
                    <a:pt x="740965" y="264244"/>
                    <a:pt x="734104" y="271104"/>
                    <a:pt x="730674" y="277965"/>
                  </a:cubicBezTo>
                  <a:cubicBezTo>
                    <a:pt x="727244" y="281396"/>
                    <a:pt x="730674" y="291687"/>
                    <a:pt x="730674" y="298548"/>
                  </a:cubicBezTo>
                  <a:lnTo>
                    <a:pt x="730674" y="1608958"/>
                  </a:lnTo>
                  <a:cubicBezTo>
                    <a:pt x="734104" y="1667275"/>
                    <a:pt x="689509" y="1718731"/>
                    <a:pt x="631192" y="1722161"/>
                  </a:cubicBezTo>
                  <a:cubicBezTo>
                    <a:pt x="572876" y="1725591"/>
                    <a:pt x="521420" y="1680996"/>
                    <a:pt x="517989" y="1622680"/>
                  </a:cubicBezTo>
                  <a:cubicBezTo>
                    <a:pt x="517989" y="1619249"/>
                    <a:pt x="517989" y="1615819"/>
                    <a:pt x="517989" y="1612389"/>
                  </a:cubicBezTo>
                  <a:cubicBezTo>
                    <a:pt x="517989" y="1389413"/>
                    <a:pt x="517989" y="1169868"/>
                    <a:pt x="517989" y="946892"/>
                  </a:cubicBezTo>
                  <a:cubicBezTo>
                    <a:pt x="517989" y="933171"/>
                    <a:pt x="511129" y="916019"/>
                    <a:pt x="500838" y="905727"/>
                  </a:cubicBezTo>
                  <a:cubicBezTo>
                    <a:pt x="487116" y="892006"/>
                    <a:pt x="466534" y="892006"/>
                    <a:pt x="452812" y="902297"/>
                  </a:cubicBezTo>
                  <a:cubicBezTo>
                    <a:pt x="439090" y="909158"/>
                    <a:pt x="428799" y="926310"/>
                    <a:pt x="432230" y="943462"/>
                  </a:cubicBezTo>
                  <a:lnTo>
                    <a:pt x="432230" y="1341387"/>
                  </a:lnTo>
                  <a:cubicBezTo>
                    <a:pt x="432230" y="1430578"/>
                    <a:pt x="432230" y="1519768"/>
                    <a:pt x="432230" y="1605528"/>
                  </a:cubicBezTo>
                  <a:cubicBezTo>
                    <a:pt x="435660" y="1646692"/>
                    <a:pt x="411647" y="1687857"/>
                    <a:pt x="373913" y="1705009"/>
                  </a:cubicBezTo>
                  <a:cubicBezTo>
                    <a:pt x="336179" y="1725591"/>
                    <a:pt x="291583" y="1718731"/>
                    <a:pt x="260710" y="1694718"/>
                  </a:cubicBezTo>
                  <a:cubicBezTo>
                    <a:pt x="233267" y="1674136"/>
                    <a:pt x="216115" y="1639832"/>
                    <a:pt x="219545" y="1608958"/>
                  </a:cubicBezTo>
                  <a:lnTo>
                    <a:pt x="216115" y="950323"/>
                  </a:lnTo>
                  <a:close/>
                </a:path>
              </a:pathLst>
            </a:custGeom>
            <a:grpFill/>
            <a:ln w="34230" cap="flat">
              <a:noFill/>
              <a:prstDash val="solid"/>
              <a:miter/>
            </a:ln>
          </p:spPr>
          <p:txBody>
            <a:bodyPr rtlCol="0" anchor="ctr"/>
            <a:lstStyle/>
            <a:p>
              <a:endParaRPr lang="en-US" sz="1600" dirty="0"/>
            </a:p>
          </p:txBody>
        </p:sp>
        <p:sp>
          <p:nvSpPr>
            <p:cNvPr id="98" name="Freeform: Shape 97">
              <a:extLst>
                <a:ext uri="{FF2B5EF4-FFF2-40B4-BE49-F238E27FC236}">
                  <a16:creationId xmlns:a16="http://schemas.microsoft.com/office/drawing/2014/main" id="{3AD2D967-815F-AA19-B4A0-DDF0BF60BD7D}"/>
                </a:ext>
              </a:extLst>
            </p:cNvPr>
            <p:cNvSpPr/>
            <p:nvPr/>
          </p:nvSpPr>
          <p:spPr>
            <a:xfrm>
              <a:off x="1962909" y="3046311"/>
              <a:ext cx="292251" cy="292251"/>
            </a:xfrm>
            <a:custGeom>
              <a:avLst/>
              <a:gdLst>
                <a:gd name="connsiteX0" fmla="*/ 0 w 343039"/>
                <a:gd name="connsiteY0" fmla="*/ 171520 h 343039"/>
                <a:gd name="connsiteX1" fmla="*/ 171520 w 343039"/>
                <a:gd name="connsiteY1" fmla="*/ 0 h 343039"/>
                <a:gd name="connsiteX2" fmla="*/ 343039 w 343039"/>
                <a:gd name="connsiteY2" fmla="*/ 171520 h 343039"/>
                <a:gd name="connsiteX3" fmla="*/ 171520 w 343039"/>
                <a:gd name="connsiteY3" fmla="*/ 343039 h 343039"/>
                <a:gd name="connsiteX4" fmla="*/ 0 w 343039"/>
                <a:gd name="connsiteY4" fmla="*/ 171520 h 343039"/>
                <a:gd name="connsiteX5" fmla="*/ 0 w 343039"/>
                <a:gd name="connsiteY5" fmla="*/ 171520 h 34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039" h="343039">
                  <a:moveTo>
                    <a:pt x="0" y="171520"/>
                  </a:moveTo>
                  <a:cubicBezTo>
                    <a:pt x="0" y="75469"/>
                    <a:pt x="75469" y="0"/>
                    <a:pt x="171520" y="0"/>
                  </a:cubicBezTo>
                  <a:cubicBezTo>
                    <a:pt x="267571" y="0"/>
                    <a:pt x="343039" y="75469"/>
                    <a:pt x="343039" y="171520"/>
                  </a:cubicBezTo>
                  <a:cubicBezTo>
                    <a:pt x="343039" y="267571"/>
                    <a:pt x="267571" y="343039"/>
                    <a:pt x="171520" y="343039"/>
                  </a:cubicBezTo>
                  <a:cubicBezTo>
                    <a:pt x="75469" y="343039"/>
                    <a:pt x="0" y="267571"/>
                    <a:pt x="0" y="171520"/>
                  </a:cubicBezTo>
                  <a:lnTo>
                    <a:pt x="0" y="171520"/>
                  </a:lnTo>
                  <a:close/>
                </a:path>
              </a:pathLst>
            </a:custGeom>
            <a:grpFill/>
            <a:ln w="34230" cap="flat">
              <a:noFill/>
              <a:prstDash val="solid"/>
              <a:miter/>
            </a:ln>
          </p:spPr>
          <p:txBody>
            <a:bodyPr rtlCol="0" anchor="ctr"/>
            <a:lstStyle/>
            <a:p>
              <a:endParaRPr lang="en-US" sz="1600" dirty="0"/>
            </a:p>
          </p:txBody>
        </p:sp>
      </p:grpSp>
      <mc:AlternateContent xmlns:mc="http://schemas.openxmlformats.org/markup-compatibility/2006" xmlns:a14="http://schemas.microsoft.com/office/drawing/2010/main">
        <mc:Choice Requires="a14">
          <p:sp>
            <p:nvSpPr>
              <p:cNvPr id="99" name="TextBox 98">
                <a:extLst>
                  <a:ext uri="{FF2B5EF4-FFF2-40B4-BE49-F238E27FC236}">
                    <a16:creationId xmlns:a16="http://schemas.microsoft.com/office/drawing/2014/main" id="{7FE21429-868C-0161-99E7-D112F1FE1562}"/>
                  </a:ext>
                </a:extLst>
              </p:cNvPr>
              <p:cNvSpPr txBox="1"/>
              <p:nvPr/>
            </p:nvSpPr>
            <p:spPr>
              <a:xfrm>
                <a:off x="8572979" y="3031868"/>
                <a:ext cx="552828" cy="566309"/>
              </a:xfrm>
              <a:prstGeom prst="rect">
                <a:avLst/>
              </a:prstGeom>
              <a:noFill/>
            </p:spPr>
            <p:txBody>
              <a:bodyPr wrap="square" rtlCol="0">
                <a:spAutoFit/>
              </a:bodyPr>
              <a:lstStyle/>
              <a:p>
                <a:pPr algn="ctr">
                  <a:lnSpc>
                    <a:spcPct val="110000"/>
                  </a:lnSpc>
                </a:pPr>
                <a14:m>
                  <m:oMathPara xmlns:m="http://schemas.openxmlformats.org/officeDocument/2006/math">
                    <m:oMathParaPr>
                      <m:jc m:val="left"/>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𝑎</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oMath>
                  </m:oMathPara>
                </a14:m>
                <a:endParaRPr lang="en-US" sz="2800" dirty="0"/>
              </a:p>
            </p:txBody>
          </p:sp>
        </mc:Choice>
        <mc:Fallback xmlns="">
          <p:sp>
            <p:nvSpPr>
              <p:cNvPr id="99" name="TextBox 98">
                <a:extLst>
                  <a:ext uri="{FF2B5EF4-FFF2-40B4-BE49-F238E27FC236}">
                    <a16:creationId xmlns:a16="http://schemas.microsoft.com/office/drawing/2014/main" id="{7FE21429-868C-0161-99E7-D112F1FE1562}"/>
                  </a:ext>
                </a:extLst>
              </p:cNvPr>
              <p:cNvSpPr txBox="1">
                <a:spLocks noRot="1" noChangeAspect="1" noMove="1" noResize="1" noEditPoints="1" noAdjustHandles="1" noChangeArrowheads="1" noChangeShapeType="1" noTextEdit="1"/>
              </p:cNvSpPr>
              <p:nvPr/>
            </p:nvSpPr>
            <p:spPr>
              <a:xfrm>
                <a:off x="8572979" y="3031868"/>
                <a:ext cx="552828" cy="566309"/>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0" name="TextBox 99">
                <a:extLst>
                  <a:ext uri="{FF2B5EF4-FFF2-40B4-BE49-F238E27FC236}">
                    <a16:creationId xmlns:a16="http://schemas.microsoft.com/office/drawing/2014/main" id="{C06CC56D-69B4-E976-5720-35BE22D9D6B0}"/>
                  </a:ext>
                </a:extLst>
              </p:cNvPr>
              <p:cNvSpPr txBox="1"/>
              <p:nvPr/>
            </p:nvSpPr>
            <p:spPr>
              <a:xfrm>
                <a:off x="8572979" y="3666436"/>
                <a:ext cx="552828" cy="566309"/>
              </a:xfrm>
              <a:prstGeom prst="rect">
                <a:avLst/>
              </a:prstGeom>
              <a:noFill/>
            </p:spPr>
            <p:txBody>
              <a:bodyPr wrap="square" rtlCol="0">
                <a:spAutoFit/>
              </a:bodyPr>
              <a:lstStyle/>
              <a:p>
                <a:pPr algn="ctr">
                  <a:lnSpc>
                    <a:spcPct val="110000"/>
                  </a:lnSpc>
                </a:pPr>
                <a14:m>
                  <m:oMathPara xmlns:m="http://schemas.openxmlformats.org/officeDocument/2006/math">
                    <m:oMathParaPr>
                      <m:jc m:val="left"/>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𝑎</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m:t>
                      </m:r>
                    </m:oMath>
                  </m:oMathPara>
                </a14:m>
                <a:endParaRPr lang="en-US" sz="2800" dirty="0"/>
              </a:p>
            </p:txBody>
          </p:sp>
        </mc:Choice>
        <mc:Fallback xmlns="">
          <p:sp>
            <p:nvSpPr>
              <p:cNvPr id="100" name="TextBox 99">
                <a:extLst>
                  <a:ext uri="{FF2B5EF4-FFF2-40B4-BE49-F238E27FC236}">
                    <a16:creationId xmlns:a16="http://schemas.microsoft.com/office/drawing/2014/main" id="{C06CC56D-69B4-E976-5720-35BE22D9D6B0}"/>
                  </a:ext>
                </a:extLst>
              </p:cNvPr>
              <p:cNvSpPr txBox="1">
                <a:spLocks noRot="1" noChangeAspect="1" noMove="1" noResize="1" noEditPoints="1" noAdjustHandles="1" noChangeArrowheads="1" noChangeShapeType="1" noTextEdit="1"/>
              </p:cNvSpPr>
              <p:nvPr/>
            </p:nvSpPr>
            <p:spPr>
              <a:xfrm>
                <a:off x="8572979" y="3666436"/>
                <a:ext cx="552828" cy="566309"/>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1" name="TextBox 100">
                <a:extLst>
                  <a:ext uri="{FF2B5EF4-FFF2-40B4-BE49-F238E27FC236}">
                    <a16:creationId xmlns:a16="http://schemas.microsoft.com/office/drawing/2014/main" id="{B0DB4490-0D3F-9934-72F4-1A9352F79E2D}"/>
                  </a:ext>
                </a:extLst>
              </p:cNvPr>
              <p:cNvSpPr txBox="1"/>
              <p:nvPr/>
            </p:nvSpPr>
            <p:spPr>
              <a:xfrm>
                <a:off x="8572979" y="4287853"/>
                <a:ext cx="552828" cy="566309"/>
              </a:xfrm>
              <a:prstGeom prst="rect">
                <a:avLst/>
              </a:prstGeom>
              <a:noFill/>
            </p:spPr>
            <p:txBody>
              <a:bodyPr wrap="square" rtlCol="0">
                <a:spAutoFit/>
              </a:bodyPr>
              <a:lstStyle/>
              <a:p>
                <a:pPr algn="ctr">
                  <a:lnSpc>
                    <a:spcPct val="110000"/>
                  </a:lnSpc>
                </a:pPr>
                <a14:m>
                  <m:oMathPara xmlns:m="http://schemas.openxmlformats.org/officeDocument/2006/math">
                    <m:oMathParaPr>
                      <m:jc m:val="left"/>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𝑎</m:t>
                          </m:r>
                        </m:e>
                        <m:sub>
                          <m:r>
                            <a:rPr lang="en-US" sz="2800" b="0" i="1" smtClean="0">
                              <a:latin typeface="Cambria Math" panose="02040503050406030204" pitchFamily="18" charset="0"/>
                            </a:rPr>
                            <m:t>3</m:t>
                          </m:r>
                        </m:sub>
                      </m:sSub>
                      <m:r>
                        <a:rPr lang="en-US" sz="2800" b="0" i="1" smtClean="0">
                          <a:latin typeface="Cambria Math" panose="02040503050406030204" pitchFamily="18" charset="0"/>
                        </a:rPr>
                        <m:t>:</m:t>
                      </m:r>
                    </m:oMath>
                  </m:oMathPara>
                </a14:m>
                <a:endParaRPr lang="en-US" sz="2800" dirty="0"/>
              </a:p>
            </p:txBody>
          </p:sp>
        </mc:Choice>
        <mc:Fallback xmlns="">
          <p:sp>
            <p:nvSpPr>
              <p:cNvPr id="101" name="TextBox 100">
                <a:extLst>
                  <a:ext uri="{FF2B5EF4-FFF2-40B4-BE49-F238E27FC236}">
                    <a16:creationId xmlns:a16="http://schemas.microsoft.com/office/drawing/2014/main" id="{B0DB4490-0D3F-9934-72F4-1A9352F79E2D}"/>
                  </a:ext>
                </a:extLst>
              </p:cNvPr>
              <p:cNvSpPr txBox="1">
                <a:spLocks noRot="1" noChangeAspect="1" noMove="1" noResize="1" noEditPoints="1" noAdjustHandles="1" noChangeArrowheads="1" noChangeShapeType="1" noTextEdit="1"/>
              </p:cNvSpPr>
              <p:nvPr/>
            </p:nvSpPr>
            <p:spPr>
              <a:xfrm>
                <a:off x="8572979" y="4287853"/>
                <a:ext cx="552828" cy="566309"/>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 name="TextBox 101">
                <a:extLst>
                  <a:ext uri="{FF2B5EF4-FFF2-40B4-BE49-F238E27FC236}">
                    <a16:creationId xmlns:a16="http://schemas.microsoft.com/office/drawing/2014/main" id="{8397C047-6247-32B9-410F-8C0077E75F7A}"/>
                  </a:ext>
                </a:extLst>
              </p:cNvPr>
              <p:cNvSpPr txBox="1"/>
              <p:nvPr/>
            </p:nvSpPr>
            <p:spPr>
              <a:xfrm>
                <a:off x="4956030" y="3790781"/>
                <a:ext cx="3657600" cy="461665"/>
              </a:xfrm>
              <a:prstGeom prst="rect">
                <a:avLst/>
              </a:prstGeom>
              <a:noFill/>
            </p:spPr>
            <p:txBody>
              <a:bodyPr wrap="square" rtlCol="0">
                <a:spAutoFit/>
              </a:bodyPr>
              <a:lstStyle/>
              <a:p>
                <a:pPr algn="ctr"/>
                <a14:m>
                  <m:oMath xmlns:m="http://schemas.openxmlformats.org/officeDocument/2006/math">
                    <m:r>
                      <a:rPr lang="en-US" sz="2400" b="0" i="1" smtClean="0">
                        <a:solidFill>
                          <a:schemeClr val="tx1"/>
                        </a:solidFill>
                        <a:latin typeface="Cambria Math" panose="02040503050406030204" pitchFamily="18" charset="0"/>
                      </a:rPr>
                      <m:t>𝑓</m:t>
                    </m:r>
                    <m:d>
                      <m:dPr>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𝑥</m:t>
                        </m:r>
                        <m:r>
                          <a:rPr lang="en-US" sz="2400" b="0" i="1" smtClean="0">
                            <a:solidFill>
                              <a:schemeClr val="tx1"/>
                            </a:solidFill>
                            <a:latin typeface="Cambria Math" panose="02040503050406030204" pitchFamily="18" charset="0"/>
                          </a:rPr>
                          <m:t>+</m:t>
                        </m:r>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𝑎</m:t>
                            </m:r>
                          </m:e>
                          <m:sub>
                            <m:r>
                              <a:rPr lang="en-US" sz="2400" b="0" i="1" smtClean="0">
                                <a:solidFill>
                                  <a:schemeClr val="tx1"/>
                                </a:solidFill>
                                <a:latin typeface="Cambria Math" panose="02040503050406030204" pitchFamily="18" charset="0"/>
                              </a:rPr>
                              <m:t>2</m:t>
                            </m:r>
                          </m:sub>
                        </m:sSub>
                      </m:e>
                    </m:d>
                    <m:r>
                      <a:rPr lang="en-US" sz="2400" b="0" i="1" smtClean="0">
                        <a:solidFill>
                          <a:schemeClr val="tx1"/>
                        </a:solidFill>
                        <a:latin typeface="Cambria Math" panose="02040503050406030204" pitchFamily="18" charset="0"/>
                      </a:rPr>
                      <m:t>=</m:t>
                    </m:r>
                  </m:oMath>
                </a14:m>
                <a:r>
                  <a:rPr lang="en-US" sz="2400" b="0" dirty="0">
                    <a:solidFill>
                      <a:schemeClr val="tx1"/>
                    </a:solidFill>
                  </a:rPr>
                  <a:t> </a:t>
                </a:r>
                <a:r>
                  <a:rPr lang="en-US" sz="2400" b="1" dirty="0">
                    <a:solidFill>
                      <a:schemeClr val="accent5"/>
                    </a:solidFill>
                  </a:rPr>
                  <a:t>ACCEPT</a:t>
                </a:r>
              </a:p>
            </p:txBody>
          </p:sp>
        </mc:Choice>
        <mc:Fallback xmlns="">
          <p:sp>
            <p:nvSpPr>
              <p:cNvPr id="102" name="TextBox 101">
                <a:extLst>
                  <a:ext uri="{FF2B5EF4-FFF2-40B4-BE49-F238E27FC236}">
                    <a16:creationId xmlns:a16="http://schemas.microsoft.com/office/drawing/2014/main" id="{8397C047-6247-32B9-410F-8C0077E75F7A}"/>
                  </a:ext>
                </a:extLst>
              </p:cNvPr>
              <p:cNvSpPr txBox="1">
                <a:spLocks noRot="1" noChangeAspect="1" noMove="1" noResize="1" noEditPoints="1" noAdjustHandles="1" noChangeArrowheads="1" noChangeShapeType="1" noTextEdit="1"/>
              </p:cNvSpPr>
              <p:nvPr/>
            </p:nvSpPr>
            <p:spPr>
              <a:xfrm>
                <a:off x="4956030" y="3790781"/>
                <a:ext cx="3657600" cy="461665"/>
              </a:xfrm>
              <a:prstGeom prst="rect">
                <a:avLst/>
              </a:prstGeom>
              <a:blipFill>
                <a:blip r:embed="rId15"/>
                <a:stretch>
                  <a:fillRect t="-9211" b="-30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TextBox 102">
                <a:extLst>
                  <a:ext uri="{FF2B5EF4-FFF2-40B4-BE49-F238E27FC236}">
                    <a16:creationId xmlns:a16="http://schemas.microsoft.com/office/drawing/2014/main" id="{16D60E3C-4A96-3DC6-3BE4-B21A6D6B8CC0}"/>
                  </a:ext>
                </a:extLst>
              </p:cNvPr>
              <p:cNvSpPr txBox="1"/>
              <p:nvPr/>
            </p:nvSpPr>
            <p:spPr>
              <a:xfrm>
                <a:off x="4956030" y="4386620"/>
                <a:ext cx="3657600" cy="461665"/>
              </a:xfrm>
              <a:prstGeom prst="rect">
                <a:avLst/>
              </a:prstGeom>
              <a:noFill/>
            </p:spPr>
            <p:txBody>
              <a:bodyPr wrap="square" rtlCol="0">
                <a:spAutoFit/>
              </a:bodyPr>
              <a:lstStyle/>
              <a:p>
                <a:pPr algn="ctr"/>
                <a14:m>
                  <m:oMath xmlns:m="http://schemas.openxmlformats.org/officeDocument/2006/math">
                    <m:r>
                      <a:rPr lang="en-US" sz="2400" b="0" i="1" smtClean="0">
                        <a:solidFill>
                          <a:schemeClr val="tx1"/>
                        </a:solidFill>
                        <a:latin typeface="Cambria Math" panose="02040503050406030204" pitchFamily="18" charset="0"/>
                      </a:rPr>
                      <m:t>𝑓</m:t>
                    </m:r>
                    <m:d>
                      <m:dPr>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𝑥</m:t>
                        </m:r>
                        <m:r>
                          <a:rPr lang="en-US" sz="2400" b="0" i="1" smtClean="0">
                            <a:solidFill>
                              <a:schemeClr val="tx1"/>
                            </a:solidFill>
                            <a:latin typeface="Cambria Math" panose="02040503050406030204" pitchFamily="18" charset="0"/>
                          </a:rPr>
                          <m:t>+</m:t>
                        </m:r>
                        <m:sSub>
                          <m:sSubPr>
                            <m:ctrlPr>
                              <a:rPr lang="en-US" sz="2400" b="0" i="1" smtClean="0">
                                <a:solidFill>
                                  <a:schemeClr val="tx1"/>
                                </a:solidFill>
                                <a:latin typeface="Cambria Math" panose="02040503050406030204" pitchFamily="18" charset="0"/>
                              </a:rPr>
                            </m:ctrlPr>
                          </m:sSubPr>
                          <m:e>
                            <m:r>
                              <a:rPr lang="en-US" sz="2400" b="0" i="1" smtClean="0">
                                <a:solidFill>
                                  <a:schemeClr val="tx1"/>
                                </a:solidFill>
                                <a:latin typeface="Cambria Math" panose="02040503050406030204" pitchFamily="18" charset="0"/>
                              </a:rPr>
                              <m:t>𝑎</m:t>
                            </m:r>
                          </m:e>
                          <m:sub>
                            <m:r>
                              <a:rPr lang="en-US" sz="2400" b="0" i="1" smtClean="0">
                                <a:solidFill>
                                  <a:schemeClr val="tx1"/>
                                </a:solidFill>
                                <a:latin typeface="Cambria Math" panose="02040503050406030204" pitchFamily="18" charset="0"/>
                              </a:rPr>
                              <m:t>3</m:t>
                            </m:r>
                          </m:sub>
                        </m:sSub>
                      </m:e>
                    </m:d>
                    <m:r>
                      <a:rPr lang="en-US" sz="2400" b="0" i="1" smtClean="0">
                        <a:solidFill>
                          <a:schemeClr val="tx1"/>
                        </a:solidFill>
                        <a:latin typeface="Cambria Math" panose="02040503050406030204" pitchFamily="18" charset="0"/>
                      </a:rPr>
                      <m:t>=</m:t>
                    </m:r>
                  </m:oMath>
                </a14:m>
                <a:r>
                  <a:rPr lang="en-US" sz="2400" b="0" dirty="0">
                    <a:solidFill>
                      <a:schemeClr val="tx1"/>
                    </a:solidFill>
                  </a:rPr>
                  <a:t> </a:t>
                </a:r>
                <a:r>
                  <a:rPr lang="en-US" sz="2400" b="1" dirty="0">
                    <a:solidFill>
                      <a:schemeClr val="accent5"/>
                    </a:solidFill>
                  </a:rPr>
                  <a:t>ACCEPT</a:t>
                </a:r>
              </a:p>
            </p:txBody>
          </p:sp>
        </mc:Choice>
        <mc:Fallback xmlns="">
          <p:sp>
            <p:nvSpPr>
              <p:cNvPr id="103" name="TextBox 102">
                <a:extLst>
                  <a:ext uri="{FF2B5EF4-FFF2-40B4-BE49-F238E27FC236}">
                    <a16:creationId xmlns:a16="http://schemas.microsoft.com/office/drawing/2014/main" id="{16D60E3C-4A96-3DC6-3BE4-B21A6D6B8CC0}"/>
                  </a:ext>
                </a:extLst>
              </p:cNvPr>
              <p:cNvSpPr txBox="1">
                <a:spLocks noRot="1" noChangeAspect="1" noMove="1" noResize="1" noEditPoints="1" noAdjustHandles="1" noChangeArrowheads="1" noChangeShapeType="1" noTextEdit="1"/>
              </p:cNvSpPr>
              <p:nvPr/>
            </p:nvSpPr>
            <p:spPr>
              <a:xfrm>
                <a:off x="4956030" y="4386620"/>
                <a:ext cx="3657600" cy="461665"/>
              </a:xfrm>
              <a:prstGeom prst="rect">
                <a:avLst/>
              </a:prstGeom>
              <a:blipFill>
                <a:blip r:embed="rId16"/>
                <a:stretch>
                  <a:fillRect t="-9333" b="-32000"/>
                </a:stretch>
              </a:blipFill>
            </p:spPr>
            <p:txBody>
              <a:bodyPr/>
              <a:lstStyle/>
              <a:p>
                <a:r>
                  <a:rPr lang="en-US">
                    <a:noFill/>
                  </a:rPr>
                  <a:t> </a:t>
                </a:r>
              </a:p>
            </p:txBody>
          </p:sp>
        </mc:Fallback>
      </mc:AlternateContent>
      <p:sp>
        <p:nvSpPr>
          <p:cNvPr id="104" name="TextBox 103">
            <a:extLst>
              <a:ext uri="{FF2B5EF4-FFF2-40B4-BE49-F238E27FC236}">
                <a16:creationId xmlns:a16="http://schemas.microsoft.com/office/drawing/2014/main" id="{13B86654-AC65-7100-FEB8-53B5C4FD2154}"/>
              </a:ext>
            </a:extLst>
          </p:cNvPr>
          <p:cNvSpPr txBox="1"/>
          <p:nvPr/>
        </p:nvSpPr>
        <p:spPr>
          <a:xfrm>
            <a:off x="9291063" y="2243836"/>
            <a:ext cx="327334" cy="400110"/>
          </a:xfrm>
          <a:prstGeom prst="rect">
            <a:avLst/>
          </a:prstGeom>
          <a:noFill/>
        </p:spPr>
        <p:txBody>
          <a:bodyPr wrap="none" rtlCol="0">
            <a:spAutoFit/>
          </a:bodyPr>
          <a:lstStyle/>
          <a:p>
            <a:pPr algn="ctr"/>
            <a:r>
              <a:rPr lang="en-US" sz="2000" dirty="0">
                <a:solidFill>
                  <a:schemeClr val="bg1"/>
                </a:solidFill>
              </a:rPr>
              <a:t>1</a:t>
            </a:r>
          </a:p>
        </p:txBody>
      </p:sp>
      <p:sp>
        <p:nvSpPr>
          <p:cNvPr id="105" name="TextBox 104">
            <a:extLst>
              <a:ext uri="{FF2B5EF4-FFF2-40B4-BE49-F238E27FC236}">
                <a16:creationId xmlns:a16="http://schemas.microsoft.com/office/drawing/2014/main" id="{0F81B91D-EAA5-7A9A-66D0-9C97D5BFDA7F}"/>
              </a:ext>
            </a:extLst>
          </p:cNvPr>
          <p:cNvSpPr txBox="1"/>
          <p:nvPr/>
        </p:nvSpPr>
        <p:spPr>
          <a:xfrm>
            <a:off x="9925992" y="2243836"/>
            <a:ext cx="327334" cy="400110"/>
          </a:xfrm>
          <a:prstGeom prst="rect">
            <a:avLst/>
          </a:prstGeom>
          <a:noFill/>
        </p:spPr>
        <p:txBody>
          <a:bodyPr wrap="none" rtlCol="0">
            <a:spAutoFit/>
          </a:bodyPr>
          <a:lstStyle/>
          <a:p>
            <a:pPr algn="ctr"/>
            <a:r>
              <a:rPr lang="en-US" sz="2000" dirty="0">
                <a:solidFill>
                  <a:schemeClr val="bg1"/>
                </a:solidFill>
              </a:rPr>
              <a:t>2</a:t>
            </a:r>
          </a:p>
        </p:txBody>
      </p:sp>
      <p:sp>
        <p:nvSpPr>
          <p:cNvPr id="106" name="Rectangle 105">
            <a:extLst>
              <a:ext uri="{FF2B5EF4-FFF2-40B4-BE49-F238E27FC236}">
                <a16:creationId xmlns:a16="http://schemas.microsoft.com/office/drawing/2014/main" id="{BA1B478C-F882-9403-C9C1-99874C7208D8}"/>
              </a:ext>
            </a:extLst>
          </p:cNvPr>
          <p:cNvSpPr/>
          <p:nvPr/>
        </p:nvSpPr>
        <p:spPr>
          <a:xfrm>
            <a:off x="9178316" y="3071639"/>
            <a:ext cx="552828" cy="1189593"/>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8411BD77-4C38-D6DC-12F3-3F171D224762}"/>
              </a:ext>
            </a:extLst>
          </p:cNvPr>
          <p:cNvSpPr/>
          <p:nvPr/>
        </p:nvSpPr>
        <p:spPr>
          <a:xfrm>
            <a:off x="9813245" y="4342608"/>
            <a:ext cx="552828" cy="490009"/>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98819FCC-B5C2-52CC-EAEB-77031793B2A7}"/>
              </a:ext>
            </a:extLst>
          </p:cNvPr>
          <p:cNvSpPr txBox="1"/>
          <p:nvPr/>
        </p:nvSpPr>
        <p:spPr>
          <a:xfrm>
            <a:off x="10518318" y="3031868"/>
            <a:ext cx="944489" cy="523220"/>
          </a:xfrm>
          <a:prstGeom prst="rect">
            <a:avLst/>
          </a:prstGeom>
          <a:noFill/>
        </p:spPr>
        <p:txBody>
          <a:bodyPr wrap="none" rtlCol="0">
            <a:spAutoFit/>
          </a:bodyPr>
          <a:lstStyle/>
          <a:p>
            <a:r>
              <a:rPr lang="en-US" sz="2800" dirty="0">
                <a:solidFill>
                  <a:schemeClr val="accent5"/>
                </a:solidFill>
              </a:rPr>
              <a:t>easy</a:t>
            </a:r>
          </a:p>
        </p:txBody>
      </p:sp>
      <p:sp>
        <p:nvSpPr>
          <p:cNvPr id="111" name="TextBox 110">
            <a:extLst>
              <a:ext uri="{FF2B5EF4-FFF2-40B4-BE49-F238E27FC236}">
                <a16:creationId xmlns:a16="http://schemas.microsoft.com/office/drawing/2014/main" id="{CC16A5AC-D782-5266-28CE-A1FC4858D655}"/>
              </a:ext>
            </a:extLst>
          </p:cNvPr>
          <p:cNvSpPr txBox="1"/>
          <p:nvPr/>
        </p:nvSpPr>
        <p:spPr>
          <a:xfrm>
            <a:off x="10518318" y="3666436"/>
            <a:ext cx="1465466" cy="523220"/>
          </a:xfrm>
          <a:prstGeom prst="rect">
            <a:avLst/>
          </a:prstGeom>
          <a:noFill/>
        </p:spPr>
        <p:txBody>
          <a:bodyPr wrap="none" rtlCol="0">
            <a:spAutoFit/>
          </a:bodyPr>
          <a:lstStyle/>
          <a:p>
            <a:r>
              <a:rPr lang="en-US" sz="2800" dirty="0">
                <a:solidFill>
                  <a:schemeClr val="accent5"/>
                </a:solidFill>
              </a:rPr>
              <a:t>medium</a:t>
            </a:r>
          </a:p>
        </p:txBody>
      </p:sp>
      <p:sp>
        <p:nvSpPr>
          <p:cNvPr id="113" name="TextBox 112">
            <a:extLst>
              <a:ext uri="{FF2B5EF4-FFF2-40B4-BE49-F238E27FC236}">
                <a16:creationId xmlns:a16="http://schemas.microsoft.com/office/drawing/2014/main" id="{DD02E3CF-5B61-A9E5-4817-2F7D396CF33B}"/>
              </a:ext>
            </a:extLst>
          </p:cNvPr>
          <p:cNvSpPr txBox="1"/>
          <p:nvPr/>
        </p:nvSpPr>
        <p:spPr>
          <a:xfrm>
            <a:off x="10518318" y="4287853"/>
            <a:ext cx="906017" cy="523220"/>
          </a:xfrm>
          <a:prstGeom prst="rect">
            <a:avLst/>
          </a:prstGeom>
          <a:noFill/>
        </p:spPr>
        <p:txBody>
          <a:bodyPr wrap="none" rtlCol="0">
            <a:spAutoFit/>
          </a:bodyPr>
          <a:lstStyle/>
          <a:p>
            <a:r>
              <a:rPr lang="en-US" sz="2800" dirty="0">
                <a:solidFill>
                  <a:schemeClr val="tx2"/>
                </a:solidFill>
              </a:rPr>
              <a:t>hard</a:t>
            </a:r>
          </a:p>
        </p:txBody>
      </p:sp>
      <p:sp>
        <p:nvSpPr>
          <p:cNvPr id="114" name="TextBox 113">
            <a:extLst>
              <a:ext uri="{FF2B5EF4-FFF2-40B4-BE49-F238E27FC236}">
                <a16:creationId xmlns:a16="http://schemas.microsoft.com/office/drawing/2014/main" id="{C14FD29C-74A2-566A-182B-665A1A55E0E7}"/>
              </a:ext>
            </a:extLst>
          </p:cNvPr>
          <p:cNvSpPr txBox="1"/>
          <p:nvPr/>
        </p:nvSpPr>
        <p:spPr>
          <a:xfrm>
            <a:off x="240124" y="1102325"/>
            <a:ext cx="11743660" cy="830997"/>
          </a:xfrm>
          <a:prstGeom prst="rect">
            <a:avLst/>
          </a:prstGeom>
          <a:noFill/>
        </p:spPr>
        <p:txBody>
          <a:bodyPr wrap="square" rtlCol="0">
            <a:spAutoFit/>
          </a:bodyPr>
          <a:lstStyle/>
          <a:p>
            <a:r>
              <a:rPr lang="en-US" sz="2400" dirty="0"/>
              <a:t>Users who get a more desirable set of counterfactual explanations are </a:t>
            </a:r>
            <a:r>
              <a:rPr lang="en-US" sz="2400" b="1" dirty="0"/>
              <a:t>more likely to obtain recourse</a:t>
            </a:r>
            <a:r>
              <a:rPr lang="en-US" sz="2400" dirty="0"/>
              <a:t> in practice and thus </a:t>
            </a:r>
            <a:r>
              <a:rPr lang="en-US" sz="2400" b="1" dirty="0"/>
              <a:t>gain life changing resources/opportunities </a:t>
            </a:r>
          </a:p>
        </p:txBody>
      </p:sp>
      <p:sp>
        <p:nvSpPr>
          <p:cNvPr id="115" name="TextBox 114">
            <a:extLst>
              <a:ext uri="{FF2B5EF4-FFF2-40B4-BE49-F238E27FC236}">
                <a16:creationId xmlns:a16="http://schemas.microsoft.com/office/drawing/2014/main" id="{8D7D7B1A-340B-F438-AFAA-F2EB7C5285B3}"/>
              </a:ext>
            </a:extLst>
          </p:cNvPr>
          <p:cNvSpPr txBox="1"/>
          <p:nvPr/>
        </p:nvSpPr>
        <p:spPr>
          <a:xfrm>
            <a:off x="240124" y="5669355"/>
            <a:ext cx="11433925" cy="830997"/>
          </a:xfrm>
          <a:prstGeom prst="rect">
            <a:avLst/>
          </a:prstGeom>
          <a:noFill/>
        </p:spPr>
        <p:txBody>
          <a:bodyPr wrap="square" rtlCol="0">
            <a:spAutoFit/>
          </a:bodyPr>
          <a:lstStyle/>
          <a:p>
            <a:r>
              <a:rPr lang="en-US" sz="2400" dirty="0"/>
              <a:t>This is unfair if it results from factors that are arbitrary or unrelated to the task, especially if those factors include membership in a marginalized group</a:t>
            </a:r>
            <a:endParaRPr lang="en-US" sz="2400" b="1" dirty="0"/>
          </a:p>
        </p:txBody>
      </p:sp>
      <p:sp>
        <p:nvSpPr>
          <p:cNvPr id="4" name="TextBox 3">
            <a:extLst>
              <a:ext uri="{FF2B5EF4-FFF2-40B4-BE49-F238E27FC236}">
                <a16:creationId xmlns:a16="http://schemas.microsoft.com/office/drawing/2014/main" id="{0B3F5E63-9858-BC9A-AA42-20A01436686C}"/>
              </a:ext>
            </a:extLst>
          </p:cNvPr>
          <p:cNvSpPr txBox="1"/>
          <p:nvPr/>
        </p:nvSpPr>
        <p:spPr>
          <a:xfrm>
            <a:off x="8947363" y="4894111"/>
            <a:ext cx="1560313" cy="461665"/>
          </a:xfrm>
          <a:prstGeom prst="rect">
            <a:avLst/>
          </a:prstGeom>
          <a:noFill/>
        </p:spPr>
        <p:txBody>
          <a:bodyPr wrap="square">
            <a:spAutoFit/>
          </a:bodyPr>
          <a:lstStyle/>
          <a:p>
            <a:pPr algn="ctr"/>
            <a:r>
              <a:rPr lang="en-US" sz="2400" dirty="0"/>
              <a:t>Feasibility</a:t>
            </a:r>
          </a:p>
        </p:txBody>
      </p:sp>
    </p:spTree>
    <p:extLst>
      <p:ext uri="{BB962C8B-B14F-4D97-AF65-F5344CB8AC3E}">
        <p14:creationId xmlns:p14="http://schemas.microsoft.com/office/powerpoint/2010/main" val="177660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P spid="108" grpId="0" animBg="1"/>
      <p:bldP spid="109" grpId="0"/>
      <p:bldP spid="111" grpId="0"/>
      <p:bldP spid="1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17FBF49-1273-35FF-0E98-80FA55AD1D66}"/>
              </a:ext>
            </a:extLst>
          </p:cNvPr>
          <p:cNvSpPr>
            <a:spLocks noGrp="1"/>
          </p:cNvSpPr>
          <p:nvPr>
            <p:ph idx="1"/>
          </p:nvPr>
        </p:nvSpPr>
        <p:spPr>
          <a:xfrm>
            <a:off x="2089150" y="2514600"/>
            <a:ext cx="8013700" cy="1828800"/>
          </a:xfrm>
        </p:spPr>
        <p:txBody>
          <a:bodyPr/>
          <a:lstStyle/>
          <a:p>
            <a:r>
              <a:rPr lang="en-US" dirty="0"/>
              <a:t>How can we measure recourse fairness?</a:t>
            </a:r>
          </a:p>
        </p:txBody>
      </p:sp>
    </p:spTree>
    <p:extLst>
      <p:ext uri="{BB962C8B-B14F-4D97-AF65-F5344CB8AC3E}">
        <p14:creationId xmlns:p14="http://schemas.microsoft.com/office/powerpoint/2010/main" val="3135412434"/>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A6192E"/>
      </a:dk2>
      <a:lt2>
        <a:srgbClr val="FFFFFF"/>
      </a:lt2>
      <a:accent1>
        <a:srgbClr val="A6192E"/>
      </a:accent1>
      <a:accent2>
        <a:srgbClr val="41B6E6"/>
      </a:accent2>
      <a:accent3>
        <a:srgbClr val="E56D54"/>
      </a:accent3>
      <a:accent4>
        <a:srgbClr val="9DA6AB"/>
      </a:accent4>
      <a:accent5>
        <a:srgbClr val="005BBB"/>
      </a:accent5>
      <a:accent6>
        <a:srgbClr val="003E51"/>
      </a:accent6>
      <a:hlink>
        <a:srgbClr val="A6192E"/>
      </a:hlink>
      <a:folHlink>
        <a:srgbClr val="D86A4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01309B5C-3451-45D4-97F1-C5B16A1CA3AA}" vid="{028EDC52-AAA0-40BB-893E-04E04779E7C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wpi_custom_v8</Template>
  <TotalTime>1159</TotalTime>
  <Words>2074</Words>
  <Application>Microsoft Office PowerPoint</Application>
  <PresentationFormat>Widescreen</PresentationFormat>
  <Paragraphs>443</Paragraphs>
  <Slides>26</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Aptos</vt:lpstr>
      <vt:lpstr>Arial</vt:lpstr>
      <vt:lpstr>Arial Regular</vt:lpstr>
      <vt:lpstr>Cambria Math</vt:lpstr>
      <vt:lpstr>Georgia</vt:lpstr>
      <vt:lpstr>Segoe UI</vt:lpstr>
      <vt:lpstr>System Font Regular</vt:lpstr>
      <vt:lpstr>Office Theme</vt:lpstr>
      <vt:lpstr>PowerPoint Presentation</vt:lpstr>
      <vt:lpstr>Algorithmic Decision Making is Everywhere</vt:lpstr>
      <vt:lpstr>PowerPoint Presentation</vt:lpstr>
      <vt:lpstr>Counterfactual Explanations for Actionable Recourse</vt:lpstr>
      <vt:lpstr>Counterfactual Explanations for Actionable Recourse</vt:lpstr>
      <vt:lpstr>Counterfactual Explanations for Actionable Recourse</vt:lpstr>
      <vt:lpstr>PowerPoint Presentation</vt:lpstr>
      <vt:lpstr>Can Recourse Explanations Be Unfair?</vt:lpstr>
      <vt:lpstr>PowerPoint Presentation</vt:lpstr>
      <vt:lpstr>State-of-the-Art Recourse Fairness Metrics</vt:lpstr>
      <vt:lpstr>State-of-the-Art Recourse Fairness Metrics</vt:lpstr>
      <vt:lpstr>Recourse Diversity</vt:lpstr>
      <vt:lpstr>Individual and Group Fair Recourse Diversity</vt:lpstr>
      <vt:lpstr>PowerPoint Presentation</vt:lpstr>
      <vt:lpstr>Auditing Individual Recourse Fairness</vt:lpstr>
      <vt:lpstr>Experimental Setting</vt:lpstr>
      <vt:lpstr>Auditing Individual Fairness w.r.t. Race/Sex</vt:lpstr>
      <vt:lpstr>Auditing Group Fairness</vt:lpstr>
      <vt:lpstr>Auditing Group Fairness – Diversity and Effort</vt:lpstr>
      <vt:lpstr>Auditing Group Fairness – Diversity and Effort</vt:lpstr>
      <vt:lpstr>Auditing Group Fairness – Model Architecture</vt:lpstr>
      <vt:lpstr>Auditing Group Fairness – Model Architecture</vt:lpstr>
      <vt:lpstr>Auditing Group Fairness – Model Architecture</vt:lpstr>
      <vt:lpstr>Discussion</vt:lpstr>
      <vt:lpstr>Takeaways</vt:lpstr>
      <vt:lpstr>Thank You!</vt:lpstr>
    </vt:vector>
  </TitlesOfParts>
  <Manager/>
  <Company>University at Buffalo</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Peter VanNostrand</dc:creator>
  <cp:keywords/>
  <dc:description/>
  <cp:lastModifiedBy>VanNostrand, Peter</cp:lastModifiedBy>
  <cp:revision>45</cp:revision>
  <dcterms:created xsi:type="dcterms:W3CDTF">2026-06-22T19:15:19Z</dcterms:created>
  <dcterms:modified xsi:type="dcterms:W3CDTF">2026-06-26T02:12:41Z</dcterms:modified>
  <cp:category/>
</cp:coreProperties>
</file>