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0" r:id="rId2"/>
    <p:sldMasterId id="2147483697" r:id="rId3"/>
  </p:sldMasterIdLst>
  <p:notesMasterIdLst>
    <p:notesMasterId r:id="rId67"/>
  </p:notesMasterIdLst>
  <p:handoutMasterIdLst>
    <p:handoutMasterId r:id="rId68"/>
  </p:handoutMasterIdLst>
  <p:sldIdLst>
    <p:sldId id="302" r:id="rId4"/>
    <p:sldId id="409" r:id="rId5"/>
    <p:sldId id="410" r:id="rId6"/>
    <p:sldId id="352" r:id="rId7"/>
    <p:sldId id="357" r:id="rId8"/>
    <p:sldId id="354" r:id="rId9"/>
    <p:sldId id="353" r:id="rId10"/>
    <p:sldId id="411" r:id="rId11"/>
    <p:sldId id="412" r:id="rId12"/>
    <p:sldId id="355" r:id="rId13"/>
    <p:sldId id="358" r:id="rId14"/>
    <p:sldId id="356" r:id="rId15"/>
    <p:sldId id="359" r:id="rId16"/>
    <p:sldId id="360" r:id="rId17"/>
    <p:sldId id="361" r:id="rId18"/>
    <p:sldId id="363" r:id="rId19"/>
    <p:sldId id="362" r:id="rId20"/>
    <p:sldId id="344" r:id="rId21"/>
    <p:sldId id="364" r:id="rId22"/>
    <p:sldId id="365" r:id="rId23"/>
    <p:sldId id="366" r:id="rId24"/>
    <p:sldId id="368" r:id="rId25"/>
    <p:sldId id="369" r:id="rId26"/>
    <p:sldId id="370" r:id="rId27"/>
    <p:sldId id="372" r:id="rId28"/>
    <p:sldId id="373" r:id="rId29"/>
    <p:sldId id="374" r:id="rId30"/>
    <p:sldId id="376" r:id="rId31"/>
    <p:sldId id="377" r:id="rId32"/>
    <p:sldId id="378" r:id="rId33"/>
    <p:sldId id="379" r:id="rId34"/>
    <p:sldId id="380" r:id="rId35"/>
    <p:sldId id="381" r:id="rId36"/>
    <p:sldId id="349" r:id="rId37"/>
    <p:sldId id="382" r:id="rId38"/>
    <p:sldId id="350" r:id="rId39"/>
    <p:sldId id="384" r:id="rId40"/>
    <p:sldId id="385" r:id="rId41"/>
    <p:sldId id="386" r:id="rId42"/>
    <p:sldId id="387" r:id="rId43"/>
    <p:sldId id="388" r:id="rId44"/>
    <p:sldId id="389" r:id="rId45"/>
    <p:sldId id="390" r:id="rId46"/>
    <p:sldId id="391" r:id="rId47"/>
    <p:sldId id="392" r:id="rId48"/>
    <p:sldId id="393" r:id="rId49"/>
    <p:sldId id="394" r:id="rId50"/>
    <p:sldId id="395" r:id="rId51"/>
    <p:sldId id="396" r:id="rId52"/>
    <p:sldId id="397" r:id="rId53"/>
    <p:sldId id="398" r:id="rId54"/>
    <p:sldId id="399" r:id="rId55"/>
    <p:sldId id="400" r:id="rId56"/>
    <p:sldId id="401" r:id="rId57"/>
    <p:sldId id="402" r:id="rId58"/>
    <p:sldId id="351" r:id="rId59"/>
    <p:sldId id="403" r:id="rId60"/>
    <p:sldId id="404" r:id="rId61"/>
    <p:sldId id="405" r:id="rId62"/>
    <p:sldId id="406" r:id="rId63"/>
    <p:sldId id="407" r:id="rId64"/>
    <p:sldId id="408" r:id="rId65"/>
    <p:sldId id="347" r:id="rId66"/>
  </p:sldIdLst>
  <p:sldSz cx="12192000" cy="6858000"/>
  <p:notesSz cx="6858000" cy="9144000"/>
  <p:custDataLst>
    <p:tags r:id="rId6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 userDrawn="1">
          <p15:clr>
            <a:srgbClr val="A4A3A4"/>
          </p15:clr>
        </p15:guide>
        <p15:guide id="2" orient="horz" pos="960" userDrawn="1">
          <p15:clr>
            <a:srgbClr val="A4A3A4"/>
          </p15:clr>
        </p15:guide>
        <p15:guide id="3" orient="horz" pos="3888" userDrawn="1">
          <p15:clr>
            <a:srgbClr val="A4A3A4"/>
          </p15:clr>
        </p15:guide>
        <p15:guide id="4" pos="456" userDrawn="1">
          <p15:clr>
            <a:srgbClr val="A4A3A4"/>
          </p15:clr>
        </p15:guide>
        <p15:guide id="5" pos="72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752B"/>
    <a:srgbClr val="46A0DC"/>
    <a:srgbClr val="D9CD95"/>
    <a:srgbClr val="B7A079"/>
    <a:srgbClr val="2C6A8C"/>
    <a:srgbClr val="000000"/>
    <a:srgbClr val="FFFFFF"/>
    <a:srgbClr val="6D6D6D"/>
    <a:srgbClr val="AB192D"/>
    <a:srgbClr val="C412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084" autoAdjust="0"/>
  </p:normalViewPr>
  <p:slideViewPr>
    <p:cSldViewPr snapToGrid="0" showGuides="1">
      <p:cViewPr varScale="1">
        <p:scale>
          <a:sx n="95" d="100"/>
          <a:sy n="95" d="100"/>
        </p:scale>
        <p:origin x="81" y="48"/>
      </p:cViewPr>
      <p:guideLst>
        <p:guide orient="horz" pos="720"/>
        <p:guide orient="horz" pos="960"/>
        <p:guide orient="horz" pos="3888"/>
        <p:guide pos="456"/>
        <p:guide pos="72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8" d="100"/>
          <a:sy n="78" d="100"/>
        </p:scale>
        <p:origin x="2772" y="45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ags" Target="tags/tag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449CD-19C8-44C0-A36B-1667EDB1312B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7A2D6-6A74-4789-8A27-67CDFFE8E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79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C511E-AA3B-43E3-B946-406AB5E4C4BB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4A049-8685-4352-9DC2-828F08FD5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5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n.com/2019/04/11/tech/amazon-alexa-listening/index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verge.com/2019/7/26/8932064/apple-siri-private-conversation-recording-explanation-alexa-google-assistan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9to5google.com/2019/08/01/google-to-cease-listening-to-assistant-recordings-in-eu-pending-investig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onarchive.com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technology/2019/jul/26/apple-contractors-regularly-hear-confidential-details-on-siri-recording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iconarchive.com/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0" dirty="0">
                <a:latin typeface="Calibri" pitchFamily="34" charset="0"/>
              </a:rPr>
              <a:t>This PowerPoint</a:t>
            </a:r>
            <a:r>
              <a:rPr lang="en-US" b="0" baseline="0" dirty="0">
                <a:latin typeface="Calibri" pitchFamily="34" charset="0"/>
              </a:rPr>
              <a:t> Template includes a series of slide masters with predefined layouts and color schemes for formatting slides</a:t>
            </a:r>
          </a:p>
          <a:p>
            <a:pPr algn="l">
              <a:buFont typeface="Arial" pitchFamily="34" charset="0"/>
              <a:buChar char="•"/>
            </a:pPr>
            <a:r>
              <a:rPr lang="en-US" b="0" baseline="0" dirty="0">
                <a:latin typeface="Calibri" pitchFamily="34" charset="0"/>
              </a:rPr>
              <a:t> Slide Masters are displayed when you right click on a slide and select </a:t>
            </a:r>
            <a:r>
              <a:rPr lang="en-US" b="1" baseline="0" dirty="0">
                <a:latin typeface="Calibri" pitchFamily="34" charset="0"/>
              </a:rPr>
              <a:t>Layout</a:t>
            </a:r>
            <a:r>
              <a:rPr lang="en-US" b="0" baseline="0" dirty="0">
                <a:latin typeface="Calibri" pitchFamily="34" charset="0"/>
              </a:rPr>
              <a:t> from menu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9BFF-9304-4EE8-967B-56F816FBB8C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69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36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80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56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07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3"/>
              </a:rPr>
              <a:t>https://www.cnn.com/2019/04/11/tech/amazon-alexa-listening/index.html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54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</a:t>
            </a:r>
            <a:r>
              <a:rPr lang="en-US" baseline="0" dirty="0" smtClean="0"/>
              <a:t> </a:t>
            </a:r>
            <a:r>
              <a:rPr lang="en-US" dirty="0" smtClean="0">
                <a:hlinkClick r:id="rId3"/>
              </a:rPr>
              <a:t>https://www.theverge.com/2019/7/26/8932064/apple-siri-private-conversation-recording-explanation-alexa-google-assistant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30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3"/>
              </a:rPr>
              <a:t>https://9to5google.com/2019/08/01/google-to-cease-listening-to-assistant-recordings-in-eu-pending-investigation/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85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Icons</a:t>
            </a:r>
            <a:r>
              <a:rPr lang="en-US" baseline="0" dirty="0" smtClean="0"/>
              <a:t> from </a:t>
            </a:r>
            <a:r>
              <a:rPr lang="en-US" dirty="0" smtClean="0">
                <a:hlinkClick r:id="rId3"/>
              </a:rPr>
              <a:t>http://www.iconarchive.com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62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3"/>
              </a:rPr>
              <a:t>https://www.theguardian.com/technology/2019/jul/26/apple-contractors-regularly-hear-confidential-details-on-siri-recordings</a:t>
            </a:r>
            <a:endParaRPr lang="en-US" dirty="0" smtClean="0"/>
          </a:p>
          <a:p>
            <a:r>
              <a:rPr lang="en-US" dirty="0" smtClean="0"/>
              <a:t>Icons from </a:t>
            </a:r>
            <a:r>
              <a:rPr lang="en-US" dirty="0" smtClean="0">
                <a:hlinkClick r:id="rId4"/>
              </a:rPr>
              <a:t>http://www.iconarchive.com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34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18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2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31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93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34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07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yWatermark-2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49092" y="2703302"/>
            <a:ext cx="4242908" cy="41546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537925"/>
            <a:ext cx="9144000" cy="1524001"/>
          </a:xfrm>
        </p:spPr>
        <p:txBody>
          <a:bodyPr>
            <a:no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293573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990601"/>
            <a:ext cx="3383438" cy="10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45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" y="6400800"/>
            <a:ext cx="3125858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09600" y="1524000"/>
            <a:ext cx="7823200" cy="46482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737600" y="1524000"/>
            <a:ext cx="2844800" cy="4648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93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131" y="1066834"/>
            <a:ext cx="4459738" cy="442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59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yWatermark-2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49092" y="2703302"/>
            <a:ext cx="4242908" cy="41546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537925"/>
            <a:ext cx="9144000" cy="1524001"/>
          </a:xfrm>
        </p:spPr>
        <p:txBody>
          <a:bodyPr>
            <a:no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293573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990601"/>
            <a:ext cx="3383438" cy="10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81790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5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2">
    <p:bg>
      <p:bgPr>
        <a:solidFill>
          <a:srgbClr val="AB19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990601"/>
            <a:ext cx="3383438" cy="110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182" y="2693986"/>
            <a:ext cx="4260818" cy="417223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537925"/>
            <a:ext cx="9144000" cy="1524001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09600" y="4293573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56298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yWatermark-2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49092" y="2703302"/>
            <a:ext cx="4242908" cy="41546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215900" dist="76200" dir="54000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75" y="1447800"/>
            <a:ext cx="9144000" cy="1676400"/>
          </a:xfrm>
        </p:spPr>
        <p:txBody>
          <a:bodyPr anchor="b" anchorCtr="0"/>
          <a:lstStyle>
            <a:lvl1pPr algn="l">
              <a:defRPr lang="en-US" sz="40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5475" y="31242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20054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5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691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676400"/>
            <a:ext cx="48768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48768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1556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1496736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6000" y="2216400"/>
            <a:ext cx="48768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1496736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2216400"/>
            <a:ext cx="48768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2618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053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935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2">
    <p:bg>
      <p:bgPr>
        <a:solidFill>
          <a:srgbClr val="AB19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990601"/>
            <a:ext cx="3383438" cy="110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182" y="2693986"/>
            <a:ext cx="4260818" cy="417223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537925"/>
            <a:ext cx="9144000" cy="1524001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09600" y="4293573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3066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/>
          </p:cNvSpPr>
          <p:nvPr>
            <p:ph idx="1" hasCustomPrompt="1"/>
          </p:nvPr>
        </p:nvSpPr>
        <p:spPr>
          <a:xfrm>
            <a:off x="609600" y="612648"/>
            <a:ext cx="10972800" cy="56327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 noProof="1"/>
              <a:t>Click to edit Master text </a:t>
            </a:r>
            <a:r>
              <a:rPr lang="en-US" noProof="1" smtClean="0"/>
              <a:t>styles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1239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/>
          </p:cNvSpPr>
          <p:nvPr>
            <p:ph idx="1" hasCustomPrompt="1"/>
          </p:nvPr>
        </p:nvSpPr>
        <p:spPr>
          <a:xfrm>
            <a:off x="609600" y="612648"/>
            <a:ext cx="10972800" cy="56327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 noProof="1"/>
              <a:t>Click to edit Master text </a:t>
            </a:r>
            <a:r>
              <a:rPr lang="en-US" noProof="1" smtClean="0"/>
              <a:t>styles</a:t>
            </a:r>
            <a:endParaRPr lang="en-US" noProof="1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4928" y="6400800"/>
            <a:ext cx="6096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2"/>
          <p:cNvSpPr txBox="1">
            <a:spLocks/>
          </p:cNvSpPr>
          <p:nvPr userDrawn="1"/>
        </p:nvSpPr>
        <p:spPr>
          <a:xfrm>
            <a:off x="4379913" y="6395565"/>
            <a:ext cx="2440057" cy="30175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Peter M.</a:t>
            </a:r>
            <a:r>
              <a:rPr lang="en-US" baseline="0" dirty="0" smtClean="0"/>
              <a:t> VanNostrand</a:t>
            </a:r>
            <a:endParaRPr lang="en-US" dirty="0"/>
          </a:p>
        </p:txBody>
      </p:sp>
      <p:sp>
        <p:nvSpPr>
          <p:cNvPr id="5" name="Footer Placeholder 2"/>
          <p:cNvSpPr txBox="1">
            <a:spLocks/>
          </p:cNvSpPr>
          <p:nvPr userDrawn="1"/>
        </p:nvSpPr>
        <p:spPr>
          <a:xfrm>
            <a:off x="717474" y="6400800"/>
            <a:ext cx="2944965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Confidential</a:t>
            </a:r>
            <a:r>
              <a:rPr lang="en-US" baseline="0" dirty="0" smtClean="0"/>
              <a:t> Deep Learning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537444" y="6397292"/>
            <a:ext cx="2610010" cy="301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pmvannos@buffalo.edu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6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074400" cy="10668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3709" y="1524001"/>
            <a:ext cx="7058691" cy="46481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890" y="1524000"/>
            <a:ext cx="3564876" cy="464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447147" y="3581135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098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09600" y="1524000"/>
            <a:ext cx="7823200" cy="46482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737600" y="1524000"/>
            <a:ext cx="2844800" cy="4648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806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131" y="1066834"/>
            <a:ext cx="4459738" cy="442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6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09600" y="2286000"/>
            <a:ext cx="9144000" cy="1524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09600" y="4041648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4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990601"/>
            <a:ext cx="3383438" cy="110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182" y="2693986"/>
            <a:ext cx="4260818" cy="417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64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09600" y="2286000"/>
            <a:ext cx="9144000" cy="1524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09600" y="4041648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4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990601"/>
            <a:ext cx="3383438" cy="110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182" y="2693986"/>
            <a:ext cx="4260818" cy="417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59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400800"/>
            <a:ext cx="68072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09600" y="2286000"/>
            <a:ext cx="9144000" cy="1524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09600" y="4041648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4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990601"/>
            <a:ext cx="3383438" cy="110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182" y="2693986"/>
            <a:ext cx="4260818" cy="417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13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>
          <a:xfrm>
            <a:off x="2133600" y="5187820"/>
            <a:ext cx="68072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704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676400"/>
            <a:ext cx="48768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48768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494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215900" dist="76200" dir="54000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75" y="1447800"/>
            <a:ext cx="9144000" cy="1676400"/>
          </a:xfrm>
        </p:spPr>
        <p:txBody>
          <a:bodyPr anchor="b" anchorCtr="0"/>
          <a:lstStyle>
            <a:lvl1pPr algn="l">
              <a:defRPr lang="en-US" sz="40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5475" y="31242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25475" y="6400800"/>
            <a:ext cx="68072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 descr="greyWatermark-2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49092" y="2703302"/>
            <a:ext cx="4242908" cy="4154698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456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1496736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6000" y="2216400"/>
            <a:ext cx="48768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1496736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2216400"/>
            <a:ext cx="48768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0204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416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2795" y="6391657"/>
            <a:ext cx="61239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062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074400" cy="10668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3709" y="1524001"/>
            <a:ext cx="7058691" cy="46481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890" y="1524000"/>
            <a:ext cx="3564876" cy="464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447147" y="3581135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0458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5187820"/>
            <a:ext cx="68072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09600" y="1524000"/>
            <a:ext cx="7823200" cy="4648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737600" y="1524000"/>
            <a:ext cx="2844800" cy="4648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79207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131" y="1066834"/>
            <a:ext cx="4459738" cy="442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8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 dirty="0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>
          <a:xfrm>
            <a:off x="91440" y="6400800"/>
            <a:ext cx="3125858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09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676400"/>
            <a:ext cx="48768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48768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1496736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6000" y="2216400"/>
            <a:ext cx="48768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1496736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2216400"/>
            <a:ext cx="48768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" y="6391657"/>
            <a:ext cx="612396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074400" cy="10668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3709" y="1524001"/>
            <a:ext cx="7058691" cy="46481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91890" y="1524000"/>
            <a:ext cx="3564876" cy="4648200"/>
          </a:xfrm>
        </p:spPr>
        <p:txBody>
          <a:bodyPr>
            <a:normAutofit/>
          </a:bodyPr>
          <a:lstStyle>
            <a:lvl1pPr marL="274320" indent="-18288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548640" indent="-182880">
              <a:buFontTx/>
              <a:buChar char="─"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First Bullet</a:t>
            </a:r>
          </a:p>
          <a:p>
            <a:pPr lvl="1"/>
            <a:r>
              <a:rPr lang="en-US" dirty="0" smtClean="0"/>
              <a:t> Second Bullet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2447147" y="3581135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68072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338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51367"/>
            <a:ext cx="1097280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648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4928" y="6400800"/>
            <a:ext cx="6096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9600" y="1234967"/>
            <a:ext cx="115824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ooter Placeholder 2"/>
          <p:cNvSpPr txBox="1">
            <a:spLocks/>
          </p:cNvSpPr>
          <p:nvPr userDrawn="1"/>
        </p:nvSpPr>
        <p:spPr>
          <a:xfrm>
            <a:off x="4379913" y="6395565"/>
            <a:ext cx="2440057" cy="30175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Peter M.</a:t>
            </a:r>
            <a:r>
              <a:rPr lang="en-US" baseline="0" dirty="0" smtClean="0"/>
              <a:t> VanNostrand</a:t>
            </a:r>
            <a:endParaRPr lang="en-US" dirty="0"/>
          </a:p>
        </p:txBody>
      </p:sp>
      <p:sp>
        <p:nvSpPr>
          <p:cNvPr id="11" name="Footer Placeholder 2"/>
          <p:cNvSpPr txBox="1">
            <a:spLocks/>
          </p:cNvSpPr>
          <p:nvPr userDrawn="1"/>
        </p:nvSpPr>
        <p:spPr>
          <a:xfrm>
            <a:off x="717474" y="6400800"/>
            <a:ext cx="2944965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Confidential</a:t>
            </a:r>
            <a:r>
              <a:rPr lang="en-US" baseline="0" dirty="0" smtClean="0"/>
              <a:t> Deep Learning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537444" y="6397292"/>
            <a:ext cx="2610010" cy="301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pmvannos@buffalo.edu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2" r:id="rId2"/>
    <p:sldLayoutId id="2147483663" r:id="rId3"/>
    <p:sldLayoutId id="2147483695" r:id="rId4"/>
    <p:sldLayoutId id="2147483664" r:id="rId5"/>
    <p:sldLayoutId id="2147483665" r:id="rId6"/>
    <p:sldLayoutId id="2147483666" r:id="rId7"/>
    <p:sldLayoutId id="2147483667" r:id="rId8"/>
    <p:sldLayoutId id="2147483683" r:id="rId9"/>
    <p:sldLayoutId id="2147483696" r:id="rId10"/>
    <p:sldLayoutId id="214748370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85000"/>
              <a:lumOff val="1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5000"/>
        </a:lnSpc>
        <a:spcBef>
          <a:spcPts val="12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94360" indent="-274320" algn="l" defTabSz="914400" rtl="0" eaLnBrk="1" latinLnBrk="0" hangingPunct="1">
        <a:lnSpc>
          <a:spcPct val="95000"/>
        </a:lnSpc>
        <a:spcBef>
          <a:spcPts val="600"/>
        </a:spcBef>
        <a:buClr>
          <a:schemeClr val="tx1"/>
        </a:buClr>
        <a:buFont typeface="Verdana" pitchFamily="34" charset="0"/>
        <a:buChar char="─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6868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1430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tx1"/>
        </a:buClr>
        <a:buFont typeface="Courier New" pitchFamily="49" charset="0"/>
        <a:buChar char="o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716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51367"/>
            <a:ext cx="1097280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648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048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22" r:id="rId9"/>
    <p:sldLayoutId id="2147483723" r:id="rId10"/>
    <p:sldLayoutId id="2147483719" r:id="rId11"/>
    <p:sldLayoutId id="2147483720" r:id="rId12"/>
    <p:sldLayoutId id="214748372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85000"/>
              <a:lumOff val="1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5000"/>
        </a:lnSpc>
        <a:spcBef>
          <a:spcPts val="12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94360" indent="-274320" algn="l" defTabSz="914400" rtl="0" eaLnBrk="1" latinLnBrk="0" hangingPunct="1">
        <a:lnSpc>
          <a:spcPct val="95000"/>
        </a:lnSpc>
        <a:spcBef>
          <a:spcPts val="600"/>
        </a:spcBef>
        <a:buClr>
          <a:schemeClr val="tx1"/>
        </a:buClr>
        <a:buFont typeface="Verdana" pitchFamily="34" charset="0"/>
        <a:buChar char="─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6868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1430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tx1"/>
        </a:buClr>
        <a:buFont typeface="Courier New" pitchFamily="49" charset="0"/>
        <a:buChar char="o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716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42900"/>
            <a:ext cx="1097280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648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472" y="6400800"/>
            <a:ext cx="448916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9600" y="1234967"/>
            <a:ext cx="115824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Footer Placeholder 2"/>
          <p:cNvSpPr txBox="1">
            <a:spLocks/>
          </p:cNvSpPr>
          <p:nvPr userDrawn="1"/>
        </p:nvSpPr>
        <p:spPr>
          <a:xfrm>
            <a:off x="4444185" y="6400800"/>
            <a:ext cx="2440057" cy="30175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Peter M.</a:t>
            </a:r>
            <a:r>
              <a:rPr lang="en-US" baseline="0" dirty="0" smtClean="0">
                <a:solidFill>
                  <a:schemeClr val="tx1"/>
                </a:solidFill>
              </a:rPr>
              <a:t> VanNostrand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ooter Placeholder 2"/>
          <p:cNvSpPr txBox="1">
            <a:spLocks/>
          </p:cNvSpPr>
          <p:nvPr userDrawn="1"/>
        </p:nvSpPr>
        <p:spPr>
          <a:xfrm>
            <a:off x="749610" y="6400800"/>
            <a:ext cx="2944965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Confidential</a:t>
            </a:r>
            <a:r>
              <a:rPr lang="en-US" baseline="0" dirty="0" smtClean="0">
                <a:solidFill>
                  <a:schemeClr val="tx1"/>
                </a:solidFill>
              </a:rPr>
              <a:t> Deep Learning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7633852" y="6400800"/>
            <a:ext cx="26100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pmvannos@buffalo.edu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89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5000"/>
        </a:lnSpc>
        <a:spcBef>
          <a:spcPts val="1200"/>
        </a:spcBef>
        <a:buClr>
          <a:schemeClr val="bg2"/>
        </a:buClr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94360" indent="-27432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Verdana" pitchFamily="34" charset="0"/>
        <a:buChar char="─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6868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1430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Courier New" pitchFamily="49" charset="0"/>
        <a:buChar char="o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716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0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0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24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11" Type="http://schemas.openxmlformats.org/officeDocument/2006/relationships/image" Target="../media/image45.png"/><Relationship Id="rId5" Type="http://schemas.openxmlformats.org/officeDocument/2006/relationships/image" Target="../media/image500.png"/><Relationship Id="rId10" Type="http://schemas.openxmlformats.org/officeDocument/2006/relationships/image" Target="../media/image44.png"/><Relationship Id="rId4" Type="http://schemas.openxmlformats.org/officeDocument/2006/relationships/image" Target="../media/image24.png"/><Relationship Id="rId9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537925"/>
            <a:ext cx="9144000" cy="15240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Confidential Deep Learning </a:t>
            </a:r>
            <a:r>
              <a:rPr lang="en-US" sz="2800" dirty="0"/>
              <a:t>Executing Proprietary Models </a:t>
            </a:r>
            <a:r>
              <a:rPr lang="en-US" sz="2800" dirty="0" smtClean="0"/>
              <a:t>on</a:t>
            </a:r>
          </a:p>
          <a:p>
            <a:r>
              <a:rPr lang="en-US" sz="2400" dirty="0" smtClean="0"/>
              <a:t>Untrusted </a:t>
            </a:r>
            <a:r>
              <a:rPr lang="en-US" sz="2400" dirty="0"/>
              <a:t>Devices</a:t>
            </a:r>
            <a:endParaRPr lang="en-US" sz="2800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09600" y="4293572"/>
            <a:ext cx="9144000" cy="238449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1800" u="sng" dirty="0" smtClean="0"/>
              <a:t>Peter M. VanNostrand</a:t>
            </a:r>
            <a:r>
              <a:rPr lang="en-US" sz="1800" baseline="30000" dirty="0" smtClean="0"/>
              <a:t>*</a:t>
            </a:r>
          </a:p>
          <a:p>
            <a:pPr>
              <a:spcBef>
                <a:spcPts val="600"/>
              </a:spcBef>
            </a:pPr>
            <a:r>
              <a:rPr lang="en-US" sz="1800" dirty="0" err="1" smtClean="0"/>
              <a:t>Ioannis</a:t>
            </a:r>
            <a:r>
              <a:rPr lang="en-US" sz="1800" dirty="0" smtClean="0"/>
              <a:t> </a:t>
            </a:r>
            <a:r>
              <a:rPr lang="en-US" sz="1800" dirty="0" err="1" smtClean="0"/>
              <a:t>Kyriazis</a:t>
            </a:r>
            <a:r>
              <a:rPr lang="en-US" sz="1800" baseline="30000" dirty="0" smtClean="0"/>
              <a:t>†</a:t>
            </a:r>
            <a:endParaRPr lang="en-US" sz="1800" baseline="30000" dirty="0"/>
          </a:p>
          <a:p>
            <a:pPr>
              <a:spcBef>
                <a:spcPts val="600"/>
              </a:spcBef>
            </a:pPr>
            <a:r>
              <a:rPr lang="en-US" sz="1800" dirty="0"/>
              <a:t>Michelle </a:t>
            </a:r>
            <a:r>
              <a:rPr lang="en-US" sz="1800" dirty="0" smtClean="0"/>
              <a:t>Cheng</a:t>
            </a:r>
            <a:r>
              <a:rPr lang="en-US" sz="1800" baseline="30000" dirty="0" smtClean="0"/>
              <a:t>‡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Tian </a:t>
            </a:r>
            <a:r>
              <a:rPr lang="en-US" sz="1800" dirty="0" err="1" smtClean="0"/>
              <a:t>Guo</a:t>
            </a:r>
            <a:r>
              <a:rPr lang="en-US" sz="1800" baseline="30000" dirty="0" smtClean="0"/>
              <a:t>†</a:t>
            </a:r>
            <a:endParaRPr lang="en-US" sz="1800" dirty="0" smtClean="0"/>
          </a:p>
          <a:p>
            <a:pPr>
              <a:spcBef>
                <a:spcPts val="600"/>
              </a:spcBef>
            </a:pPr>
            <a:r>
              <a:rPr lang="en-US" sz="1800" dirty="0" smtClean="0"/>
              <a:t>Robert </a:t>
            </a:r>
            <a:r>
              <a:rPr lang="en-US" sz="1800" dirty="0"/>
              <a:t>J. </a:t>
            </a:r>
            <a:r>
              <a:rPr lang="en-US" sz="1800" dirty="0" smtClean="0"/>
              <a:t>Walls</a:t>
            </a:r>
            <a:r>
              <a:rPr lang="en-US" sz="1800" baseline="30000" dirty="0" smtClean="0"/>
              <a:t>†</a:t>
            </a:r>
            <a:endParaRPr lang="en-US" sz="1800" dirty="0" smtClean="0"/>
          </a:p>
          <a:p>
            <a:pPr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1600" dirty="0"/>
              <a:t>University at </a:t>
            </a:r>
            <a:r>
              <a:rPr lang="en-US" sz="1600" dirty="0" smtClean="0"/>
              <a:t>Buffalo</a:t>
            </a:r>
            <a:r>
              <a:rPr lang="en-US" sz="1600" baseline="30000" dirty="0" smtClean="0"/>
              <a:t>*</a:t>
            </a:r>
            <a:r>
              <a:rPr lang="en-US" sz="1600" dirty="0" smtClean="0"/>
              <a:t>, Worcester Polytechnic Institute</a:t>
            </a:r>
            <a:r>
              <a:rPr lang="en-US" sz="1600" baseline="30000" dirty="0" smtClean="0"/>
              <a:t>†</a:t>
            </a:r>
            <a:r>
              <a:rPr lang="en-US" sz="1600" dirty="0" smtClean="0"/>
              <a:t>, Colby College</a:t>
            </a:r>
            <a:r>
              <a:rPr lang="en-US" sz="1600" baseline="30000" dirty="0" smtClean="0"/>
              <a:t>‡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9408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What do they hear?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2797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1632" y="4474079"/>
            <a:ext cx="2253343" cy="658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dirty="0" smtClean="0"/>
              <a:t>Timers?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84926" y="4474079"/>
            <a:ext cx="2079172" cy="4735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dirty="0" smtClean="0"/>
              <a:t>Weather?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84" y="2241096"/>
            <a:ext cx="2375808" cy="2375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976" y="2240280"/>
            <a:ext cx="237744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3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9712" y="612648"/>
            <a:ext cx="3371051" cy="563270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Discussions between doctors and patients</a:t>
            </a:r>
            <a:endParaRPr lang="en-US" sz="2400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4410475" y="612648"/>
            <a:ext cx="3371051" cy="56327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94360" indent="-27432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Font typeface="Verdana" pitchFamily="34" charset="0"/>
              <a:buChar char="─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6868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1430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71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Business Deals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8301238" y="612648"/>
            <a:ext cx="3371051" cy="56327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94360" indent="-27432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Font typeface="Verdana" pitchFamily="34" charset="0"/>
              <a:buChar char="─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6868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1430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71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Sexual Encounters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17025" y="612648"/>
            <a:ext cx="5757949" cy="5733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dirty="0" smtClean="0"/>
              <a:t>Apple Contractor speaking to The Guardian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037" y="3851699"/>
            <a:ext cx="91440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81" y="3851699"/>
            <a:ext cx="914400" cy="91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293" y="3885037"/>
            <a:ext cx="914400" cy="914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784" y="3851699"/>
            <a:ext cx="914400" cy="914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528" y="3851699"/>
            <a:ext cx="91440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40" y="3885037"/>
            <a:ext cx="914400" cy="91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59" y="3885037"/>
            <a:ext cx="914400" cy="914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503" y="3885037"/>
            <a:ext cx="914400" cy="914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015" y="39183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0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41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Convenient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06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081" y="4471136"/>
            <a:ext cx="1319232" cy="7478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979" y="1678585"/>
            <a:ext cx="1337434" cy="6687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77" y="4025889"/>
            <a:ext cx="3291840" cy="16383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77" y="1193777"/>
            <a:ext cx="3291839" cy="16383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880" y="1136892"/>
            <a:ext cx="7544427" cy="38287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958" y="2369455"/>
            <a:ext cx="2129908" cy="12487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958" y="3595766"/>
            <a:ext cx="2129908" cy="124873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13924" y="2519406"/>
            <a:ext cx="2117870" cy="6336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 smtClean="0"/>
              <a:t>Q: How’s the</a:t>
            </a:r>
          </a:p>
          <a:p>
            <a:r>
              <a:rPr lang="en-US" dirty="0"/>
              <a:t> </a:t>
            </a:r>
            <a:r>
              <a:rPr lang="en-US" dirty="0" smtClean="0"/>
              <a:t>    weather?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03926" y="3834527"/>
            <a:ext cx="749216" cy="2890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 smtClean="0"/>
              <a:t>dog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25439" y="4185738"/>
            <a:ext cx="949796" cy="3244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 smtClean="0"/>
              <a:t>grass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26431" y="4198983"/>
            <a:ext cx="855406" cy="4285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 smtClean="0"/>
              <a:t>laying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29" y="1525293"/>
            <a:ext cx="1790417" cy="60571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915400" y="3099816"/>
            <a:ext cx="2132680" cy="3716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A: Partly </a:t>
            </a:r>
            <a:r>
              <a:rPr lang="en-US" dirty="0" smtClean="0"/>
              <a:t>cloudy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915497" y="3099224"/>
            <a:ext cx="2132680" cy="3716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A: Partly </a:t>
            </a:r>
            <a:r>
              <a:rPr lang="en-US" dirty="0" smtClean="0"/>
              <a:t>cloudy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503926" y="3834527"/>
            <a:ext cx="749216" cy="2890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 smtClean="0"/>
              <a:t>dog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825439" y="4185738"/>
            <a:ext cx="949796" cy="3244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 smtClean="0"/>
              <a:t>grass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26431" y="4198983"/>
            <a:ext cx="855406" cy="4285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 smtClean="0"/>
              <a:t>laying</a:t>
            </a:r>
          </a:p>
        </p:txBody>
      </p:sp>
    </p:spTree>
    <p:extLst>
      <p:ext uri="{BB962C8B-B14F-4D97-AF65-F5344CB8AC3E}">
        <p14:creationId xmlns:p14="http://schemas.microsoft.com/office/powerpoint/2010/main" val="104790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83 -0.03542 L 0.30534 0.1460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26" y="907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48148E-6 L 0.30977 -0.09467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82" y="-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-0.42591 -0.3132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2" y="-1567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-0.47149 0.2632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13148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-0.47474 0.2592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37" y="1296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47357 0.2604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85" y="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0" grpId="0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do better?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39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21104" y="1625121"/>
            <a:ext cx="3057952" cy="61444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23" y="86809"/>
            <a:ext cx="4327570" cy="21962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127" y="5099399"/>
            <a:ext cx="1199600" cy="6800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127" y="3983798"/>
            <a:ext cx="1199600" cy="599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5" y="1327255"/>
            <a:ext cx="1221740" cy="7162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387" y="1327255"/>
            <a:ext cx="1221740" cy="7162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17543" y="3997167"/>
            <a:ext cx="2052977" cy="5442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" dirty="0" smtClean="0"/>
              <a:t>Q: How’s the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weather?</a:t>
            </a:r>
          </a:p>
          <a:p>
            <a:r>
              <a:rPr lang="en-US" sz="1200" dirty="0" smtClean="0"/>
              <a:t>A: Partly cloudy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86492" y="5225494"/>
            <a:ext cx="793374" cy="1893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dirty="0" smtClean="0"/>
              <a:t>dog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35682" y="5483053"/>
            <a:ext cx="1005777" cy="2125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dirty="0" smtClean="0"/>
              <a:t>grass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89262" y="5483053"/>
            <a:ext cx="905823" cy="2807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dirty="0" smtClean="0"/>
              <a:t>laying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283" y="626563"/>
            <a:ext cx="1187343" cy="4016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5" y="1327254"/>
            <a:ext cx="1221740" cy="7162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387" y="1331339"/>
            <a:ext cx="1221740" cy="7162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65850" y="3458497"/>
            <a:ext cx="4187201" cy="24777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 smtClean="0">
                <a:latin typeface="+mj-lt"/>
              </a:rPr>
              <a:t>Client Inference</a:t>
            </a:r>
          </a:p>
          <a:p>
            <a:pPr marL="274320" indent="-182880">
              <a:buFont typeface="Arial" panose="020B0604020202020204" pitchFamily="34" charset="0"/>
              <a:buChar char="•"/>
            </a:pPr>
            <a:r>
              <a:rPr lang="en-US" sz="2400" dirty="0" smtClean="0"/>
              <a:t>Private</a:t>
            </a:r>
          </a:p>
          <a:p>
            <a:pPr marL="274320" indent="-182880">
              <a:buFont typeface="Arial" panose="020B0604020202020204" pitchFamily="34" charset="0"/>
              <a:buChar char="•"/>
            </a:pPr>
            <a:r>
              <a:rPr lang="en-US" sz="2400" dirty="0" smtClean="0"/>
              <a:t>Personalized</a:t>
            </a:r>
          </a:p>
          <a:p>
            <a:pPr marL="274320" indent="-182880">
              <a:buFont typeface="Arial" panose="020B0604020202020204" pitchFamily="34" charset="0"/>
              <a:buChar char="•"/>
            </a:pPr>
            <a:r>
              <a:rPr lang="en-US" sz="2400" dirty="0" smtClean="0"/>
              <a:t>Offline</a:t>
            </a:r>
          </a:p>
          <a:p>
            <a:pPr marL="274320" indent="-182880">
              <a:buFont typeface="Arial" panose="020B0604020202020204" pitchFamily="34" charset="0"/>
              <a:buChar char="•"/>
            </a:pPr>
            <a:r>
              <a:rPr lang="en-US" sz="2400" dirty="0" smtClean="0"/>
              <a:t>Fast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198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22318 0.3805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59" y="1902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.10378 0.5532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2" y="2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Challenge: Confidentiality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Proprietary Models</a:t>
            </a:r>
            <a:endParaRPr lang="en-US" dirty="0"/>
          </a:p>
        </p:txBody>
      </p:sp>
      <p:sp>
        <p:nvSpPr>
          <p:cNvPr id="499719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Large </a:t>
            </a:r>
            <a:r>
              <a:rPr lang="en-US" dirty="0"/>
              <a:t>investment to </a:t>
            </a:r>
            <a:r>
              <a:rPr lang="en-US" dirty="0" smtClean="0"/>
              <a:t>create model</a:t>
            </a:r>
            <a:endParaRPr lang="en-US" dirty="0"/>
          </a:p>
          <a:p>
            <a:r>
              <a:rPr lang="en-US" dirty="0"/>
              <a:t>Trained on sensitive data</a:t>
            </a:r>
          </a:p>
          <a:p>
            <a:r>
              <a:rPr lang="en-US" dirty="0"/>
              <a:t>Intellectual </a:t>
            </a:r>
            <a:r>
              <a:rPr lang="en-US" dirty="0" smtClean="0"/>
              <a:t>property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Untrusted Devices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Client </a:t>
            </a:r>
            <a:r>
              <a:rPr lang="en-US" dirty="0"/>
              <a:t>devices are </a:t>
            </a:r>
            <a:r>
              <a:rPr lang="en-US" dirty="0" smtClean="0"/>
              <a:t>untrusted</a:t>
            </a:r>
          </a:p>
          <a:p>
            <a:r>
              <a:rPr lang="en-US" dirty="0" smtClean="0"/>
              <a:t>User has full access to device</a:t>
            </a:r>
          </a:p>
          <a:p>
            <a:r>
              <a:rPr lang="en-US" dirty="0" smtClean="0"/>
              <a:t>OS or apps may be used to copy and redistribute models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7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Keep Models Confidential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890" y="1656256"/>
            <a:ext cx="3564876" cy="3830144"/>
          </a:xfrm>
        </p:spPr>
        <p:txBody>
          <a:bodyPr anchor="ctr"/>
          <a:lstStyle/>
          <a:p>
            <a:pPr marL="0" lvl="0" indent="0">
              <a:buClr>
                <a:prstClr val="black"/>
              </a:buClr>
              <a:buNone/>
            </a:pPr>
            <a:r>
              <a:rPr lang="en-US" dirty="0" smtClean="0">
                <a:solidFill>
                  <a:prstClr val="black"/>
                </a:solidFill>
              </a:rPr>
              <a:t>What </a:t>
            </a:r>
            <a:r>
              <a:rPr lang="en-US" dirty="0">
                <a:solidFill>
                  <a:prstClr val="black"/>
                </a:solidFill>
              </a:rPr>
              <a:t>needs protection?</a:t>
            </a:r>
          </a:p>
          <a:p>
            <a:pPr lvl="1"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Structure</a:t>
            </a:r>
          </a:p>
          <a:p>
            <a:pPr lvl="1"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6A0DC"/>
                </a:solidFill>
              </a:rPr>
              <a:t>Weights </a:t>
            </a:r>
            <a:r>
              <a:rPr lang="en-US" sz="2000" dirty="0">
                <a:solidFill>
                  <a:prstClr val="black"/>
                </a:solidFill>
              </a:rPr>
              <a:t>and</a:t>
            </a:r>
            <a:r>
              <a:rPr lang="en-US" sz="2000" dirty="0">
                <a:solidFill>
                  <a:srgbClr val="46A0DC"/>
                </a:solidFill>
              </a:rPr>
              <a:t> </a:t>
            </a:r>
            <a:r>
              <a:rPr lang="en-US" sz="2000" dirty="0">
                <a:solidFill>
                  <a:srgbClr val="AB192D"/>
                </a:solidFill>
              </a:rPr>
              <a:t>biases</a:t>
            </a:r>
          </a:p>
          <a:p>
            <a:pPr lvl="1"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3752B"/>
                </a:solidFill>
              </a:rPr>
              <a:t>Activations</a:t>
            </a:r>
          </a:p>
          <a:p>
            <a:pPr marL="320040" lvl="1">
              <a:buClr>
                <a:prstClr val="black"/>
              </a:buClr>
            </a:pPr>
            <a:endParaRPr lang="en-US" sz="2000" dirty="0" smtClean="0">
              <a:solidFill>
                <a:srgbClr val="F3752B"/>
              </a:solidFill>
            </a:endParaRPr>
          </a:p>
          <a:p>
            <a:pPr marL="274320" lvl="0" indent="-274320">
              <a:buClr>
                <a:prstClr val="black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Models</a:t>
            </a:r>
            <a:endParaRPr lang="en-US" dirty="0">
              <a:solidFill>
                <a:prstClr val="black"/>
              </a:solidFill>
            </a:endParaRPr>
          </a:p>
          <a:p>
            <a:pPr marL="594360" lvl="1" indent="-274320">
              <a:buClr>
                <a:prstClr val="black"/>
              </a:buClr>
              <a:buFont typeface="Verdana" pitchFamily="34" charset="0"/>
              <a:buChar char="─"/>
            </a:pPr>
            <a:r>
              <a:rPr lang="en-US" sz="2000" dirty="0" smtClean="0">
                <a:solidFill>
                  <a:prstClr val="black"/>
                </a:solidFill>
              </a:rPr>
              <a:t>Convolutional Neural Network (CNN)</a:t>
            </a:r>
          </a:p>
          <a:p>
            <a:pPr marL="594360" lvl="1" indent="-274320">
              <a:buClr>
                <a:prstClr val="black"/>
              </a:buClr>
              <a:buFont typeface="Verdana" pitchFamily="34" charset="0"/>
              <a:buChar char="─"/>
            </a:pPr>
            <a:r>
              <a:rPr lang="en-US" sz="2000" dirty="0" smtClean="0">
                <a:solidFill>
                  <a:prstClr val="black"/>
                </a:solidFill>
              </a:rPr>
              <a:t>Weighted sum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579" y="1326063"/>
            <a:ext cx="7079904" cy="4846137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62720" y="2126711"/>
                <a:ext cx="686181" cy="4214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3752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3752B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3752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 err="1" smtClean="0">
                  <a:solidFill>
                    <a:srgbClr val="F3752B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720" y="2126711"/>
                <a:ext cx="686181" cy="421490"/>
              </a:xfrm>
              <a:prstGeom prst="rect">
                <a:avLst/>
              </a:prstGeom>
              <a:blipFill>
                <a:blip r:embed="rId3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73578" y="3382991"/>
                <a:ext cx="686181" cy="4214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3752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3752B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3752B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 err="1" smtClean="0">
                  <a:solidFill>
                    <a:srgbClr val="F3752B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578" y="3382991"/>
                <a:ext cx="686181" cy="421490"/>
              </a:xfrm>
              <a:prstGeom prst="rect">
                <a:avLst/>
              </a:prstGeom>
              <a:blipFill>
                <a:blip r:embed="rId4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73579" y="4639271"/>
                <a:ext cx="686181" cy="4214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3752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3752B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3752B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 err="1" smtClean="0">
                  <a:solidFill>
                    <a:srgbClr val="F3752B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579" y="4639271"/>
                <a:ext cx="686181" cy="421490"/>
              </a:xfrm>
              <a:prstGeom prst="rect">
                <a:avLst/>
              </a:prstGeom>
              <a:blipFill>
                <a:blip r:embed="rId5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71414" y="1656256"/>
                <a:ext cx="686181" cy="4214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 err="1" smtClean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414" y="1656256"/>
                <a:ext cx="686181" cy="421490"/>
              </a:xfrm>
              <a:prstGeom prst="rect">
                <a:avLst/>
              </a:prstGeom>
              <a:blipFill>
                <a:blip r:embed="rId6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57152" y="1992348"/>
                <a:ext cx="686181" cy="4214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 err="1" smtClean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152" y="1992348"/>
                <a:ext cx="686181" cy="421490"/>
              </a:xfrm>
              <a:prstGeom prst="rect">
                <a:avLst/>
              </a:prstGeom>
              <a:blipFill>
                <a:blip r:embed="rId7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33312" y="2179255"/>
                <a:ext cx="686181" cy="4214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 err="1" smtClean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312" y="2179255"/>
                <a:ext cx="686181" cy="421490"/>
              </a:xfrm>
              <a:prstGeom prst="rect">
                <a:avLst/>
              </a:prstGeom>
              <a:blipFill>
                <a:blip r:embed="rId8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551584" y="1656256"/>
                <a:ext cx="343091" cy="359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dirty="0" err="1" smtClean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584" y="1656256"/>
                <a:ext cx="343091" cy="359657"/>
              </a:xfrm>
              <a:prstGeom prst="rect">
                <a:avLst/>
              </a:prstGeom>
              <a:blipFill>
                <a:blip r:embed="rId9"/>
                <a:stretch>
                  <a:fillRect l="-23214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09600" y="5599546"/>
                <a:ext cx="354716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F3752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3752B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3752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F3752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3752B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3752B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F3752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3752B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3752B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000" dirty="0" err="1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599546"/>
                <a:ext cx="3547165" cy="400110"/>
              </a:xfrm>
              <a:prstGeom prst="rect">
                <a:avLst/>
              </a:prstGeom>
              <a:blipFill>
                <a:blip r:embed="rId10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41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this?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24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878" y="1813727"/>
            <a:ext cx="1613272" cy="201239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878" y="1813727"/>
            <a:ext cx="1613272" cy="20123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Build Trust With Hardware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609600" y="1677383"/>
            <a:ext cx="3590741" cy="4495800"/>
          </a:xfrm>
        </p:spPr>
        <p:txBody>
          <a:bodyPr/>
          <a:lstStyle/>
          <a:p>
            <a:pPr marL="91440" indent="0">
              <a:buNone/>
            </a:pPr>
            <a:r>
              <a:rPr lang="en-US" dirty="0" smtClean="0"/>
              <a:t>ARM </a:t>
            </a:r>
            <a:r>
              <a:rPr lang="en-US" dirty="0" err="1" smtClean="0"/>
              <a:t>TrustZone</a:t>
            </a:r>
            <a:r>
              <a:rPr lang="en-US" dirty="0" smtClean="0"/>
              <a:t> 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dirty="0" smtClean="0"/>
              <a:t>Hardware module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dirty="0" smtClean="0"/>
              <a:t>In most smartphones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dirty="0" smtClean="0"/>
              <a:t>Difficult to modify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dirty="0" smtClean="0"/>
              <a:t>Acts as root of trust</a:t>
            </a:r>
            <a:endParaRPr lang="en-US" dirty="0"/>
          </a:p>
          <a:p>
            <a:pPr marL="91440" indent="0">
              <a:buNone/>
            </a:pPr>
            <a:r>
              <a:rPr lang="en-US" dirty="0" smtClean="0"/>
              <a:t>Divides Hardware</a:t>
            </a:r>
            <a:endParaRPr lang="en-US" dirty="0"/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dirty="0" smtClean="0"/>
              <a:t>Normal World (NW)</a:t>
            </a:r>
            <a:endParaRPr lang="en-US" dirty="0"/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dirty="0" smtClean="0"/>
              <a:t>Secure World (SW)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FEBEB0A-9E3D-4B14-9782-E2AE3DA60D96}" type="slidenum">
              <a:rPr lang="en-US" smtClean="0"/>
              <a:pPr/>
              <a:t>20</a:t>
            </a:fld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7852413" y="1571302"/>
            <a:ext cx="0" cy="460188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085049" y="1571302"/>
            <a:ext cx="2306385" cy="4251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dirty="0" smtClean="0"/>
              <a:t>Normal World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313393" y="1571301"/>
            <a:ext cx="2306385" cy="4251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dirty="0" smtClean="0"/>
              <a:t>Secure World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5085049" y="1996468"/>
            <a:ext cx="553473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Arc 38"/>
          <p:cNvSpPr/>
          <p:nvPr/>
        </p:nvSpPr>
        <p:spPr>
          <a:xfrm>
            <a:off x="6472770" y="2658728"/>
            <a:ext cx="2757488" cy="638175"/>
          </a:xfrm>
          <a:prstGeom prst="arc">
            <a:avLst>
              <a:gd name="adj1" fmla="val 11108155"/>
              <a:gd name="adj2" fmla="val 21359813"/>
            </a:avLst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/>
          <p:cNvSpPr/>
          <p:nvPr/>
        </p:nvSpPr>
        <p:spPr>
          <a:xfrm flipH="1" flipV="1">
            <a:off x="6472770" y="3199992"/>
            <a:ext cx="2757488" cy="638175"/>
          </a:xfrm>
          <a:prstGeom prst="arc">
            <a:avLst>
              <a:gd name="adj1" fmla="val 17495244"/>
              <a:gd name="adj2" fmla="val 21359813"/>
            </a:avLst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7699431" y="3673725"/>
            <a:ext cx="304166" cy="30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92127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0.13268 0.36389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28" y="1819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-0.1319 0.36389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2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3" grpId="0"/>
      <p:bldP spid="35" grpId="0"/>
      <p:bldP spid="39" grpId="0" animBg="1"/>
      <p:bldP spid="40" grpId="0" animBg="1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Software Model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609601" y="1677383"/>
            <a:ext cx="4189544" cy="4495800"/>
          </a:xfrm>
        </p:spPr>
        <p:txBody>
          <a:bodyPr/>
          <a:lstStyle/>
          <a:p>
            <a:pPr marL="0" lvl="1" indent="0">
              <a:buNone/>
            </a:pPr>
            <a:r>
              <a:rPr lang="en-US" dirty="0" smtClean="0"/>
              <a:t>Separate software stacks</a:t>
            </a:r>
          </a:p>
          <a:p>
            <a:pPr marL="274320" lvl="1" indent="-182880">
              <a:buFont typeface="Arial" panose="020B0604020202020204" pitchFamily="34" charset="0"/>
              <a:buChar char="•"/>
            </a:pPr>
            <a:r>
              <a:rPr lang="en-US" dirty="0" smtClean="0"/>
              <a:t>NW = Linux/Android</a:t>
            </a:r>
          </a:p>
          <a:p>
            <a:pPr marL="274320" lvl="1" indent="-182880">
              <a:buFont typeface="Arial" panose="020B0604020202020204" pitchFamily="34" charset="0"/>
              <a:buChar char="•"/>
            </a:pPr>
            <a:r>
              <a:rPr lang="en-US" dirty="0" smtClean="0"/>
              <a:t>SW = Trusted Exec. Environ.</a:t>
            </a:r>
          </a:p>
          <a:p>
            <a:pPr marL="9144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Trusted Execution Environment</a:t>
            </a:r>
          </a:p>
          <a:p>
            <a:pPr indent="-182880">
              <a:spcBef>
                <a:spcPts val="600"/>
              </a:spcBef>
            </a:pPr>
            <a:r>
              <a:rPr lang="en-US" sz="2000" dirty="0"/>
              <a:t>Manages </a:t>
            </a:r>
            <a:r>
              <a:rPr lang="en-US" sz="2000" dirty="0" smtClean="0"/>
              <a:t>SW resources</a:t>
            </a:r>
          </a:p>
          <a:p>
            <a:pPr indent="-182880"/>
            <a:r>
              <a:rPr lang="en-US" sz="2000" dirty="0" smtClean="0"/>
              <a:t>Hosts Trusted Applications</a:t>
            </a:r>
          </a:p>
          <a:p>
            <a:pPr indent="-182880"/>
            <a:r>
              <a:rPr lang="en-US" sz="2000" dirty="0" smtClean="0"/>
              <a:t>Provides APIs to these apps</a:t>
            </a:r>
          </a:p>
          <a:p>
            <a:pPr indent="-182880"/>
            <a:r>
              <a:rPr lang="en-US" sz="2000" dirty="0" smtClean="0"/>
              <a:t>Uses NW OS for most </a:t>
            </a:r>
            <a:r>
              <a:rPr lang="en-US" sz="2000" dirty="0" err="1" smtClean="0"/>
              <a:t>syscalls</a:t>
            </a: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FEBEB0A-9E3D-4B14-9782-E2AE3DA60D96}" type="slidenum">
              <a:rPr lang="en-US" smtClean="0"/>
              <a:pPr/>
              <a:t>21</a:t>
            </a:fld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7852413" y="1571302"/>
            <a:ext cx="0" cy="460188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085049" y="1571302"/>
            <a:ext cx="2306385" cy="4251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dirty="0" smtClean="0"/>
              <a:t>Normal World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313393" y="1571301"/>
            <a:ext cx="2306385" cy="4251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dirty="0" smtClean="0"/>
              <a:t>Secure World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605" y="4306395"/>
            <a:ext cx="1613272" cy="20123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150" y="4306395"/>
            <a:ext cx="1613272" cy="20123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23038" y="3872242"/>
            <a:ext cx="2230406" cy="3517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dirty="0" smtClean="0"/>
              <a:t>Normal World OS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72872" y="3872241"/>
            <a:ext cx="2183827" cy="3517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dirty="0" smtClean="0"/>
              <a:t>Secure World OS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5085049" y="1996468"/>
            <a:ext cx="553473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699177" y="3279027"/>
            <a:ext cx="1543013" cy="593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600" dirty="0" smtClean="0"/>
              <a:t>Trusted Application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68536" y="3279027"/>
            <a:ext cx="1543013" cy="593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600" dirty="0" smtClean="0"/>
              <a:t>Client Application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40491" y="2366494"/>
            <a:ext cx="1823844" cy="3785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600" dirty="0" smtClean="0"/>
              <a:t>Secure Monitor</a:t>
            </a:r>
          </a:p>
        </p:txBody>
      </p:sp>
      <p:sp>
        <p:nvSpPr>
          <p:cNvPr id="19" name="Arc 18"/>
          <p:cNvSpPr/>
          <p:nvPr/>
        </p:nvSpPr>
        <p:spPr>
          <a:xfrm>
            <a:off x="8160980" y="2516876"/>
            <a:ext cx="1371998" cy="1441953"/>
          </a:xfrm>
          <a:prstGeom prst="arc">
            <a:avLst>
              <a:gd name="adj1" fmla="val 15981070"/>
              <a:gd name="adj2" fmla="val 21490980"/>
            </a:avLst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 flipH="1">
            <a:off x="6178739" y="2516876"/>
            <a:ext cx="1371998" cy="1441953"/>
          </a:xfrm>
          <a:prstGeom prst="arc">
            <a:avLst>
              <a:gd name="adj1" fmla="val 15981070"/>
              <a:gd name="adj2" fmla="val 21490980"/>
            </a:avLst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8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4" grpId="0" animBg="1"/>
      <p:bldP spid="15" grpId="0" animBg="1"/>
      <p:bldP spid="8" grpId="0" animBg="1"/>
      <p:bldP spid="21" grpId="0" animBg="1"/>
      <p:bldP spid="9" grpId="0" animBg="1"/>
      <p:bldP spid="19" grpId="0" animBg="1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150" y="4306395"/>
            <a:ext cx="1613272" cy="201239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126974" y="2122613"/>
            <a:ext cx="2222534" cy="982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600" u="sng" dirty="0" smtClean="0"/>
              <a:t>Client Application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Memory Model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FEBEB0A-9E3D-4B14-9782-E2AE3DA60D96}" type="slidenum">
              <a:rPr lang="en-US" smtClean="0"/>
              <a:pPr/>
              <a:t>22</a:t>
            </a:fld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7852413" y="1571302"/>
            <a:ext cx="0" cy="460188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085049" y="1571302"/>
            <a:ext cx="2306385" cy="4251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dirty="0" smtClean="0"/>
              <a:t>Normal World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313393" y="1571301"/>
            <a:ext cx="2306385" cy="4251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dirty="0" smtClean="0"/>
              <a:t>Secure World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605" y="4306395"/>
            <a:ext cx="1613272" cy="2012398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H="1">
            <a:off x="5085049" y="1996468"/>
            <a:ext cx="553473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357095" y="2116644"/>
            <a:ext cx="2215382" cy="9885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600" u="sng" dirty="0" smtClean="0"/>
              <a:t>Trusted Application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42034" y="3231675"/>
            <a:ext cx="2220758" cy="9885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600" u="sng" dirty="0" smtClean="0"/>
              <a:t>Shared Memory</a:t>
            </a:r>
            <a:endParaRPr lang="en-US" sz="1600" dirty="0"/>
          </a:p>
        </p:txBody>
      </p:sp>
      <p:pic>
        <p:nvPicPr>
          <p:cNvPr id="22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45" y="2506187"/>
            <a:ext cx="732882" cy="501652"/>
          </a:xfr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09599" y="1677383"/>
            <a:ext cx="4361027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Shared memory</a:t>
            </a:r>
          </a:p>
          <a:p>
            <a:pPr indent="-182880">
              <a:spcBef>
                <a:spcPts val="600"/>
              </a:spcBef>
            </a:pPr>
            <a:r>
              <a:rPr lang="en-US" sz="2000" dirty="0" smtClean="0"/>
              <a:t>NW memory registered with TEE</a:t>
            </a:r>
          </a:p>
          <a:p>
            <a:pPr indent="-182880">
              <a:spcBef>
                <a:spcPts val="600"/>
              </a:spcBef>
            </a:pPr>
            <a:r>
              <a:rPr lang="en-US" sz="2000" dirty="0" smtClean="0"/>
              <a:t>Accessible from TA</a:t>
            </a:r>
          </a:p>
          <a:p>
            <a:pPr indent="-182880">
              <a:spcBef>
                <a:spcPts val="600"/>
              </a:spcBef>
            </a:pPr>
            <a:r>
              <a:rPr lang="en-US" sz="2000" dirty="0" smtClean="0"/>
              <a:t>Insecure, must keep contents encrypted</a:t>
            </a:r>
          </a:p>
          <a:p>
            <a:pPr marL="91440" indent="0">
              <a:spcBef>
                <a:spcPts val="600"/>
              </a:spcBef>
              <a:buNone/>
            </a:pPr>
            <a:endParaRPr lang="en-US" sz="2000" dirty="0" smtClean="0"/>
          </a:p>
          <a:p>
            <a:pPr marL="91440" indent="0">
              <a:spcBef>
                <a:spcPts val="600"/>
              </a:spcBef>
              <a:buNone/>
            </a:pPr>
            <a:r>
              <a:rPr lang="en-US" sz="2000" dirty="0" smtClean="0"/>
              <a:t>Pass model from CA to TA via shared memory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5324809" y="2587736"/>
            <a:ext cx="1795620" cy="338554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1600" dirty="0" err="1">
                <a:latin typeface="+mj-lt"/>
              </a:rPr>
              <a:t>dzbkayohovlflbj</a:t>
            </a:r>
            <a:endParaRPr lang="en-US" dirty="0"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54603" y="3702965"/>
            <a:ext cx="1795620" cy="338554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1600" dirty="0" err="1">
                <a:latin typeface="+mj-lt"/>
              </a:rPr>
              <a:t>dzbkayohovlflbj</a:t>
            </a:r>
            <a:endParaRPr lang="en-US" dirty="0">
              <a:latin typeface="+mj-lt"/>
            </a:endParaRPr>
          </a:p>
        </p:txBody>
      </p:sp>
      <p:sp>
        <p:nvSpPr>
          <p:cNvPr id="12" name="Arc 11"/>
          <p:cNvSpPr/>
          <p:nvPr/>
        </p:nvSpPr>
        <p:spPr>
          <a:xfrm rot="10800000">
            <a:off x="6193294" y="2116644"/>
            <a:ext cx="1430039" cy="1755598"/>
          </a:xfrm>
          <a:prstGeom prst="arc">
            <a:avLst>
              <a:gd name="adj1" fmla="val 16200000"/>
              <a:gd name="adj2" fmla="val 25253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562069" y="3443048"/>
            <a:ext cx="849450" cy="4104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Register SM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476715" y="3442647"/>
            <a:ext cx="823959" cy="244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Decrypt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296" y="3397553"/>
            <a:ext cx="152909" cy="267290"/>
          </a:xfrm>
          <a:prstGeom prst="rect">
            <a:avLst/>
          </a:prstGeom>
        </p:spPr>
      </p:pic>
      <p:sp>
        <p:nvSpPr>
          <p:cNvPr id="26" name="Arc 25"/>
          <p:cNvSpPr/>
          <p:nvPr/>
        </p:nvSpPr>
        <p:spPr>
          <a:xfrm rot="5400000">
            <a:off x="8538642" y="3005803"/>
            <a:ext cx="489299" cy="1362988"/>
          </a:xfrm>
          <a:prstGeom prst="arc">
            <a:avLst>
              <a:gd name="adj1" fmla="val 16138243"/>
              <a:gd name="adj2" fmla="val 21543939"/>
            </a:avLst>
          </a:prstGeom>
          <a:ln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endCxn id="22" idx="2"/>
          </p:cNvCxnSpPr>
          <p:nvPr/>
        </p:nvCxnSpPr>
        <p:spPr>
          <a:xfrm flipV="1">
            <a:off x="9464786" y="3007839"/>
            <a:ext cx="0" cy="323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65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animBg="1"/>
      <p:bldP spid="18" grpId="0" animBg="1"/>
      <p:bldP spid="10" grpId="0" animBg="1"/>
      <p:bldP spid="25" grpId="0" animBg="1"/>
      <p:bldP spid="12" grpId="0" animBg="1"/>
      <p:bldP spid="17" grpId="0"/>
      <p:bldP spid="23" grpId="0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Installing secure OS on client device</a:t>
            </a:r>
          </a:p>
          <a:p>
            <a:r>
              <a:rPr lang="en-US" dirty="0" smtClean="0"/>
              <a:t>Verifying integrity of </a:t>
            </a:r>
            <a:r>
              <a:rPr lang="en-US" dirty="0" smtClean="0"/>
              <a:t>application code</a:t>
            </a:r>
          </a:p>
          <a:p>
            <a:r>
              <a:rPr lang="en-US" dirty="0" smtClean="0"/>
              <a:t>Trusted board boot implementation</a:t>
            </a:r>
            <a:endParaRPr lang="en-US" dirty="0" smtClean="0"/>
          </a:p>
          <a:p>
            <a:r>
              <a:rPr lang="en-US" dirty="0" smtClean="0"/>
              <a:t>Distributing encrypted models and applications</a:t>
            </a:r>
          </a:p>
          <a:p>
            <a:r>
              <a:rPr lang="en-US" dirty="0" smtClean="0"/>
              <a:t>Preventing side channel and Iago attacks</a:t>
            </a:r>
          </a:p>
          <a:p>
            <a:r>
              <a:rPr lang="en-US" dirty="0" smtClean="0"/>
              <a:t>Very limited memory in secure 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Arc 6"/>
          <p:cNvSpPr/>
          <p:nvPr/>
        </p:nvSpPr>
        <p:spPr>
          <a:xfrm>
            <a:off x="6104615" y="4223285"/>
            <a:ext cx="1536441" cy="1312160"/>
          </a:xfrm>
          <a:prstGeom prst="arc">
            <a:avLst>
              <a:gd name="adj1" fmla="val 15786589"/>
              <a:gd name="adj2" fmla="val 5909611"/>
            </a:avLst>
          </a:prstGeom>
          <a:ln w="22225">
            <a:solidFill>
              <a:schemeClr val="accent5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56907" y="5116259"/>
            <a:ext cx="2715928" cy="6745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dirty="0" smtClean="0">
                <a:solidFill>
                  <a:schemeClr val="accent5"/>
                </a:solidFill>
              </a:rPr>
              <a:t>Critical obstacle we will focus on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932104" y="3989356"/>
            <a:ext cx="5816082" cy="466530"/>
          </a:xfrm>
          <a:prstGeom prst="rect">
            <a:avLst/>
          </a:prstGeom>
          <a:noFill/>
          <a:ln w="25400" cap="sq" algn="ctr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354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Limitations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7123895" y="2478719"/>
            <a:ext cx="1658835" cy="113545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03309" y="4376523"/>
            <a:ext cx="1823560" cy="11298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8640259" y="5469974"/>
            <a:ext cx="618725" cy="706333"/>
          </a:xfrm>
          <a:prstGeom prst="rect">
            <a:avLst/>
          </a:prstGeom>
          <a:noFill/>
          <a:ln w="1905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012" y="1873578"/>
            <a:ext cx="1713489" cy="11728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09105" y="5576867"/>
            <a:ext cx="1611825" cy="7063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 smtClean="0"/>
              <a:t>Trusted Application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09600" y="1441795"/>
            <a:ext cx="4104762" cy="4734512"/>
          </a:xfrm>
          <a:prstGeom prst="rect">
            <a:avLst/>
          </a:prstGeom>
          <a:noFill/>
          <a:ln w="1905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83088" y="1505748"/>
            <a:ext cx="2157327" cy="3340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 smtClean="0"/>
              <a:t>Client Application</a:t>
            </a:r>
          </a:p>
        </p:txBody>
      </p:sp>
      <p:sp>
        <p:nvSpPr>
          <p:cNvPr id="14" name="TextBox 13"/>
          <p:cNvSpPr txBox="1"/>
          <p:nvPr/>
        </p:nvSpPr>
        <p:spPr>
          <a:xfrm rot="20700000">
            <a:off x="7794299" y="5472939"/>
            <a:ext cx="2852710" cy="35590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ERR: Insufficient Memory</a:t>
            </a:r>
          </a:p>
        </p:txBody>
      </p:sp>
      <p:sp>
        <p:nvSpPr>
          <p:cNvPr id="35" name="AutoShape 21"/>
          <p:cNvSpPr>
            <a:spLocks noChangeAspect="1" noChangeArrowheads="1" noTextEdit="1"/>
          </p:cNvSpPr>
          <p:nvPr/>
        </p:nvSpPr>
        <p:spPr bwMode="auto">
          <a:xfrm>
            <a:off x="5167402" y="3602262"/>
            <a:ext cx="23622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23"/>
          <p:cNvSpPr>
            <a:spLocks noChangeShapeType="1"/>
          </p:cNvSpPr>
          <p:nvPr/>
        </p:nvSpPr>
        <p:spPr bwMode="auto">
          <a:xfrm>
            <a:off x="6062752" y="3619725"/>
            <a:ext cx="0" cy="11096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24"/>
          <p:cNvSpPr>
            <a:spLocks noChangeShapeType="1"/>
          </p:cNvSpPr>
          <p:nvPr/>
        </p:nvSpPr>
        <p:spPr bwMode="auto">
          <a:xfrm>
            <a:off x="5168990" y="3999137"/>
            <a:ext cx="235585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25"/>
          <p:cNvSpPr>
            <a:spLocks noChangeShapeType="1"/>
          </p:cNvSpPr>
          <p:nvPr/>
        </p:nvSpPr>
        <p:spPr bwMode="auto">
          <a:xfrm>
            <a:off x="5168990" y="4361087"/>
            <a:ext cx="235585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26"/>
          <p:cNvSpPr>
            <a:spLocks noChangeShapeType="1"/>
          </p:cNvSpPr>
          <p:nvPr/>
        </p:nvSpPr>
        <p:spPr bwMode="auto">
          <a:xfrm>
            <a:off x="5175340" y="3619725"/>
            <a:ext cx="0" cy="11096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27"/>
          <p:cNvSpPr>
            <a:spLocks noChangeShapeType="1"/>
          </p:cNvSpPr>
          <p:nvPr/>
        </p:nvSpPr>
        <p:spPr bwMode="auto">
          <a:xfrm>
            <a:off x="7518490" y="3619725"/>
            <a:ext cx="0" cy="11096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28"/>
          <p:cNvSpPr>
            <a:spLocks noChangeShapeType="1"/>
          </p:cNvSpPr>
          <p:nvPr/>
        </p:nvSpPr>
        <p:spPr bwMode="auto">
          <a:xfrm>
            <a:off x="5168990" y="3626075"/>
            <a:ext cx="235585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29"/>
          <p:cNvSpPr>
            <a:spLocks noChangeShapeType="1"/>
          </p:cNvSpPr>
          <p:nvPr/>
        </p:nvSpPr>
        <p:spPr bwMode="auto">
          <a:xfrm>
            <a:off x="5168990" y="4723037"/>
            <a:ext cx="235585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Rectangle 30"/>
          <p:cNvSpPr>
            <a:spLocks noChangeArrowheads="1"/>
          </p:cNvSpPr>
          <p:nvPr/>
        </p:nvSpPr>
        <p:spPr bwMode="auto">
          <a:xfrm>
            <a:off x="5307102" y="3675287"/>
            <a:ext cx="7572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DNNs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31"/>
          <p:cNvSpPr>
            <a:spLocks noChangeArrowheads="1"/>
          </p:cNvSpPr>
          <p:nvPr/>
        </p:nvSpPr>
        <p:spPr bwMode="auto">
          <a:xfrm>
            <a:off x="6165940" y="3675287"/>
            <a:ext cx="4937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0.6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32"/>
          <p:cNvSpPr>
            <a:spLocks noChangeArrowheads="1"/>
          </p:cNvSpPr>
          <p:nvPr/>
        </p:nvSpPr>
        <p:spPr bwMode="auto">
          <a:xfrm>
            <a:off x="6537415" y="3675287"/>
            <a:ext cx="2206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-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33"/>
          <p:cNvSpPr>
            <a:spLocks noChangeArrowheads="1"/>
          </p:cNvSpPr>
          <p:nvPr/>
        </p:nvSpPr>
        <p:spPr bwMode="auto">
          <a:xfrm>
            <a:off x="6640602" y="3675287"/>
            <a:ext cx="9080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1.5 GB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5461090" y="4048350"/>
            <a:ext cx="433388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CA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35"/>
          <p:cNvSpPr>
            <a:spLocks noChangeArrowheads="1"/>
          </p:cNvSpPr>
          <p:nvPr/>
        </p:nvSpPr>
        <p:spPr bwMode="auto">
          <a:xfrm>
            <a:off x="6424702" y="4048350"/>
            <a:ext cx="8699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~2 GB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36"/>
          <p:cNvSpPr>
            <a:spLocks noChangeArrowheads="1"/>
          </p:cNvSpPr>
          <p:nvPr/>
        </p:nvSpPr>
        <p:spPr bwMode="auto">
          <a:xfrm>
            <a:off x="5480140" y="4410300"/>
            <a:ext cx="414338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TA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37"/>
          <p:cNvSpPr>
            <a:spLocks noChangeArrowheads="1"/>
          </p:cNvSpPr>
          <p:nvPr/>
        </p:nvSpPr>
        <p:spPr bwMode="auto">
          <a:xfrm>
            <a:off x="6508840" y="4410300"/>
            <a:ext cx="696913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7 MB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51307" y="4844370"/>
            <a:ext cx="3022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Full model </a:t>
            </a:r>
            <a:r>
              <a:rPr lang="en-US" dirty="0" smtClean="0"/>
              <a:t>won’t </a:t>
            </a:r>
            <a:r>
              <a:rPr lang="en-US" dirty="0"/>
              <a:t>fit into Secure World memory</a:t>
            </a:r>
          </a:p>
        </p:txBody>
      </p:sp>
    </p:spTree>
    <p:extLst>
      <p:ext uri="{BB962C8B-B14F-4D97-AF65-F5344CB8AC3E}">
        <p14:creationId xmlns:p14="http://schemas.microsoft.com/office/powerpoint/2010/main" val="141037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1" grpId="0"/>
      <p:bldP spid="1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now?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76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1953" y="3121583"/>
            <a:ext cx="2488095" cy="614834"/>
          </a:xfrm>
        </p:spPr>
        <p:txBody>
          <a:bodyPr/>
          <a:lstStyle/>
          <a:p>
            <a:r>
              <a:rPr lang="en-US" dirty="0" smtClean="0"/>
              <a:t>Give up?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01554" y="2261675"/>
            <a:ext cx="1535596" cy="4671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dirty="0" smtClean="0">
                <a:solidFill>
                  <a:schemeClr val="accent5"/>
                </a:solidFill>
              </a:rPr>
              <a:t>Privacy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1118" y="2261674"/>
            <a:ext cx="2580861" cy="4671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dirty="0" smtClean="0">
                <a:solidFill>
                  <a:schemeClr val="accent5"/>
                </a:solidFill>
              </a:rPr>
              <a:t>Personalization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21117" y="4129186"/>
            <a:ext cx="2580861" cy="4671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dirty="0" smtClean="0">
                <a:solidFill>
                  <a:schemeClr val="accent5"/>
                </a:solidFill>
              </a:rPr>
              <a:t>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8922" y="4129186"/>
            <a:ext cx="2580861" cy="4671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dirty="0" smtClean="0">
                <a:solidFill>
                  <a:schemeClr val="accent5"/>
                </a:solidFill>
              </a:rPr>
              <a:t>Offline Access</a:t>
            </a:r>
          </a:p>
        </p:txBody>
      </p:sp>
    </p:spTree>
    <p:extLst>
      <p:ext uri="{BB962C8B-B14F-4D97-AF65-F5344CB8AC3E}">
        <p14:creationId xmlns:p14="http://schemas.microsoft.com/office/powerpoint/2010/main" val="230819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models smaller?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48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Smaller = Less Accurate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45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 err="1" smtClean="0"/>
              <a:t>MobileNet</a:t>
            </a:r>
            <a:endParaRPr lang="en-US" sz="2400" dirty="0" smtClean="0"/>
          </a:p>
          <a:p>
            <a:r>
              <a:rPr lang="en-US" sz="2400" dirty="0" err="1" smtClean="0"/>
              <a:t>NasNet</a:t>
            </a:r>
            <a:r>
              <a:rPr lang="en-US" sz="2400" dirty="0" smtClean="0"/>
              <a:t> Mobile</a:t>
            </a:r>
          </a:p>
          <a:p>
            <a:r>
              <a:rPr lang="en-US" sz="2400" dirty="0" err="1" smtClean="0"/>
              <a:t>SqueezeNet</a:t>
            </a:r>
            <a:endParaRPr lang="en-US" sz="2400" dirty="0" smtClean="0"/>
          </a:p>
          <a:p>
            <a:r>
              <a:rPr lang="en-US" sz="2400" dirty="0" err="1" smtClean="0"/>
              <a:t>ShuffleNet</a:t>
            </a:r>
            <a:endParaRPr 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14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we care?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83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we break model into pieces?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85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5" y="1782901"/>
            <a:ext cx="5869418" cy="40175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5" y="1782901"/>
            <a:ext cx="5869418" cy="4017569"/>
          </a:xfrm>
          <a:prstGeom prst="rect">
            <a:avLst/>
          </a:prstGeom>
        </p:spPr>
      </p:pic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Partitioning</a:t>
            </a:r>
            <a:endParaRPr lang="en-US" dirty="0"/>
          </a:p>
        </p:txBody>
      </p:sp>
      <p:sp>
        <p:nvSpPr>
          <p:cNvPr id="499719" name="Rectangle 7"/>
          <p:cNvSpPr>
            <a:spLocks noGrp="1" noChangeArrowheads="1"/>
          </p:cNvSpPr>
          <p:nvPr>
            <p:ph idx="1"/>
          </p:nvPr>
        </p:nvSpPr>
        <p:spPr>
          <a:xfrm>
            <a:off x="8169240" y="1786606"/>
            <a:ext cx="3864010" cy="3930866"/>
          </a:xfrm>
        </p:spPr>
        <p:txBody>
          <a:bodyPr/>
          <a:lstStyle/>
          <a:p>
            <a:r>
              <a:rPr lang="en-US" dirty="0" smtClean="0"/>
              <a:t>Split model into multiple partitions </a:t>
            </a:r>
          </a:p>
          <a:p>
            <a:r>
              <a:rPr lang="en-US" dirty="0" smtClean="0"/>
              <a:t>Each has own weights file</a:t>
            </a:r>
          </a:p>
          <a:p>
            <a:r>
              <a:rPr lang="en-US" dirty="0" smtClean="0"/>
              <a:t>Run partitions sequentially</a:t>
            </a:r>
          </a:p>
          <a:p>
            <a:r>
              <a:rPr lang="en-US" dirty="0" smtClean="0"/>
              <a:t>If partitions are small they fit in secure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31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805577" y="1974461"/>
            <a:ext cx="0" cy="3743011"/>
          </a:xfrm>
          <a:prstGeom prst="line">
            <a:avLst/>
          </a:prstGeom>
          <a:ln w="22225">
            <a:solidFill>
              <a:srgbClr val="F375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189618" y="2057459"/>
            <a:ext cx="0" cy="3743011"/>
          </a:xfrm>
          <a:prstGeom prst="line">
            <a:avLst/>
          </a:prstGeom>
          <a:ln w="22225">
            <a:solidFill>
              <a:srgbClr val="F375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558107" y="2057459"/>
            <a:ext cx="0" cy="3743011"/>
          </a:xfrm>
          <a:prstGeom prst="line">
            <a:avLst/>
          </a:prstGeom>
          <a:ln w="22225">
            <a:solidFill>
              <a:srgbClr val="F375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22867" y="3757485"/>
            <a:ext cx="4492597" cy="0"/>
          </a:xfrm>
          <a:prstGeom prst="line">
            <a:avLst/>
          </a:prstGeom>
          <a:ln w="25400">
            <a:solidFill>
              <a:srgbClr val="F375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 bwMode="auto">
          <a:xfrm>
            <a:off x="719963" y="2301394"/>
            <a:ext cx="865910" cy="2819400"/>
          </a:xfrm>
          <a:prstGeom prst="rect">
            <a:avLst/>
          </a:prstGeom>
          <a:noFill/>
          <a:ln w="25400" cap="sq" algn="ctr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 bwMode="auto">
          <a:xfrm flipH="1">
            <a:off x="2040009" y="1891819"/>
            <a:ext cx="914351" cy="1704975"/>
          </a:xfrm>
          <a:prstGeom prst="rect">
            <a:avLst/>
          </a:prstGeom>
          <a:noFill/>
          <a:ln w="25400" cap="sq" algn="ctr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 bwMode="auto">
          <a:xfrm flipH="1">
            <a:off x="3408868" y="1891819"/>
            <a:ext cx="914351" cy="1704975"/>
          </a:xfrm>
          <a:prstGeom prst="rect">
            <a:avLst/>
          </a:prstGeom>
          <a:noFill/>
          <a:ln w="25400" cap="sq" algn="ctr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 bwMode="auto">
          <a:xfrm flipH="1">
            <a:off x="4755466" y="1891819"/>
            <a:ext cx="2164476" cy="1704975"/>
          </a:xfrm>
          <a:prstGeom prst="rect">
            <a:avLst/>
          </a:prstGeom>
          <a:noFill/>
          <a:ln w="25400" cap="sq" algn="ctr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 bwMode="auto">
          <a:xfrm flipH="1">
            <a:off x="2034980" y="3956275"/>
            <a:ext cx="914351" cy="1704975"/>
          </a:xfrm>
          <a:prstGeom prst="rect">
            <a:avLst/>
          </a:prstGeom>
          <a:noFill/>
          <a:ln w="25400" cap="sq" algn="ctr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 bwMode="auto">
          <a:xfrm flipH="1">
            <a:off x="3408868" y="3956274"/>
            <a:ext cx="914351" cy="1704975"/>
          </a:xfrm>
          <a:prstGeom prst="rect">
            <a:avLst/>
          </a:prstGeom>
          <a:noFill/>
          <a:ln w="25400" cap="sq" algn="ctr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 bwMode="auto">
          <a:xfrm flipH="1">
            <a:off x="4755466" y="3956273"/>
            <a:ext cx="2164475" cy="1704975"/>
          </a:xfrm>
          <a:prstGeom prst="rect">
            <a:avLst/>
          </a:prstGeom>
          <a:noFill/>
          <a:ln w="25400" cap="sq" algn="ctr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02974" y="3537974"/>
            <a:ext cx="972493" cy="3462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 smtClean="0"/>
              <a:t>W&amp;B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10937" y="5788041"/>
            <a:ext cx="972493" cy="3462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 smtClean="0"/>
              <a:t>W&amp;B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79425" y="5784627"/>
            <a:ext cx="972493" cy="3462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 smtClean="0"/>
              <a:t>W&amp;B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09753" y="5696962"/>
            <a:ext cx="972493" cy="3462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 smtClean="0"/>
              <a:t>W&amp;B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010937" y="1471460"/>
            <a:ext cx="972493" cy="3462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 smtClean="0"/>
              <a:t>W&amp;B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379425" y="1468046"/>
            <a:ext cx="972493" cy="3462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 smtClean="0"/>
              <a:t>W&amp;B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40011" y="1475968"/>
            <a:ext cx="972493" cy="3462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 smtClean="0"/>
              <a:t>W&amp;B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00753" y="4792245"/>
            <a:ext cx="1173971" cy="3285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 smtClean="0"/>
              <a:t>Results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65203" y="2479032"/>
            <a:ext cx="1173971" cy="3285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 smtClean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80253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19" grpId="0" uiExpand="1" build="p"/>
      <p:bldP spid="11" grpId="0" animBg="1"/>
      <p:bldP spid="1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12" grpId="0"/>
      <p:bldP spid="31" grpId="0"/>
      <p:bldP spid="32" grpId="0"/>
      <p:bldP spid="33" grpId="0"/>
      <p:bldP spid="34" grpId="0"/>
      <p:bldP spid="35" grpId="0"/>
      <p:bldP spid="36" grpId="0"/>
      <p:bldP spid="21" grpId="0"/>
      <p:bldP spid="3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do we put partition points?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21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336" y="907156"/>
            <a:ext cx="7213380" cy="49375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33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345310" y="1178049"/>
            <a:ext cx="0" cy="4261156"/>
          </a:xfrm>
          <a:prstGeom prst="line">
            <a:avLst/>
          </a:prstGeom>
          <a:ln w="22225">
            <a:solidFill>
              <a:srgbClr val="F375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53336" y="2377036"/>
            <a:ext cx="7556308" cy="0"/>
          </a:xfrm>
          <a:prstGeom prst="line">
            <a:avLst/>
          </a:prstGeom>
          <a:ln w="25400">
            <a:solidFill>
              <a:srgbClr val="F375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072838" y="1178049"/>
            <a:ext cx="0" cy="4261156"/>
          </a:xfrm>
          <a:prstGeom prst="line">
            <a:avLst/>
          </a:prstGeom>
          <a:ln w="22225">
            <a:solidFill>
              <a:srgbClr val="F375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712858" y="1178049"/>
            <a:ext cx="0" cy="4261156"/>
          </a:xfrm>
          <a:prstGeom prst="line">
            <a:avLst/>
          </a:prstGeom>
          <a:ln w="22225">
            <a:solidFill>
              <a:srgbClr val="F375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23382" y="1112173"/>
            <a:ext cx="0" cy="4261156"/>
          </a:xfrm>
          <a:prstGeom prst="line">
            <a:avLst/>
          </a:prstGeom>
          <a:ln w="22225">
            <a:solidFill>
              <a:srgbClr val="F375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122567" y="3632615"/>
            <a:ext cx="7687077" cy="0"/>
          </a:xfrm>
          <a:prstGeom prst="line">
            <a:avLst/>
          </a:prstGeom>
          <a:ln w="25400">
            <a:solidFill>
              <a:srgbClr val="F375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22567" y="4252048"/>
            <a:ext cx="7687077" cy="0"/>
          </a:xfrm>
          <a:prstGeom prst="line">
            <a:avLst/>
          </a:prstGeom>
          <a:ln w="25400">
            <a:solidFill>
              <a:srgbClr val="F375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660372" y="1127058"/>
            <a:ext cx="3085362" cy="2961145"/>
          </a:xfrm>
          <a:prstGeom prst="line">
            <a:avLst/>
          </a:prstGeom>
          <a:ln w="25400">
            <a:solidFill>
              <a:srgbClr val="F375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914929" y="1112173"/>
            <a:ext cx="4439907" cy="4261156"/>
          </a:xfrm>
          <a:prstGeom prst="line">
            <a:avLst/>
          </a:prstGeom>
          <a:ln w="25400">
            <a:solidFill>
              <a:srgbClr val="F375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593227" y="1352956"/>
            <a:ext cx="4345767" cy="4170806"/>
          </a:xfrm>
          <a:prstGeom prst="line">
            <a:avLst/>
          </a:prstGeom>
          <a:ln w="25400">
            <a:solidFill>
              <a:srgbClr val="F375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61774" y="1582447"/>
            <a:ext cx="4269429" cy="4097541"/>
          </a:xfrm>
          <a:prstGeom prst="line">
            <a:avLst/>
          </a:prstGeom>
          <a:ln w="25400">
            <a:solidFill>
              <a:srgbClr val="F375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253336" y="2597379"/>
            <a:ext cx="3274360" cy="3142533"/>
          </a:xfrm>
          <a:prstGeom prst="line">
            <a:avLst/>
          </a:prstGeom>
          <a:ln w="25400">
            <a:solidFill>
              <a:srgbClr val="F375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138731" y="3769688"/>
            <a:ext cx="2020314" cy="1938976"/>
          </a:xfrm>
          <a:prstGeom prst="line">
            <a:avLst/>
          </a:prstGeom>
          <a:ln w="25400">
            <a:solidFill>
              <a:srgbClr val="F375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253336" y="2965989"/>
            <a:ext cx="7556308" cy="0"/>
          </a:xfrm>
          <a:prstGeom prst="line">
            <a:avLst/>
          </a:prstGeom>
          <a:ln w="25400">
            <a:solidFill>
              <a:srgbClr val="F375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189426" y="1709426"/>
            <a:ext cx="7556308" cy="0"/>
          </a:xfrm>
          <a:prstGeom prst="line">
            <a:avLst/>
          </a:prstGeom>
          <a:ln w="25400">
            <a:solidFill>
              <a:srgbClr val="F375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189426" y="5041578"/>
            <a:ext cx="7556308" cy="0"/>
          </a:xfrm>
          <a:prstGeom prst="line">
            <a:avLst/>
          </a:prstGeom>
          <a:ln w="25400">
            <a:solidFill>
              <a:srgbClr val="F375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66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1826415"/>
            <a:ext cx="6118337" cy="4187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830482"/>
            <a:ext cx="6116741" cy="4186860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93" y="1821684"/>
            <a:ext cx="6116741" cy="4186860"/>
          </a:xfrm>
        </p:spPr>
      </p:pic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Layer-Based </a:t>
            </a:r>
            <a:r>
              <a:rPr lang="en-US" dirty="0" smtClean="0"/>
              <a:t>Partitioning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7032030" y="1830482"/>
                <a:ext cx="4632920" cy="418686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Layers only depend on the previous</a:t>
                </a:r>
              </a:p>
              <a:p>
                <a:r>
                  <a:rPr lang="en-US" dirty="0" smtClean="0"/>
                  <a:t>Natural </a:t>
                </a:r>
                <a:r>
                  <a:rPr lang="en-US" dirty="0"/>
                  <a:t>partition </a:t>
                </a:r>
                <a:r>
                  <a:rPr lang="en-US" dirty="0" smtClean="0"/>
                  <a:t>points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F3752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3752B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3752B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F3752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3752B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3752B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F3752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3752B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3752B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Don’t have to redesign model</a:t>
                </a:r>
              </a:p>
              <a:p>
                <a:r>
                  <a:rPr lang="en-US" dirty="0" smtClean="0"/>
                  <a:t>Largest layer limits size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032030" y="1830482"/>
                <a:ext cx="4632920" cy="4186860"/>
              </a:xfrm>
              <a:blipFill>
                <a:blip r:embed="rId6"/>
                <a:stretch>
                  <a:fillRect l="-1842" t="-1601" r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34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560845" y="1660187"/>
            <a:ext cx="0" cy="4261156"/>
          </a:xfrm>
          <a:prstGeom prst="line">
            <a:avLst/>
          </a:prstGeom>
          <a:ln w="22225">
            <a:solidFill>
              <a:srgbClr val="F375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968466" y="1660187"/>
            <a:ext cx="0" cy="4261156"/>
          </a:xfrm>
          <a:prstGeom prst="line">
            <a:avLst/>
          </a:prstGeom>
          <a:ln w="22225">
            <a:solidFill>
              <a:srgbClr val="F375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381630" y="1660187"/>
            <a:ext cx="0" cy="4261156"/>
          </a:xfrm>
          <a:prstGeom prst="line">
            <a:avLst/>
          </a:prstGeom>
          <a:ln w="22225">
            <a:solidFill>
              <a:srgbClr val="F375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778168" y="1660187"/>
            <a:ext cx="0" cy="4261156"/>
          </a:xfrm>
          <a:prstGeom prst="line">
            <a:avLst/>
          </a:prstGeom>
          <a:ln w="22225">
            <a:solidFill>
              <a:srgbClr val="F375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 bwMode="auto">
          <a:xfrm>
            <a:off x="3282950" y="1830482"/>
            <a:ext cx="762000" cy="4090861"/>
          </a:xfrm>
          <a:prstGeom prst="rect">
            <a:avLst/>
          </a:prstGeom>
          <a:noFill/>
          <a:ln w="25400" cap="sq" algn="ctr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822450" y="1479550"/>
                <a:ext cx="1016000" cy="4064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activations</m:t>
                      </m:r>
                    </m:oMath>
                  </m:oMathPara>
                </a14:m>
                <a:endParaRPr lang="en-US" sz="1600" dirty="0" err="1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450" y="1479550"/>
                <a:ext cx="1016000" cy="406400"/>
              </a:xfrm>
              <a:prstGeom prst="rect">
                <a:avLst/>
              </a:prstGeom>
              <a:blipFill>
                <a:blip r:embed="rId7"/>
                <a:stretch>
                  <a:fillRect l="-13174" r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056019" y="1508720"/>
                <a:ext cx="1215861" cy="3217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𝑏𝑖𝑎𝑠𝑒𝑠</m:t>
                      </m:r>
                    </m:oMath>
                  </m:oMathPara>
                </a14:m>
                <a:endParaRPr lang="en-US" sz="1600" dirty="0" err="1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019" y="1508720"/>
                <a:ext cx="1215861" cy="3217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360535" y="6011519"/>
                <a:ext cx="1215861" cy="3217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weights</m:t>
                      </m:r>
                    </m:oMath>
                  </m:oMathPara>
                </a14:m>
                <a:endParaRPr lang="en-US" sz="1600" dirty="0" err="1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535" y="6011519"/>
                <a:ext cx="1215861" cy="321762"/>
              </a:xfrm>
              <a:prstGeom prst="rect">
                <a:avLst/>
              </a:prstGeom>
              <a:blipFill>
                <a:blip r:embed="rId9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540554" y="2080323"/>
                <a:ext cx="343289" cy="374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1600" b="1" dirty="0" err="1" smtClean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554" y="2080323"/>
                <a:ext cx="343289" cy="374650"/>
              </a:xfrm>
              <a:prstGeom prst="rect">
                <a:avLst/>
              </a:prstGeom>
              <a:blipFill>
                <a:blip r:embed="rId10"/>
                <a:stretch>
                  <a:fillRect l="-25000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087393" y="2033803"/>
                <a:ext cx="431663" cy="4211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2400" b="1" dirty="0" err="1" smtClean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393" y="2033803"/>
                <a:ext cx="431663" cy="421170"/>
              </a:xfrm>
              <a:prstGeom prst="rect">
                <a:avLst/>
              </a:prstGeom>
              <a:blipFill>
                <a:blip r:embed="rId11"/>
                <a:stretch>
                  <a:fillRect l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076841" y="3143941"/>
                <a:ext cx="431663" cy="4211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2400" b="1" dirty="0" err="1" smtClean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841" y="3143941"/>
                <a:ext cx="431663" cy="421170"/>
              </a:xfrm>
              <a:prstGeom prst="rect">
                <a:avLst/>
              </a:prstGeom>
              <a:blipFill>
                <a:blip r:embed="rId12"/>
                <a:stretch>
                  <a:fillRect l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083036" y="4254079"/>
                <a:ext cx="431663" cy="4211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2400" b="1" dirty="0" err="1" smtClean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036" y="4254079"/>
                <a:ext cx="431663" cy="421170"/>
              </a:xfrm>
              <a:prstGeom prst="rect">
                <a:avLst/>
              </a:prstGeom>
              <a:blipFill>
                <a:blip r:embed="rId13"/>
                <a:stretch>
                  <a:fillRect l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083036" y="5354264"/>
                <a:ext cx="431663" cy="4211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2400" b="1" dirty="0" err="1" smtClean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036" y="5354264"/>
                <a:ext cx="431663" cy="421170"/>
              </a:xfrm>
              <a:prstGeom prst="rect">
                <a:avLst/>
              </a:prstGeom>
              <a:blipFill>
                <a:blip r:embed="rId14"/>
                <a:stretch>
                  <a:fillRect l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561035" y="3167201"/>
                <a:ext cx="343289" cy="374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1600" b="1" dirty="0" err="1" smtClean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035" y="3167201"/>
                <a:ext cx="343289" cy="374650"/>
              </a:xfrm>
              <a:prstGeom prst="rect">
                <a:avLst/>
              </a:prstGeom>
              <a:blipFill>
                <a:blip r:embed="rId15"/>
                <a:stretch>
                  <a:fillRect l="-2500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560493" y="4271210"/>
                <a:ext cx="343289" cy="374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1600" b="1" dirty="0" err="1" smtClean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493" y="4271210"/>
                <a:ext cx="343289" cy="374650"/>
              </a:xfrm>
              <a:prstGeom prst="rect">
                <a:avLst/>
              </a:prstGeom>
              <a:blipFill>
                <a:blip r:embed="rId16"/>
                <a:stretch>
                  <a:fillRect l="-2500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559951" y="5331502"/>
                <a:ext cx="343289" cy="374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1600" b="1" dirty="0" err="1" smtClean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951" y="5331502"/>
                <a:ext cx="343289" cy="374650"/>
              </a:xfrm>
              <a:prstGeom prst="rect">
                <a:avLst/>
              </a:prstGeom>
              <a:blipFill>
                <a:blip r:embed="rId17"/>
                <a:stretch>
                  <a:fillRect l="-2500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983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18" grpId="0"/>
      <p:bldP spid="8" grpId="0" animBg="1"/>
      <p:bldP spid="13" grpId="0"/>
      <p:bldP spid="14" grpId="0"/>
      <p:bldP spid="16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layer is too large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5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30482"/>
            <a:ext cx="6116741" cy="418686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4381630" y="1660187"/>
            <a:ext cx="0" cy="4261156"/>
          </a:xfrm>
          <a:prstGeom prst="line">
            <a:avLst/>
          </a:prstGeom>
          <a:ln w="22225">
            <a:solidFill>
              <a:srgbClr val="F375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Sub-Layer Partitioning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940550" y="1660187"/>
            <a:ext cx="48768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Break each layer into subsets</a:t>
            </a:r>
          </a:p>
          <a:p>
            <a:r>
              <a:rPr lang="en-US" dirty="0" smtClean="0"/>
              <a:t>Select size of subset to keep memory use small</a:t>
            </a:r>
          </a:p>
          <a:p>
            <a:r>
              <a:rPr lang="en-US" dirty="0" smtClean="0"/>
              <a:t>Significantly smaller memory usage</a:t>
            </a:r>
          </a:p>
          <a:p>
            <a:r>
              <a:rPr lang="en-US" dirty="0" smtClean="0"/>
              <a:t>Still no changes to model</a:t>
            </a:r>
          </a:p>
          <a:p>
            <a:r>
              <a:rPr lang="en-US" dirty="0" smtClean="0"/>
              <a:t>Number of activations may be large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Content Placeholder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30482"/>
            <a:ext cx="6116741" cy="418686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560845" y="1660187"/>
            <a:ext cx="0" cy="4261156"/>
          </a:xfrm>
          <a:prstGeom prst="line">
            <a:avLst/>
          </a:prstGeom>
          <a:ln w="22225">
            <a:solidFill>
              <a:srgbClr val="F375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968466" y="1660187"/>
            <a:ext cx="0" cy="4261156"/>
          </a:xfrm>
          <a:prstGeom prst="line">
            <a:avLst/>
          </a:prstGeom>
          <a:ln w="22225">
            <a:solidFill>
              <a:srgbClr val="F375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778168" y="1660187"/>
            <a:ext cx="0" cy="4261156"/>
          </a:xfrm>
          <a:prstGeom prst="line">
            <a:avLst/>
          </a:prstGeom>
          <a:ln w="22225">
            <a:solidFill>
              <a:srgbClr val="F375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81836" y="3918489"/>
            <a:ext cx="1156614" cy="0"/>
          </a:xfrm>
          <a:prstGeom prst="line">
            <a:avLst/>
          </a:prstGeom>
          <a:ln w="25400">
            <a:solidFill>
              <a:srgbClr val="F375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115266" y="3918489"/>
            <a:ext cx="1156614" cy="0"/>
          </a:xfrm>
          <a:prstGeom prst="line">
            <a:avLst/>
          </a:prstGeom>
          <a:ln w="25400">
            <a:solidFill>
              <a:srgbClr val="F375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32986" y="3906328"/>
            <a:ext cx="1156614" cy="0"/>
          </a:xfrm>
          <a:prstGeom prst="line">
            <a:avLst/>
          </a:prstGeom>
          <a:ln w="25400">
            <a:solidFill>
              <a:srgbClr val="F375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 bwMode="auto">
          <a:xfrm>
            <a:off x="3282950" y="1904999"/>
            <a:ext cx="762000" cy="1879601"/>
          </a:xfrm>
          <a:prstGeom prst="rect">
            <a:avLst/>
          </a:prstGeom>
          <a:noFill/>
          <a:ln w="25400" cap="sq" algn="ctr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795225" y="1542135"/>
                <a:ext cx="1016000" cy="4064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activations</m:t>
                      </m:r>
                    </m:oMath>
                  </m:oMathPara>
                </a14:m>
                <a:endParaRPr lang="en-US" sz="1600" dirty="0" err="1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225" y="1542135"/>
                <a:ext cx="1016000" cy="406400"/>
              </a:xfrm>
              <a:prstGeom prst="rect">
                <a:avLst/>
              </a:prstGeom>
              <a:blipFill>
                <a:blip r:embed="rId5"/>
                <a:stretch>
                  <a:fillRect l="-13174" r="-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191762" y="1534629"/>
                <a:ext cx="1016000" cy="4064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𝑏𝑖𝑎𝑠𝑒𝑠</m:t>
                      </m:r>
                    </m:oMath>
                  </m:oMathPara>
                </a14:m>
                <a:endParaRPr lang="en-US" sz="1600" dirty="0" err="1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762" y="1534629"/>
                <a:ext cx="1016000" cy="406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360535" y="6006497"/>
                <a:ext cx="1215861" cy="3217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𝑠𝑥𝑛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𝑤𝑒𝑖𝑔h𝑡𝑠</m:t>
                      </m:r>
                    </m:oMath>
                  </m:oMathPara>
                </a14:m>
                <a:endParaRPr lang="en-US" sz="1600" dirty="0" err="1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535" y="6006497"/>
                <a:ext cx="1215861" cy="321762"/>
              </a:xfrm>
              <a:prstGeom prst="rect">
                <a:avLst/>
              </a:prstGeom>
              <a:blipFill>
                <a:blip r:embed="rId7"/>
                <a:stretch>
                  <a:fillRect l="-2000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40554" y="2080323"/>
                <a:ext cx="343289" cy="374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1600" b="1" dirty="0" err="1" smtClean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554" y="2080323"/>
                <a:ext cx="343289" cy="374650"/>
              </a:xfrm>
              <a:prstGeom prst="rect">
                <a:avLst/>
              </a:prstGeom>
              <a:blipFill>
                <a:blip r:embed="rId8"/>
                <a:stretch>
                  <a:fillRect l="-25000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087393" y="2033803"/>
                <a:ext cx="431663" cy="4211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2400" b="1" dirty="0" err="1" smtClean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393" y="2033803"/>
                <a:ext cx="431663" cy="421170"/>
              </a:xfrm>
              <a:prstGeom prst="rect">
                <a:avLst/>
              </a:prstGeom>
              <a:blipFill>
                <a:blip r:embed="rId9"/>
                <a:stretch>
                  <a:fillRect l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076841" y="3143941"/>
                <a:ext cx="431663" cy="4211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2400" b="1" dirty="0" err="1" smtClean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841" y="3143941"/>
                <a:ext cx="431663" cy="421170"/>
              </a:xfrm>
              <a:prstGeom prst="rect">
                <a:avLst/>
              </a:prstGeom>
              <a:blipFill>
                <a:blip r:embed="rId10"/>
                <a:stretch>
                  <a:fillRect l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083036" y="4254079"/>
                <a:ext cx="431663" cy="4211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2400" b="1" dirty="0" err="1" smtClean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036" y="4254079"/>
                <a:ext cx="431663" cy="421170"/>
              </a:xfrm>
              <a:prstGeom prst="rect">
                <a:avLst/>
              </a:prstGeom>
              <a:blipFill>
                <a:blip r:embed="rId11"/>
                <a:stretch>
                  <a:fillRect l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083036" y="5354264"/>
                <a:ext cx="431663" cy="4211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2400" b="1" dirty="0" err="1" smtClean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036" y="5354264"/>
                <a:ext cx="431663" cy="421170"/>
              </a:xfrm>
              <a:prstGeom prst="rect">
                <a:avLst/>
              </a:prstGeom>
              <a:blipFill>
                <a:blip r:embed="rId12"/>
                <a:stretch>
                  <a:fillRect l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561035" y="3167201"/>
                <a:ext cx="343289" cy="374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1600" b="1" dirty="0" err="1" smtClean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035" y="3167201"/>
                <a:ext cx="343289" cy="374650"/>
              </a:xfrm>
              <a:prstGeom prst="rect">
                <a:avLst/>
              </a:prstGeom>
              <a:blipFill>
                <a:blip r:embed="rId13"/>
                <a:stretch>
                  <a:fillRect l="-2500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901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/>
      <p:bldP spid="4" grpId="0"/>
      <p:bldP spid="20" grpId="0"/>
      <p:bldP spid="21" grpId="0"/>
      <p:bldP spid="22" grpId="0"/>
      <p:bldP spid="23" grpId="0"/>
      <p:bldP spid="2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27161" y="2735513"/>
            <a:ext cx="7137679" cy="1386974"/>
          </a:xfrm>
        </p:spPr>
        <p:txBody>
          <a:bodyPr/>
          <a:lstStyle/>
          <a:p>
            <a:r>
              <a:rPr lang="en-US" dirty="0" smtClean="0"/>
              <a:t>What happens if activations exceed the memory size?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89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01" y="674126"/>
            <a:ext cx="8049399" cy="550974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61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02" y="674126"/>
            <a:ext cx="8049397" cy="550974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17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3400" b="1" spc="-300" dirty="0">
                <a:solidFill>
                  <a:prstClr val="black"/>
                </a:solidFill>
                <a:latin typeface="Verdana"/>
                <a:ea typeface="+mn-ea"/>
                <a:cs typeface="+mn-cs"/>
              </a:rPr>
              <a:t>Amazon reportedly employs thousands of people to listen to your Alexa conversations</a:t>
            </a: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1200" dirty="0">
                <a:solidFill>
                  <a:srgbClr val="6D6D6D"/>
                </a:solidFill>
                <a:latin typeface="Verdana"/>
                <a:ea typeface="+mn-ea"/>
                <a:cs typeface="+mn-cs"/>
              </a:rPr>
              <a:t>By Jordan </a:t>
            </a:r>
            <a:r>
              <a:rPr lang="en-US" sz="1200" dirty="0" err="1">
                <a:solidFill>
                  <a:srgbClr val="6D6D6D"/>
                </a:solidFill>
                <a:latin typeface="Verdana"/>
                <a:ea typeface="+mn-ea"/>
                <a:cs typeface="+mn-cs"/>
              </a:rPr>
              <a:t>Valinsky</a:t>
            </a:r>
            <a:r>
              <a:rPr lang="en-US" sz="1200" dirty="0">
                <a:solidFill>
                  <a:srgbClr val="6D6D6D"/>
                </a:solidFill>
                <a:latin typeface="Verdana"/>
                <a:ea typeface="+mn-ea"/>
                <a:cs typeface="+mn-cs"/>
              </a:rPr>
              <a:t>, April 11</a:t>
            </a:r>
            <a:r>
              <a:rPr lang="en-US" sz="1200" baseline="30000" dirty="0">
                <a:solidFill>
                  <a:srgbClr val="6D6D6D"/>
                </a:solidFill>
                <a:latin typeface="Verdana"/>
                <a:ea typeface="+mn-ea"/>
                <a:cs typeface="+mn-cs"/>
              </a:rPr>
              <a:t>th</a:t>
            </a:r>
            <a:r>
              <a:rPr lang="en-US" sz="1200" dirty="0">
                <a:solidFill>
                  <a:srgbClr val="6D6D6D"/>
                </a:solidFill>
                <a:latin typeface="Verdana"/>
                <a:ea typeface="+mn-ea"/>
                <a:cs typeface="+mn-cs"/>
              </a:rPr>
              <a:t> </a:t>
            </a:r>
            <a:r>
              <a:rPr lang="en-US" sz="1200" dirty="0" smtClean="0">
                <a:solidFill>
                  <a:srgbClr val="6D6D6D"/>
                </a:solidFill>
                <a:latin typeface="Verdana"/>
                <a:ea typeface="+mn-ea"/>
                <a:cs typeface="+mn-cs"/>
              </a:rPr>
              <a:t>2019</a:t>
            </a:r>
            <a:endParaRPr lang="en-US" sz="1100" dirty="0">
              <a:solidFill>
                <a:srgbClr val="6D6D6D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52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02" y="674126"/>
            <a:ext cx="8049397" cy="550974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2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02" y="674126"/>
            <a:ext cx="8049396" cy="550974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30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02" y="674126"/>
            <a:ext cx="8049396" cy="5509746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96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03" y="674126"/>
            <a:ext cx="8049394" cy="5509746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91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03" y="674126"/>
            <a:ext cx="8049394" cy="550974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10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03" y="674126"/>
            <a:ext cx="8049393" cy="550974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7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03" y="674126"/>
            <a:ext cx="8049393" cy="550974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77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80086" y="2797654"/>
            <a:ext cx="6431828" cy="1262693"/>
          </a:xfrm>
        </p:spPr>
        <p:txBody>
          <a:bodyPr/>
          <a:lstStyle/>
          <a:p>
            <a:r>
              <a:rPr lang="en-US" dirty="0" smtClean="0"/>
              <a:t>Needing to switch activations incurs a performance cost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09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80086" y="2797654"/>
            <a:ext cx="6431828" cy="1262693"/>
          </a:xfrm>
        </p:spPr>
        <p:txBody>
          <a:bodyPr/>
          <a:lstStyle/>
          <a:p>
            <a:r>
              <a:rPr lang="en-US" dirty="0" smtClean="0"/>
              <a:t>In worst case need to decrypt same values many times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79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96805" y="2874310"/>
            <a:ext cx="7198390" cy="1109380"/>
          </a:xfrm>
        </p:spPr>
        <p:txBody>
          <a:bodyPr/>
          <a:lstStyle/>
          <a:p>
            <a:r>
              <a:rPr lang="en-US" dirty="0" smtClean="0"/>
              <a:t>Can we reduce the number of activations needed?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04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“Good thing I don’t have an Echo”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8025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96" y="833951"/>
            <a:ext cx="7582409" cy="519009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56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96" y="1107409"/>
            <a:ext cx="7580376" cy="464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96" y="1125160"/>
            <a:ext cx="7580376" cy="460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3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97" y="1125160"/>
            <a:ext cx="7580374" cy="460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8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97" y="1125160"/>
            <a:ext cx="7580374" cy="460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8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98" y="1125160"/>
            <a:ext cx="7580372" cy="460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Branched Execution Partitioning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54935"/>
            <a:ext cx="5492750" cy="3338730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05600" y="2190750"/>
            <a:ext cx="4876800" cy="3467100"/>
          </a:xfrm>
        </p:spPr>
        <p:txBody>
          <a:bodyPr anchor="ctr"/>
          <a:lstStyle/>
          <a:p>
            <a:r>
              <a:rPr lang="en-US" dirty="0" smtClean="0"/>
              <a:t>Branches have few required values</a:t>
            </a:r>
          </a:p>
          <a:p>
            <a:r>
              <a:rPr lang="en-US" dirty="0" smtClean="0"/>
              <a:t>Run these in Secure </a:t>
            </a:r>
            <a:r>
              <a:rPr lang="en-US" dirty="0"/>
              <a:t>W</a:t>
            </a:r>
            <a:r>
              <a:rPr lang="en-US" dirty="0" smtClean="0"/>
              <a:t>orld memory</a:t>
            </a:r>
          </a:p>
          <a:p>
            <a:r>
              <a:rPr lang="en-US" dirty="0" smtClean="0"/>
              <a:t>Early layers are large, run in Normal World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231512" y="2190750"/>
            <a:ext cx="1966088" cy="1498600"/>
          </a:xfrm>
          <a:prstGeom prst="rect">
            <a:avLst/>
          </a:prstGeom>
          <a:noFill/>
          <a:ln w="25400" cap="sq" algn="ctr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231512" y="4159250"/>
            <a:ext cx="1966088" cy="1498600"/>
          </a:xfrm>
          <a:prstGeom prst="rect">
            <a:avLst/>
          </a:prstGeom>
          <a:noFill/>
          <a:ln w="25400" cap="sq" algn="ctr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14350" y="2190750"/>
            <a:ext cx="3416300" cy="3467100"/>
          </a:xfrm>
          <a:prstGeom prst="rect">
            <a:avLst/>
          </a:prstGeom>
          <a:noFill/>
          <a:ln w="25400" cap="sq" algn="ctr">
            <a:solidFill>
              <a:srgbClr val="F3752B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7600" y="1822108"/>
            <a:ext cx="2209800" cy="336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 smtClean="0"/>
              <a:t>Normal World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09656" y="1822108"/>
            <a:ext cx="2209800" cy="336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 smtClean="0"/>
              <a:t>Secure World</a:t>
            </a:r>
          </a:p>
        </p:txBody>
      </p:sp>
    </p:spTree>
    <p:extLst>
      <p:ext uri="{BB962C8B-B14F-4D97-AF65-F5344CB8AC3E}">
        <p14:creationId xmlns:p14="http://schemas.microsoft.com/office/powerpoint/2010/main" val="22605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0" grpId="0" animBg="1"/>
      <p:bldP spid="12" grpId="0" animBg="1"/>
      <p:bldP spid="13" grpId="0" animBg="1"/>
      <p:bldP spid="9" grpId="0"/>
      <p:bldP spid="1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Doesn’t this reveal critical information?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41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in CNNs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0" y="1581150"/>
            <a:ext cx="2204988" cy="11493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Early layers learn simple 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63" y="1901825"/>
            <a:ext cx="6403873" cy="38925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2724150" y="1708150"/>
            <a:ext cx="3867150" cy="4254500"/>
          </a:xfrm>
          <a:prstGeom prst="rect">
            <a:avLst/>
          </a:prstGeom>
          <a:noFill/>
          <a:ln w="25400" cap="sq" algn="ctr">
            <a:solidFill>
              <a:srgbClr val="F3752B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Arc 8"/>
          <p:cNvSpPr/>
          <p:nvPr/>
        </p:nvSpPr>
        <p:spPr>
          <a:xfrm rot="8100000">
            <a:off x="1187113" y="1626270"/>
            <a:ext cx="1889221" cy="2415993"/>
          </a:xfrm>
          <a:prstGeom prst="arc">
            <a:avLst>
              <a:gd name="adj1" fmla="val 17553241"/>
              <a:gd name="adj2" fmla="val 3013868"/>
            </a:avLst>
          </a:prstGeom>
          <a:ln w="25400">
            <a:solidFill>
              <a:srgbClr val="F3752B"/>
            </a:solidFill>
            <a:headEnd type="triangl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49250" y="4157157"/>
            <a:ext cx="1752600" cy="9364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274320" indent="-27432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94360" indent="-27432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Font typeface="Verdana" pitchFamily="34" charset="0"/>
              <a:buChar char="─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6868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1430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71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Edges</a:t>
            </a:r>
          </a:p>
          <a:p>
            <a:r>
              <a:rPr lang="en-US" dirty="0" smtClean="0"/>
              <a:t>Corners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7120761" y="1708150"/>
            <a:ext cx="2347087" cy="4197350"/>
          </a:xfrm>
          <a:prstGeom prst="rect">
            <a:avLst/>
          </a:prstGeom>
          <a:noFill/>
          <a:ln w="25400" cap="sq" algn="ctr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Arc 11"/>
          <p:cNvSpPr/>
          <p:nvPr/>
        </p:nvSpPr>
        <p:spPr>
          <a:xfrm rot="13500000" flipH="1">
            <a:off x="9058784" y="1659269"/>
            <a:ext cx="1889221" cy="2415993"/>
          </a:xfrm>
          <a:prstGeom prst="arc">
            <a:avLst>
              <a:gd name="adj1" fmla="val 17553241"/>
              <a:gd name="adj2" fmla="val 3013868"/>
            </a:avLst>
          </a:prstGeom>
          <a:ln w="25400">
            <a:solidFill>
              <a:schemeClr val="accent5"/>
            </a:solidFill>
            <a:headEnd type="triangl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9757547" y="1643881"/>
            <a:ext cx="2381250" cy="11493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74320" indent="-27432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94360" indent="-27432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Font typeface="Verdana" pitchFamily="34" charset="0"/>
              <a:buChar char="─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6868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1430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71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Later layers learn complex features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9761172" y="4157157"/>
            <a:ext cx="2134372" cy="13355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74320" indent="-27432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94360" indent="-27432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Font typeface="Verdana" pitchFamily="34" charset="0"/>
              <a:buChar char="─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6868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1430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71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Characters</a:t>
            </a:r>
          </a:p>
          <a:p>
            <a:r>
              <a:rPr lang="en-US" dirty="0" smtClean="0"/>
              <a:t>Faces</a:t>
            </a:r>
          </a:p>
        </p:txBody>
      </p:sp>
    </p:spTree>
    <p:extLst>
      <p:ext uri="{BB962C8B-B14F-4D97-AF65-F5344CB8AC3E}">
        <p14:creationId xmlns:p14="http://schemas.microsoft.com/office/powerpoint/2010/main" val="195632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9" grpId="0" animBg="1"/>
      <p:bldP spid="10" grpId="0"/>
      <p:bldP spid="11" grpId="0" animBg="1"/>
      <p:bldP spid="12" grpId="0" animBg="1"/>
      <p:bldP spid="13" grpId="0"/>
      <p:bldP spid="1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3907" y="2773195"/>
            <a:ext cx="7624186" cy="1311611"/>
          </a:xfrm>
        </p:spPr>
        <p:txBody>
          <a:bodyPr/>
          <a:lstStyle/>
          <a:p>
            <a:r>
              <a:rPr lang="en-US" dirty="0" smtClean="0"/>
              <a:t>For some models keeping </a:t>
            </a:r>
            <a:r>
              <a:rPr lang="en-US" dirty="0" smtClean="0"/>
              <a:t>later layers confidential </a:t>
            </a:r>
            <a:r>
              <a:rPr lang="en-US" dirty="0" smtClean="0"/>
              <a:t>may be</a:t>
            </a:r>
            <a:r>
              <a:rPr lang="en-US" dirty="0" smtClean="0"/>
              <a:t> </a:t>
            </a:r>
            <a:r>
              <a:rPr lang="en-US" dirty="0" smtClean="0"/>
              <a:t>sufficient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0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3400" b="1" spc="-300" dirty="0">
                <a:solidFill>
                  <a:prstClr val="black"/>
                </a:solidFill>
                <a:latin typeface="Verdana"/>
                <a:ea typeface="+mn-ea"/>
                <a:cs typeface="+mn-cs"/>
              </a:rPr>
              <a:t>Apple’s hired contractors are listening to your recorded Siri </a:t>
            </a:r>
            <a:r>
              <a:rPr lang="en-US" sz="3400" b="1" spc="-300" dirty="0" smtClean="0">
                <a:solidFill>
                  <a:prstClr val="black"/>
                </a:solidFill>
                <a:latin typeface="Verdana"/>
                <a:ea typeface="+mn-ea"/>
                <a:cs typeface="+mn-cs"/>
              </a:rPr>
              <a:t>conversations, </a:t>
            </a:r>
            <a:r>
              <a:rPr lang="en-US" sz="3400" b="1" spc="-300" dirty="0">
                <a:solidFill>
                  <a:prstClr val="black"/>
                </a:solidFill>
                <a:latin typeface="Verdana"/>
                <a:ea typeface="+mn-ea"/>
                <a:cs typeface="+mn-cs"/>
              </a:rPr>
              <a:t>too</a:t>
            </a: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1200" dirty="0">
                <a:solidFill>
                  <a:srgbClr val="6D6D6D"/>
                </a:solidFill>
                <a:latin typeface="Verdana"/>
                <a:ea typeface="+mn-ea"/>
                <a:cs typeface="+mn-cs"/>
              </a:rPr>
              <a:t>By Chain </a:t>
            </a:r>
            <a:r>
              <a:rPr lang="en-US" sz="1200" dirty="0" err="1">
                <a:solidFill>
                  <a:srgbClr val="6D6D6D"/>
                </a:solidFill>
                <a:latin typeface="Verdana"/>
                <a:ea typeface="+mn-ea"/>
                <a:cs typeface="+mn-cs"/>
              </a:rPr>
              <a:t>Gartenberg</a:t>
            </a:r>
            <a:r>
              <a:rPr lang="en-US" sz="1200" dirty="0">
                <a:solidFill>
                  <a:srgbClr val="6D6D6D"/>
                </a:solidFill>
                <a:latin typeface="Verdana"/>
                <a:ea typeface="+mn-ea"/>
                <a:cs typeface="+mn-cs"/>
              </a:rPr>
              <a:t>, July 26</a:t>
            </a:r>
            <a:r>
              <a:rPr lang="en-US" sz="1200" baseline="30000" dirty="0">
                <a:solidFill>
                  <a:srgbClr val="6D6D6D"/>
                </a:solidFill>
                <a:latin typeface="Verdana"/>
                <a:ea typeface="+mn-ea"/>
                <a:cs typeface="+mn-cs"/>
              </a:rPr>
              <a:t>th</a:t>
            </a:r>
            <a:r>
              <a:rPr lang="en-US" sz="1200" dirty="0">
                <a:solidFill>
                  <a:srgbClr val="6D6D6D"/>
                </a:solidFill>
                <a:latin typeface="Verdana"/>
                <a:ea typeface="+mn-ea"/>
                <a:cs typeface="+mn-cs"/>
              </a:rPr>
              <a:t> </a:t>
            </a:r>
            <a:r>
              <a:rPr lang="en-US" sz="1200" dirty="0" smtClean="0">
                <a:solidFill>
                  <a:srgbClr val="6D6D6D"/>
                </a:solidFill>
                <a:latin typeface="Verdana"/>
                <a:ea typeface="+mn-ea"/>
                <a:cs typeface="+mn-cs"/>
              </a:rPr>
              <a:t>2019</a:t>
            </a:r>
            <a:endParaRPr lang="en-US" sz="1100" dirty="0">
              <a:solidFill>
                <a:srgbClr val="6D6D6D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3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Branched Execution Partitioning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Small memory footprint</a:t>
            </a:r>
          </a:p>
          <a:p>
            <a:r>
              <a:rPr lang="en-US" dirty="0" smtClean="0"/>
              <a:t>Activations used once, then discarded</a:t>
            </a:r>
          </a:p>
          <a:p>
            <a:r>
              <a:rPr lang="en-US" dirty="0" smtClean="0"/>
              <a:t>Sequential operations optimize well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Requires model redesign</a:t>
            </a:r>
          </a:p>
          <a:p>
            <a:r>
              <a:rPr lang="en-US" dirty="0"/>
              <a:t>Using NW is security </a:t>
            </a:r>
            <a:r>
              <a:rPr lang="en-US" dirty="0" smtClean="0"/>
              <a:t>compromise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47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  <p:bldP spid="6" grpId="0" build="p"/>
      <p:bldP spid="7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Model Partitioning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61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247370"/>
              </p:ext>
            </p:extLst>
          </p:nvPr>
        </p:nvGraphicFramePr>
        <p:xfrm>
          <a:off x="1549400" y="2266155"/>
          <a:ext cx="9093200" cy="3019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3300">
                  <a:extLst>
                    <a:ext uri="{9D8B030D-6E8A-4147-A177-3AD203B41FA5}">
                      <a16:colId xmlns:a16="http://schemas.microsoft.com/office/drawing/2014/main" val="2428140955"/>
                    </a:ext>
                  </a:extLst>
                </a:gridCol>
                <a:gridCol w="2273300">
                  <a:extLst>
                    <a:ext uri="{9D8B030D-6E8A-4147-A177-3AD203B41FA5}">
                      <a16:colId xmlns:a16="http://schemas.microsoft.com/office/drawing/2014/main" val="534968380"/>
                    </a:ext>
                  </a:extLst>
                </a:gridCol>
                <a:gridCol w="2273300">
                  <a:extLst>
                    <a:ext uri="{9D8B030D-6E8A-4147-A177-3AD203B41FA5}">
                      <a16:colId xmlns:a16="http://schemas.microsoft.com/office/drawing/2014/main" val="2903921293"/>
                    </a:ext>
                  </a:extLst>
                </a:gridCol>
                <a:gridCol w="2273300">
                  <a:extLst>
                    <a:ext uri="{9D8B030D-6E8A-4147-A177-3AD203B41FA5}">
                      <a16:colId xmlns:a16="http://schemas.microsoft.com/office/drawing/2014/main" val="1958205880"/>
                    </a:ext>
                  </a:extLst>
                </a:gridCol>
              </a:tblGrid>
              <a:tr h="659166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Small Models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Medium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Models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Large Models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05463"/>
                  </a:ext>
                </a:extLst>
              </a:tr>
              <a:tr h="11803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Consideration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Limited Development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Time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Avoid Costly Operations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Best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Performance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9244030"/>
                  </a:ext>
                </a:extLst>
              </a:tr>
              <a:tr h="11803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Partitioning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Schema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Layer Based Partitioning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Sub-Layer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Partitioning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Branched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Execution Partitioning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8411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07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53738"/>
            <a:ext cx="4051300" cy="201295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Client Inference</a:t>
            </a:r>
          </a:p>
          <a:p>
            <a:pPr indent="-18288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Private</a:t>
            </a:r>
          </a:p>
          <a:p>
            <a:pPr indent="-18288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Offline</a:t>
            </a:r>
          </a:p>
          <a:p>
            <a:pPr indent="-182880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Personalized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3597510"/>
            <a:ext cx="4051300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5000"/>
              </a:lnSpc>
              <a:spcBef>
                <a:spcPts val="1200"/>
              </a:spcBef>
              <a:buClr>
                <a:prstClr val="black"/>
              </a:buClr>
            </a:pPr>
            <a:r>
              <a:rPr lang="en-US" sz="24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ARM </a:t>
            </a:r>
            <a:r>
              <a:rPr lang="en-US" sz="2400" b="1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TrustZone</a:t>
            </a:r>
            <a:endParaRPr lang="en-US" sz="2400" b="1" dirty="0">
              <a:solidFill>
                <a:prstClr val="black"/>
              </a:solidFill>
              <a:latin typeface="Verdana" pitchFamily="34" charset="0"/>
              <a:ea typeface="Verdana" pitchFamily="34" charset="0"/>
            </a:endParaRPr>
          </a:p>
          <a:p>
            <a:pPr marL="274320" lvl="0" indent="-182880">
              <a:lnSpc>
                <a:spcPct val="95000"/>
              </a:lnSpc>
              <a:spcBef>
                <a:spcPts val="600"/>
              </a:spcBef>
              <a:buClr>
                <a:prstClr val="black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Provides Secure World</a:t>
            </a:r>
          </a:p>
          <a:p>
            <a:pPr marL="274320" lvl="0" indent="-182880">
              <a:lnSpc>
                <a:spcPct val="95000"/>
              </a:lnSpc>
              <a:spcBef>
                <a:spcPts val="600"/>
              </a:spcBef>
              <a:buClr>
                <a:prstClr val="black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Acts as root </a:t>
            </a:r>
            <a:r>
              <a:rPr lang="en-US" sz="2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of </a:t>
            </a:r>
            <a:r>
              <a:rPr lang="en-US" sz="2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trust on untrusted devices</a:t>
            </a:r>
            <a:endParaRPr lang="en-US" sz="2400" dirty="0">
              <a:solidFill>
                <a:prstClr val="black"/>
              </a:solidFill>
              <a:latin typeface="Verdana" pitchFamily="34" charset="0"/>
              <a:ea typeface="Verdana" pitchFamily="34" charset="0"/>
            </a:endParaRPr>
          </a:p>
          <a:p>
            <a:pPr marL="274320" lvl="0" indent="-182880">
              <a:lnSpc>
                <a:spcPct val="95000"/>
              </a:lnSpc>
              <a:spcBef>
                <a:spcPts val="600"/>
              </a:spcBef>
              <a:buClr>
                <a:prstClr val="black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Protects </a:t>
            </a:r>
            <a:r>
              <a:rPr lang="en-US" sz="2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models</a:t>
            </a:r>
            <a:endParaRPr lang="en-US" sz="2400" dirty="0">
              <a:solidFill>
                <a:prstClr val="black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60900" y="3597510"/>
            <a:ext cx="430537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5000"/>
              </a:lnSpc>
              <a:spcBef>
                <a:spcPts val="1200"/>
              </a:spcBef>
              <a:buClr>
                <a:prstClr val="black"/>
              </a:buClr>
            </a:pPr>
            <a:r>
              <a:rPr lang="en-US" sz="2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Model Partitioning</a:t>
            </a:r>
            <a:endParaRPr lang="en-US" sz="2400" b="1" dirty="0">
              <a:solidFill>
                <a:prstClr val="black"/>
              </a:solidFill>
              <a:latin typeface="Verdana" pitchFamily="34" charset="0"/>
              <a:ea typeface="Verdana" pitchFamily="34" charset="0"/>
            </a:endParaRPr>
          </a:p>
          <a:p>
            <a:pPr marL="274320" lvl="0" indent="-182880">
              <a:lnSpc>
                <a:spcPct val="95000"/>
              </a:lnSpc>
              <a:spcBef>
                <a:spcPts val="600"/>
              </a:spcBef>
              <a:buClr>
                <a:prstClr val="black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Reduces instantaneous memory size</a:t>
            </a:r>
          </a:p>
          <a:p>
            <a:pPr marL="274320" lvl="0" indent="-182880">
              <a:lnSpc>
                <a:spcPct val="95000"/>
              </a:lnSpc>
              <a:spcBef>
                <a:spcPts val="600"/>
              </a:spcBef>
              <a:buClr>
                <a:prstClr val="black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Allow models to run in Secure World</a:t>
            </a:r>
            <a:endParaRPr lang="en-US" sz="2400" dirty="0">
              <a:solidFill>
                <a:prstClr val="black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60900" y="1453738"/>
            <a:ext cx="4297680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5000"/>
              </a:lnSpc>
              <a:spcBef>
                <a:spcPts val="1200"/>
              </a:spcBef>
              <a:buClr>
                <a:prstClr val="black"/>
              </a:buClr>
            </a:pPr>
            <a:r>
              <a:rPr lang="en-US" sz="2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Proprietary Models</a:t>
            </a:r>
            <a:endParaRPr lang="en-US" sz="2400" b="1" dirty="0">
              <a:solidFill>
                <a:prstClr val="black"/>
              </a:solidFill>
              <a:latin typeface="Verdana" pitchFamily="34" charset="0"/>
              <a:ea typeface="Verdana" pitchFamily="34" charset="0"/>
            </a:endParaRPr>
          </a:p>
          <a:p>
            <a:pPr marL="274320" lvl="0" indent="-182880">
              <a:lnSpc>
                <a:spcPct val="95000"/>
              </a:lnSpc>
              <a:spcBef>
                <a:spcPts val="600"/>
              </a:spcBef>
              <a:buClr>
                <a:prstClr val="black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Trained on sensitive data</a:t>
            </a:r>
          </a:p>
          <a:p>
            <a:pPr marL="274320" lvl="0" indent="-182880">
              <a:lnSpc>
                <a:spcPct val="95000"/>
              </a:lnSpc>
              <a:spcBef>
                <a:spcPts val="600"/>
              </a:spcBef>
              <a:buClr>
                <a:prstClr val="black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Must protect weights, biases, structure</a:t>
            </a:r>
            <a:endParaRPr lang="en-US" sz="2400" dirty="0">
              <a:solidFill>
                <a:prstClr val="black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030" y="3323139"/>
            <a:ext cx="2549290" cy="25492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21800" y="5774664"/>
            <a:ext cx="2393950" cy="3619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https://bit.ly/2k2ZIg0</a:t>
            </a:r>
            <a:endParaRPr lang="en-US" sz="1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9633578" y="2451498"/>
            <a:ext cx="2216150" cy="3238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 smtClean="0">
                <a:solidFill>
                  <a:schemeClr val="accent5"/>
                </a:solidFill>
              </a:rPr>
              <a:t>Checkout our paper</a:t>
            </a:r>
          </a:p>
        </p:txBody>
      </p:sp>
      <p:sp>
        <p:nvSpPr>
          <p:cNvPr id="12" name="Arc 11"/>
          <p:cNvSpPr/>
          <p:nvPr/>
        </p:nvSpPr>
        <p:spPr>
          <a:xfrm>
            <a:off x="10531675" y="2666182"/>
            <a:ext cx="1114348" cy="1484601"/>
          </a:xfrm>
          <a:prstGeom prst="arc">
            <a:avLst>
              <a:gd name="adj1" fmla="val 11008591"/>
              <a:gd name="adj2" fmla="val 14586428"/>
            </a:avLst>
          </a:prstGeom>
          <a:ln w="25400">
            <a:solidFill>
              <a:schemeClr val="accent5"/>
            </a:solidFill>
            <a:headEnd type="triangl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5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  <p:bldP spid="8" grpId="0"/>
      <p:bldP spid="10" grpId="0"/>
      <p:bldP spid="11" grpId="0"/>
      <p:bldP spid="1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7175" y="3041650"/>
            <a:ext cx="4057650" cy="7747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7894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3400" b="1" spc="-300" dirty="0">
                <a:solidFill>
                  <a:prstClr val="black"/>
                </a:solidFill>
                <a:latin typeface="Verdana"/>
                <a:ea typeface="+mn-ea"/>
                <a:cs typeface="+mn-cs"/>
              </a:rPr>
              <a:t>Google to cease listening to Assistant recordings in EU pending investigation</a:t>
            </a: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1200" dirty="0">
                <a:solidFill>
                  <a:srgbClr val="6D6D6D"/>
                </a:solidFill>
                <a:latin typeface="Verdana"/>
                <a:ea typeface="+mn-ea"/>
                <a:cs typeface="+mn-cs"/>
              </a:rPr>
              <a:t>By Kyle Bradshaw, August 1</a:t>
            </a:r>
            <a:r>
              <a:rPr lang="en-US" sz="1200" baseline="30000" dirty="0">
                <a:solidFill>
                  <a:srgbClr val="6D6D6D"/>
                </a:solidFill>
                <a:latin typeface="Verdana"/>
                <a:ea typeface="+mn-ea"/>
                <a:cs typeface="+mn-cs"/>
              </a:rPr>
              <a:t>st</a:t>
            </a:r>
            <a:r>
              <a:rPr lang="en-US" sz="1200" dirty="0">
                <a:solidFill>
                  <a:srgbClr val="6D6D6D"/>
                </a:solidFill>
                <a:latin typeface="Verdana"/>
                <a:ea typeface="+mn-ea"/>
                <a:cs typeface="+mn-cs"/>
              </a:rPr>
              <a:t> </a:t>
            </a:r>
            <a:r>
              <a:rPr lang="en-US" sz="1200" dirty="0" smtClean="0">
                <a:solidFill>
                  <a:srgbClr val="6D6D6D"/>
                </a:solidFill>
                <a:latin typeface="Verdana"/>
                <a:ea typeface="+mn-ea"/>
                <a:cs typeface="+mn-cs"/>
              </a:rPr>
              <a:t>2019</a:t>
            </a:r>
            <a:endParaRPr lang="en-US" sz="1100" dirty="0">
              <a:solidFill>
                <a:srgbClr val="6D6D6D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76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Present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32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Listening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96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1d76e6ed25a0b9acc172e1212e12c5ea2ecb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PI-White">
  <a:themeElements>
    <a:clrScheme name="Custom 56">
      <a:dk1>
        <a:sysClr val="windowText" lastClr="000000"/>
      </a:dk1>
      <a:lt1>
        <a:sysClr val="window" lastClr="FFFFFF"/>
      </a:lt1>
      <a:dk2>
        <a:srgbClr val="6D6D6D"/>
      </a:dk2>
      <a:lt2>
        <a:srgbClr val="AB192D"/>
      </a:lt2>
      <a:accent1>
        <a:srgbClr val="AB192D"/>
      </a:accent1>
      <a:accent2>
        <a:srgbClr val="B2B7BB"/>
      </a:accent2>
      <a:accent3>
        <a:srgbClr val="2C6A8C"/>
      </a:accent3>
      <a:accent4>
        <a:srgbClr val="B7A079"/>
      </a:accent4>
      <a:accent5>
        <a:srgbClr val="46A0DC"/>
      </a:accent5>
      <a:accent6>
        <a:srgbClr val="6D6D6D"/>
      </a:accent6>
      <a:hlink>
        <a:srgbClr val="46A0DC"/>
      </a:hlink>
      <a:folHlink>
        <a:srgbClr val="808DA9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 bwMode="auto">
        <a:solidFill>
          <a:schemeClr val="accent2"/>
        </a:solidFill>
        <a:ln w="12700" cap="sq" algn="ctr">
          <a:solidFill>
            <a:schemeClr val="tx2"/>
          </a:solidFill>
          <a:miter lim="800000"/>
          <a:headEnd/>
          <a:tailEnd/>
        </a:ln>
        <a:effectLst/>
      </a:spPr>
      <a:bodyPr wrap="none" anchor="ctr"/>
      <a:lstStyle>
        <a:defPPr algn="ctr">
          <a:defRPr sz="1600" dirty="0" smtClean="0">
            <a:solidFill>
              <a:schemeClr val="bg1"/>
            </a:solidFill>
            <a:latin typeface="+mn-lt"/>
          </a:defRPr>
        </a:defPPr>
      </a:lstStyle>
    </a:spDef>
    <a:txDef>
      <a:spPr>
        <a:noFill/>
      </a:spPr>
      <a:bodyPr wrap="none" rtlCol="0">
        <a:noAutofit/>
      </a:bodyPr>
      <a:lstStyle>
        <a:defPPr algn="ctr"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WPI-White-No-H/F">
  <a:themeElements>
    <a:clrScheme name="Custom 56">
      <a:dk1>
        <a:sysClr val="windowText" lastClr="000000"/>
      </a:dk1>
      <a:lt1>
        <a:sysClr val="window" lastClr="FFFFFF"/>
      </a:lt1>
      <a:dk2>
        <a:srgbClr val="6D6D6D"/>
      </a:dk2>
      <a:lt2>
        <a:srgbClr val="AB192D"/>
      </a:lt2>
      <a:accent1>
        <a:srgbClr val="AB192D"/>
      </a:accent1>
      <a:accent2>
        <a:srgbClr val="B2B7BB"/>
      </a:accent2>
      <a:accent3>
        <a:srgbClr val="2C6A8C"/>
      </a:accent3>
      <a:accent4>
        <a:srgbClr val="B7A079"/>
      </a:accent4>
      <a:accent5>
        <a:srgbClr val="46A0DC"/>
      </a:accent5>
      <a:accent6>
        <a:srgbClr val="6D6D6D"/>
      </a:accent6>
      <a:hlink>
        <a:srgbClr val="46A0DC"/>
      </a:hlink>
      <a:folHlink>
        <a:srgbClr val="808DA9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 bwMode="auto">
        <a:solidFill>
          <a:schemeClr val="accent2"/>
        </a:solidFill>
        <a:ln w="12700" cap="sq" algn="ctr">
          <a:solidFill>
            <a:schemeClr val="tx2"/>
          </a:solidFill>
          <a:miter lim="800000"/>
          <a:headEnd/>
          <a:tailEnd/>
        </a:ln>
        <a:effectLst/>
      </a:spPr>
      <a:bodyPr wrap="none" anchor="ctr"/>
      <a:lstStyle>
        <a:defPPr algn="ctr">
          <a:defRPr sz="1600" dirty="0" smtClean="0">
            <a:solidFill>
              <a:schemeClr val="bg1"/>
            </a:solidFill>
            <a:latin typeface="+mn-lt"/>
          </a:defRPr>
        </a:defPPr>
      </a:lstStyle>
    </a:spDef>
    <a:txDef>
      <a:spPr>
        <a:noFill/>
      </a:spPr>
      <a:bodyPr wrap="none" rtlCol="0">
        <a:noAutofit/>
      </a:bodyPr>
      <a:lstStyle>
        <a:defPPr algn="ctr">
          <a:defRPr sz="16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WPI_Gray">
  <a:themeElements>
    <a:clrScheme name="Custom 57">
      <a:dk1>
        <a:srgbClr val="FFFFFF"/>
      </a:dk1>
      <a:lt1>
        <a:srgbClr val="6D6D6D"/>
      </a:lt1>
      <a:dk2>
        <a:srgbClr val="000000"/>
      </a:dk2>
      <a:lt2>
        <a:srgbClr val="FFFFFF"/>
      </a:lt2>
      <a:accent1>
        <a:srgbClr val="AB192D"/>
      </a:accent1>
      <a:accent2>
        <a:srgbClr val="B2B7BB"/>
      </a:accent2>
      <a:accent3>
        <a:srgbClr val="2C6A8C"/>
      </a:accent3>
      <a:accent4>
        <a:srgbClr val="B7A079"/>
      </a:accent4>
      <a:accent5>
        <a:srgbClr val="46A0DC"/>
      </a:accent5>
      <a:accent6>
        <a:srgbClr val="D9CD95"/>
      </a:accent6>
      <a:hlink>
        <a:srgbClr val="46A0DC"/>
      </a:hlink>
      <a:folHlink>
        <a:srgbClr val="808DA9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 bwMode="auto">
        <a:solidFill>
          <a:schemeClr val="accent2">
            <a:lumMod val="40000"/>
            <a:lumOff val="60000"/>
          </a:schemeClr>
        </a:solidFill>
        <a:ln w="12700" cap="sq" algn="ctr">
          <a:solidFill>
            <a:schemeClr val="tx1"/>
          </a:solidFill>
          <a:miter lim="800000"/>
          <a:headEnd/>
          <a:tailEnd/>
        </a:ln>
        <a:effectLst/>
      </a:spPr>
      <a:bodyPr wrap="none" rtlCol="0" anchor="ctr"/>
      <a:lstStyle>
        <a:defPPr algn="ctr">
          <a:defRPr sz="1600" dirty="0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solidFill>
          <a:schemeClr val="accent2"/>
        </a:solidFill>
        <a:ln w="19050" cap="sq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noAutofit/>
      </a:bodyPr>
      <a:lstStyle>
        <a:defPPr algn="ctr">
          <a:defRPr sz="16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WPI_2012Multi</Template>
  <TotalTime>1555</TotalTime>
  <Words>944</Words>
  <Application>Microsoft Office PowerPoint</Application>
  <PresentationFormat>Widescreen</PresentationFormat>
  <Paragraphs>329</Paragraphs>
  <Slides>63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63</vt:i4>
      </vt:variant>
    </vt:vector>
  </HeadingPairs>
  <TitlesOfParts>
    <vt:vector size="72" baseType="lpstr">
      <vt:lpstr>Arial</vt:lpstr>
      <vt:lpstr>Calibri</vt:lpstr>
      <vt:lpstr>Cambria Math</vt:lpstr>
      <vt:lpstr>Courier New</vt:lpstr>
      <vt:lpstr>Verdana</vt:lpstr>
      <vt:lpstr>Wingdings</vt:lpstr>
      <vt:lpstr>WPI-White</vt:lpstr>
      <vt:lpstr>WPI-White-No-H/F</vt:lpstr>
      <vt:lpstr>WPI_Gray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Challenge: Confidentiality</vt:lpstr>
      <vt:lpstr>Goal: Keep Models Confidential</vt:lpstr>
      <vt:lpstr>Solution: Build Trust With Hardware</vt:lpstr>
      <vt:lpstr>Solution: Software Model</vt:lpstr>
      <vt:lpstr>Solution: Memory Model</vt:lpstr>
      <vt:lpstr>Challenges</vt:lpstr>
      <vt:lpstr>Memory Limitations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 Partitioning</vt:lpstr>
      <vt:lpstr>PowerPoint Presentation</vt:lpstr>
      <vt:lpstr>PowerPoint Presentation</vt:lpstr>
      <vt:lpstr>Layer-Based Partitioning</vt:lpstr>
      <vt:lpstr>PowerPoint Presentation</vt:lpstr>
      <vt:lpstr>Sub-Layer Partitioning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Branched Execution Partitioning</vt:lpstr>
      <vt:lpstr>PowerPoint Presentation</vt:lpstr>
      <vt:lpstr>Information in CNNs</vt:lpstr>
      <vt:lpstr>PowerPoint Presentation</vt:lpstr>
      <vt:lpstr>Branched Execution Partitioning</vt:lpstr>
      <vt:lpstr>Summary: Model Partitioning</vt:lpstr>
      <vt:lpstr>Takeaways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Title, Verdana Bold 40pt</dc:title>
  <dc:creator>Melissa</dc:creator>
  <cp:lastModifiedBy>Peter VanNostrand</cp:lastModifiedBy>
  <cp:revision>591</cp:revision>
  <dcterms:created xsi:type="dcterms:W3CDTF">2015-05-27T13:16:15Z</dcterms:created>
  <dcterms:modified xsi:type="dcterms:W3CDTF">2019-09-04T21:40:10Z</dcterms:modified>
</cp:coreProperties>
</file>